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41" r:id="rId2"/>
    <p:sldId id="642" r:id="rId3"/>
    <p:sldId id="397" r:id="rId4"/>
    <p:sldId id="287" r:id="rId5"/>
    <p:sldId id="407" r:id="rId6"/>
    <p:sldId id="408" r:id="rId7"/>
    <p:sldId id="363" r:id="rId8"/>
    <p:sldId id="381" r:id="rId9"/>
    <p:sldId id="401" r:id="rId10"/>
    <p:sldId id="405" r:id="rId11"/>
    <p:sldId id="406" r:id="rId12"/>
    <p:sldId id="393" r:id="rId13"/>
    <p:sldId id="653" r:id="rId14"/>
    <p:sldId id="342" r:id="rId15"/>
    <p:sldId id="344" r:id="rId16"/>
    <p:sldId id="522" r:id="rId17"/>
    <p:sldId id="565" r:id="rId18"/>
    <p:sldId id="293" r:id="rId19"/>
    <p:sldId id="335" r:id="rId20"/>
    <p:sldId id="655" r:id="rId21"/>
    <p:sldId id="654" r:id="rId22"/>
    <p:sldId id="657" r:id="rId23"/>
    <p:sldId id="656" r:id="rId24"/>
    <p:sldId id="295" r:id="rId25"/>
    <p:sldId id="638" r:id="rId26"/>
    <p:sldId id="269" r:id="rId27"/>
    <p:sldId id="256" r:id="rId28"/>
    <p:sldId id="270" r:id="rId29"/>
    <p:sldId id="644" r:id="rId30"/>
    <p:sldId id="658" r:id="rId31"/>
    <p:sldId id="646" r:id="rId32"/>
    <p:sldId id="649" r:id="rId33"/>
    <p:sldId id="659" r:id="rId34"/>
    <p:sldId id="640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451"/>
    </p:cViewPr>
  </p:sorter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F6FD3-BF64-48A0-8628-634E002F99DB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985ED-ED0A-45CC-8610-24D7C5FB0C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26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AB16A70A-387E-384A-18A3-CA3E90CCF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B1431BA-9F10-4A0A-BA44-9BAEDDFE0EEE}" type="slidenum">
              <a:rPr lang="de-DE" altLang="de-DE" sz="1000"/>
              <a:pPr eaLnBrk="1" hangingPunct="1">
                <a:spcBef>
                  <a:spcPct val="0"/>
                </a:spcBef>
              </a:pPr>
              <a:t>6</a:t>
            </a:fld>
            <a:endParaRPr lang="de-DE" altLang="de-DE" sz="10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550F989-E63C-1D62-4EBC-DB77C7088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015BAAF8-9089-E3EB-AE79-A449238CC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A145847-1818-B937-C619-9C59F154F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31EA1-C3A3-4102-A3E8-AB78F876426E}" type="slidenum">
              <a:rPr lang="de-AT" altLang="de-DE"/>
              <a:pPr/>
              <a:t>7</a:t>
            </a:fld>
            <a:endParaRPr lang="de-AT" altLang="de-DE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0CA033F0-8B48-B095-E494-04A8DD402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098FEF50-774D-AB00-6251-53CEB16B7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F77BBC8-E53A-443E-DA80-BAC61DECF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161B77-37CD-4617-9C6F-5AC78EC1F283}" type="slidenum">
              <a:rPr lang="de-AT" altLang="de-DE"/>
              <a:pPr/>
              <a:t>8</a:t>
            </a:fld>
            <a:endParaRPr lang="de-AT" altLang="de-DE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F4977B5F-3077-FF04-5BC6-A6DE14F30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1B6D374-7F2B-10A7-16B1-2091600E0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altLang="de-DE"/>
              <a:t>Papadopoulos EJVES 2002</a:t>
            </a:r>
          </a:p>
          <a:p>
            <a:endParaRPr lang="de-AT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63D8F8E8-4919-DBEB-4E9D-0FB9F9AE2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7A6BFA7-023B-4BE5-BB55-8363F67F8954}" type="slidenum">
              <a:rPr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5F9BCE15-B248-ECE6-AD8A-EBD8A3687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F60F35A-0134-FF8A-0141-767FBB305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sz="3600">
                <a:latin typeface="Arial" panose="020B0604020202020204" pitchFamily="34" charset="0"/>
              </a:rPr>
              <a:t>AItschent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985483E1-B5C7-6306-C276-34F3FB216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5BA1CC-A9D4-4585-A439-FAC1ABB4B4DE}" type="slidenum">
              <a:rPr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C7FB983-D898-0534-12F9-EB6D6D6DD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36288D25-FE1E-C770-92DA-B2BEF3EF1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>
                <a:latin typeface="Arial" panose="020B0604020202020204" pitchFamily="34" charset="0"/>
              </a:rPr>
              <a:t>more relevant than direct arterial injury of the artery is arterial thrombosis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8D46BA7D-4C69-6CC0-215A-43DAA624CF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pitchFamily="-3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9A562C7-BBF7-4E70-9ABA-2C56E1ED26CB}" type="slidenum">
              <a:rPr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4D824882-8CF8-34B0-BD47-CC3BCFEF1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881D6633-A032-30EF-6008-DE97CD70C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64B8F-47C2-4614-86F9-2671F78A9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E7A6A-6AD8-4CA0-B57D-5F6A5EB10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404173-2C92-410C-BB5E-15314D81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08E795-48DC-443D-9A64-630B802A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41AD3C-AD04-4588-9FD5-6D4C0FBD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00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DA50E-292F-4C5E-9301-90F34D27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4E7AFD-26AD-4474-8BB8-6BE412428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91B4A5-F944-40C9-BD5D-3950E947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26D4BD-17B2-4A78-B285-014FCA84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AA696-B35F-40B5-988D-D3B5D222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20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BF83A-8553-46B1-BD22-D161941DA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0564E4-AC30-4D46-B570-DDD245DC5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56408-9A7D-428C-8ED7-B593D4A0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B9AF7C-83CA-4659-8EB0-6D6CDF6A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AF8B82-CC04-416E-98A7-F48DC807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6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2051" y="192089"/>
            <a:ext cx="10883900" cy="14319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845A6D5-3966-AE54-AE73-38E5CD4E5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E4D0391B-9308-0D42-64AC-C7C443B3DA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CEB73788-9259-8E2B-26B5-AC3124EB5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99AA748-3357-489C-A2A7-4A107C41856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774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2F6A0-FE14-4EE1-B2C8-8CAB0124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A07CB4-4F0B-4AF2-95BF-192CFBFBB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DA92F-087F-48FB-B9C1-3DE9BC6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38456-C181-45A4-8893-B532EE85A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B5B827-FBB8-44CC-A59A-FBCED8DE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28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6C934-D717-4CF9-BB6E-882AFADE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E6D10B-D274-497D-8226-9B05032F0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D381F7-4EF1-4382-A0D6-C7589DEC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47CA93-4B75-40A3-ADEC-AB9AD6FB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D34BA7-9EA1-4A75-B406-A285B15A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50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D66EF-27B5-45AE-AB82-79F5A59A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8DEF44-FB48-435E-87D1-E8DF18888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9BD61B-C690-4781-8FF3-B7B71490B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BA8B1B-0A83-4A54-99FA-194CBDFB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899617-4311-46A5-BA91-71D55354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7F839F-D831-4B7B-AB8D-234EFFF0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15FE2-D1F5-496E-BDE6-67E3BEAD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E0997A-4265-4F56-B34D-5E0F7EB9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1A1F24-E835-42B4-AF66-2C3CEE1A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1C7A3A-06E4-4897-A06F-D8BAE6575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FEF75D-6218-4E16-8CFA-3A1403390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1A2CB82-FE57-401C-9E70-AC01A38C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33BC4F7-F4E2-42DA-AF94-38F227BB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6AD1FF4-D0D3-459A-A705-A3775317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28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B5694-FF3A-4C08-92F4-76C8527C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295AC4-2779-4566-B112-8D87E61A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3198E5-6FEB-4884-B1A0-0885447D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D6FEB4-DED7-4A1D-A711-414B2CCD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00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0C4FC2-9650-4845-BAD5-07F7B740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5C3437-96F4-4DB4-9712-28E1985C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562CF5-F4F8-4C69-97FF-C610C97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3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40FCB-8606-4D52-9729-0A4BC9DC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598C67-152E-4CED-AC75-781B084D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82653D-A0F8-4EA7-B969-5508EEF14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AF0A35-AF87-4716-8FA1-3F2FBBE8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A01279-20BF-443A-AE57-EB0DD38F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C05B14-E636-4A07-B7EF-45EAB637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42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15538-BD99-42C1-9AB6-2726B7DE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FDF019-D44D-4C31-8F76-3C8415D78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FEC7B4-B574-47E5-8F7A-6DB2CAC47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8784B5-3A9A-4AF2-9022-3DC8D664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C1CB60-9679-4496-A09F-A992D281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EE13CF-6EA2-46B4-8048-B8F25B07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69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D3C21D2-6CA7-4CC7-8AEA-CA8121C7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18662E-D760-41E4-A6D4-C08EAA661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A74A80-F8A9-4027-94A6-75103F639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FE8A-49EE-474B-A335-FA79154E89E2}" type="datetimeFigureOut">
              <a:rPr lang="de-DE" smtClean="0"/>
              <a:t>27.01.2024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9DC1C5-7DC2-47DD-883E-BDD5A8B90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CD32AD-CCFE-44B2-8E67-ADD3EB294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5AE4-5B70-4BA1-BCBF-D65FFF6CA8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89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11abd2489">
            <a:extLst>
              <a:ext uri="{FF2B5EF4-FFF2-40B4-BE49-F238E27FC236}">
                <a16:creationId xmlns:a16="http://schemas.microsoft.com/office/drawing/2014/main" id="{73EBFC35-822F-4B6B-9D49-9D2E3D41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8" y="1081714"/>
            <a:ext cx="4887055" cy="521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D840F172-7D8A-449D-AFA4-0989B0B71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570" y="3116678"/>
            <a:ext cx="55451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 </a:t>
            </a:r>
            <a:r>
              <a:rPr lang="de-DE" altLang="de-DE" sz="2800" b="1" dirty="0" err="1">
                <a:latin typeface="Mistral" pitchFamily="66" charset="0"/>
              </a:rPr>
              <a:t>Gabl</a:t>
            </a:r>
            <a:r>
              <a:rPr lang="de-DE" altLang="de-DE" sz="2800" b="1" dirty="0">
                <a:latin typeface="Mistral" pitchFamily="66" charset="0"/>
              </a:rPr>
              <a:t> M.V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 </a:t>
            </a:r>
            <a:r>
              <a:rPr lang="de-DE" altLang="de-DE" sz="2800" b="1" dirty="0" err="1">
                <a:latin typeface="Mistral" pitchFamily="66" charset="0"/>
              </a:rPr>
              <a:t>Spine</a:t>
            </a:r>
            <a:r>
              <a:rPr lang="de-DE" altLang="de-DE" sz="2800" b="1" dirty="0">
                <a:latin typeface="Mistral" pitchFamily="66" charset="0"/>
              </a:rPr>
              <a:t> Center Innsbruck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Mistral" pitchFamily="66" charset="0"/>
              </a:rPr>
              <a:t>Sanatorium Kettenbrücke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5C97F5F-A393-4D3C-8FC4-CE4BC8A38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497" y="1008812"/>
            <a:ext cx="7921625" cy="149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AAB7CF"/>
              </a:buClr>
              <a:buSzPct val="80000"/>
              <a:buFontTx/>
              <a:buNone/>
            </a:pPr>
            <a:r>
              <a:rPr lang="en-AU" altLang="de-DE" sz="2400" b="1" dirty="0">
                <a:solidFill>
                  <a:srgbClr val="002060"/>
                </a:solidFill>
                <a:cs typeface="Arial" pitchFamily="34" charset="0"/>
              </a:rPr>
              <a:t>Vital </a:t>
            </a:r>
            <a:r>
              <a:rPr lang="en-AU" altLang="de-DE" sz="2400" b="1" dirty="0" err="1">
                <a:solidFill>
                  <a:srgbClr val="002060"/>
                </a:solidFill>
                <a:cs typeface="Arial" pitchFamily="34" charset="0"/>
              </a:rPr>
              <a:t>bedrohliche</a:t>
            </a:r>
            <a:r>
              <a:rPr lang="en-AU" altLang="de-DE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AU" altLang="de-DE" sz="2400" b="1" dirty="0" err="1">
                <a:solidFill>
                  <a:srgbClr val="002060"/>
                </a:solidFill>
                <a:cs typeface="Arial" pitchFamily="34" charset="0"/>
              </a:rPr>
              <a:t>Komplikationen</a:t>
            </a:r>
            <a:r>
              <a:rPr lang="en-AU" altLang="de-DE" sz="2400" b="1" dirty="0">
                <a:solidFill>
                  <a:srgbClr val="002060"/>
                </a:solidFill>
                <a:cs typeface="Arial" pitchFamily="34" charset="0"/>
              </a:rPr>
              <a:t> in der </a:t>
            </a:r>
            <a:r>
              <a:rPr lang="en-AU" altLang="de-DE" sz="2400" b="1" dirty="0" err="1">
                <a:solidFill>
                  <a:srgbClr val="002060"/>
                </a:solidFill>
                <a:cs typeface="Arial" pitchFamily="34" charset="0"/>
              </a:rPr>
              <a:t>Wirbelsäulenchirurgie</a:t>
            </a:r>
            <a:r>
              <a:rPr lang="en-AU" altLang="de-DE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26426181-CE50-4CA7-B3BB-2A6A2424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9" y="8650818"/>
            <a:ext cx="597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C6C7B52-7446-D61D-4EC6-89AABFB04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25" y="5675734"/>
            <a:ext cx="3176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5400" dirty="0">
                <a:solidFill>
                  <a:srgbClr val="CC0000"/>
                </a:solidFill>
                <a:cs typeface="Arial" pitchFamily="34" charset="0"/>
              </a:rPr>
              <a:t>WIK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42DC749-2CF5-7BFE-9E7F-1423190DF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724" y="5719537"/>
            <a:ext cx="3938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W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irbelsäulenzentrum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I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nnsbruck Sanatorium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K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ettenbrücke</a:t>
            </a:r>
          </a:p>
        </p:txBody>
      </p:sp>
    </p:spTree>
    <p:extLst>
      <p:ext uri="{BB962C8B-B14F-4D97-AF65-F5344CB8AC3E}">
        <p14:creationId xmlns:p14="http://schemas.microsoft.com/office/powerpoint/2010/main" val="33900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30F5399-5F38-37BE-7D25-0150D7BE1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8117" y="346287"/>
            <a:ext cx="8701127" cy="10570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Arterial thrombosis </a:t>
            </a:r>
            <a:r>
              <a:rPr lang="en-US" alt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nach</a:t>
            </a:r>
            <a: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ACDF </a:t>
            </a:r>
            <a:b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bzw</a:t>
            </a:r>
            <a: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ALIF indirect injury </a:t>
            </a:r>
            <a:endParaRPr lang="de-DE" altLang="de-DE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190C6C8-352B-754D-9F90-7E0D70720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0330" y="1607344"/>
            <a:ext cx="6882875" cy="244792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de-DE" sz="20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de-DE" sz="2400" b="1" dirty="0">
                <a:latin typeface="Arial" panose="020B0604020202020204" pitchFamily="34" charset="0"/>
              </a:rPr>
              <a:t>ACDF + ACI Stenose in 0% bis </a:t>
            </a:r>
            <a:r>
              <a:rPr lang="en-US" altLang="de-DE" sz="2400" b="1" dirty="0" err="1">
                <a:latin typeface="Arial" panose="020B0604020202020204" pitchFamily="34" charset="0"/>
              </a:rPr>
              <a:t>zu</a:t>
            </a:r>
            <a:r>
              <a:rPr lang="en-US" altLang="de-DE" sz="2400" b="1" dirty="0">
                <a:latin typeface="Arial" panose="020B0604020202020204" pitchFamily="34" charset="0"/>
              </a:rPr>
              <a:t> 6,6%</a:t>
            </a:r>
          </a:p>
          <a:p>
            <a:pPr marL="457200" lvl="1" indent="0">
              <a:buNone/>
            </a:pPr>
            <a:r>
              <a:rPr lang="en-US" altLang="de-DE" sz="1600" b="1" dirty="0" err="1">
                <a:solidFill>
                  <a:srgbClr val="212121"/>
                </a:solidFill>
                <a:latin typeface="BlinkMacSystemFont"/>
              </a:rPr>
              <a:t>Chugthai</a:t>
            </a:r>
            <a:r>
              <a:rPr lang="en-US" altLang="de-DE" sz="1600" b="1" dirty="0">
                <a:solidFill>
                  <a:srgbClr val="212121"/>
                </a:solidFill>
                <a:latin typeface="BlinkMacSystemFont"/>
              </a:rPr>
              <a:t> et.al, Spine 2019 Apr</a:t>
            </a:r>
          </a:p>
          <a:p>
            <a:pPr eaLnBrk="1" hangingPunct="1"/>
            <a:r>
              <a:rPr lang="en-US" altLang="de-DE" sz="2400" b="1" dirty="0">
                <a:latin typeface="Arial" panose="020B0604020202020204" pitchFamily="34" charset="0"/>
              </a:rPr>
              <a:t>ALIF + </a:t>
            </a:r>
            <a:r>
              <a:rPr lang="en-US" altLang="de-DE" sz="2400" b="1" dirty="0" err="1">
                <a:latin typeface="Arial" panose="020B0604020202020204" pitchFamily="34" charset="0"/>
              </a:rPr>
              <a:t>Iliacale</a:t>
            </a:r>
            <a:r>
              <a:rPr lang="en-US" altLang="de-DE" sz="2400" b="1" dirty="0">
                <a:latin typeface="Arial" panose="020B0604020202020204" pitchFamily="34" charset="0"/>
              </a:rPr>
              <a:t> </a:t>
            </a:r>
            <a:r>
              <a:rPr lang="en-US" altLang="de-DE" sz="2400" b="1" dirty="0" err="1">
                <a:latin typeface="Arial" panose="020B0604020202020204" pitchFamily="34" charset="0"/>
              </a:rPr>
              <a:t>Sklerose</a:t>
            </a:r>
            <a:r>
              <a:rPr lang="en-US" altLang="de-DE" sz="2400" b="1" dirty="0">
                <a:latin typeface="Arial" panose="020B0604020202020204" pitchFamily="34" charset="0"/>
              </a:rPr>
              <a:t>: 0% bis 3.1% </a:t>
            </a:r>
          </a:p>
          <a:p>
            <a:pPr marL="457200" lvl="1" indent="0">
              <a:buNone/>
            </a:pPr>
            <a:r>
              <a:rPr kumimoji="0" lang="de-DE" altLang="de-DE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Garg</a:t>
            </a:r>
            <a:r>
              <a:rPr lang="de-DE" altLang="de-DE" sz="1600" b="1" dirty="0">
                <a:solidFill>
                  <a:srgbClr val="212121"/>
                </a:solidFill>
                <a:latin typeface="BlinkMacSystemFont"/>
              </a:rPr>
              <a:t> et.al. </a:t>
            </a:r>
            <a:r>
              <a:rPr lang="de-DE" altLang="de-DE" sz="1600" b="1" dirty="0" err="1">
                <a:solidFill>
                  <a:srgbClr val="212121"/>
                </a:solidFill>
                <a:latin typeface="BlinkMacSystemFont"/>
              </a:rPr>
              <a:t>J.Vasc.Surg</a:t>
            </a:r>
            <a:r>
              <a:rPr lang="de-DE" altLang="de-DE" sz="1600" b="1" dirty="0">
                <a:solidFill>
                  <a:srgbClr val="212121"/>
                </a:solidFill>
                <a:latin typeface="BlinkMacSystemFont"/>
              </a:rPr>
              <a:t>., 2010 April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endParaRPr lang="en-US" altLang="de-DE" sz="2400" b="1" dirty="0">
              <a:latin typeface="Arial" panose="020B0604020202020204" pitchFamily="34" charset="0"/>
            </a:endParaRP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B5722096-8AEF-1750-1D18-7E78BB0AD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617913"/>
            <a:ext cx="259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2000">
                <a:latin typeface="Verdana" panose="020B0604030504040204" pitchFamily="34" charset="0"/>
              </a:rPr>
              <a:t>Kulkarni, ESJ 2003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6A855C34-3D42-6377-8463-5FE40E89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939" y="579666"/>
            <a:ext cx="21542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Oval 6">
            <a:extLst>
              <a:ext uri="{FF2B5EF4-FFF2-40B4-BE49-F238E27FC236}">
                <a16:creationId xmlns:a16="http://schemas.microsoft.com/office/drawing/2014/main" id="{721F1768-8DDF-F98B-2BD2-1CD647E9073A}"/>
              </a:ext>
            </a:extLst>
          </p:cNvPr>
          <p:cNvSpPr>
            <a:spLocks noChangeArrowheads="1"/>
          </p:cNvSpPr>
          <p:nvPr/>
        </p:nvSpPr>
        <p:spPr bwMode="auto">
          <a:xfrm rot="1350379">
            <a:off x="8913814" y="1139825"/>
            <a:ext cx="504825" cy="935038"/>
          </a:xfrm>
          <a:prstGeom prst="ellips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de-DE" sz="2400">
              <a:latin typeface="Verdana" panose="020B0604030504040204" pitchFamily="34" charset="0"/>
            </a:endParaRPr>
          </a:p>
        </p:txBody>
      </p:sp>
      <p:pic>
        <p:nvPicPr>
          <p:cNvPr id="39943" name="Picture 8">
            <a:extLst>
              <a:ext uri="{FF2B5EF4-FFF2-40B4-BE49-F238E27FC236}">
                <a16:creationId xmlns:a16="http://schemas.microsoft.com/office/drawing/2014/main" id="{0A9A71E5-8ACB-72BB-CD35-4EE1E730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4413250"/>
            <a:ext cx="1312863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>
            <a:extLst>
              <a:ext uri="{FF2B5EF4-FFF2-40B4-BE49-F238E27FC236}">
                <a16:creationId xmlns:a16="http://schemas.microsoft.com/office/drawing/2014/main" id="{CB2A96EF-393F-4704-05DC-4B55DC67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4354514"/>
            <a:ext cx="3097213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10">
            <a:extLst>
              <a:ext uri="{FF2B5EF4-FFF2-40B4-BE49-F238E27FC236}">
                <a16:creationId xmlns:a16="http://schemas.microsoft.com/office/drawing/2014/main" id="{F96007B1-9879-3542-53E1-7E1B402B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6237288"/>
            <a:ext cx="333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2400">
                <a:solidFill>
                  <a:srgbClr val="16F02B"/>
                </a:solidFill>
                <a:latin typeface="Verdana" panose="020B0604030504040204" pitchFamily="34" charset="0"/>
              </a:rPr>
              <a:t>blunt, wide retractor</a:t>
            </a: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C60378C0-7F78-76BF-997D-21A2AD463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6284913"/>
            <a:ext cx="210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chemeClr val="folHlink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2400">
                <a:solidFill>
                  <a:schemeClr val="folHlink"/>
                </a:solidFill>
                <a:latin typeface="Verdana" panose="020B0604030504040204" pitchFamily="34" charset="0"/>
              </a:rPr>
              <a:t>pin retractor</a:t>
            </a: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38AFFAE8-5384-C13A-98AB-33BF48D15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4294189"/>
            <a:ext cx="2592387" cy="24479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de-DE" sz="2400">
              <a:latin typeface="Verdana" panose="020B0604030504040204" pitchFamily="34" charset="0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EA7D1DF5-8340-7499-910F-C632D6C6A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4292601"/>
            <a:ext cx="3457575" cy="2447925"/>
          </a:xfrm>
          <a:prstGeom prst="rect">
            <a:avLst/>
          </a:prstGeom>
          <a:noFill/>
          <a:ln w="38100">
            <a:solidFill>
              <a:srgbClr val="16F0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de-DE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775FE02-FF91-4099-E33E-E544272C7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842" y="637382"/>
            <a:ext cx="816292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Treatment </a:t>
            </a:r>
            <a:endParaRPr lang="de-DE" altLang="de-DE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2CF149A-8FBC-148A-8273-84026028D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5551" y="1520369"/>
            <a:ext cx="88201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intraoperatively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immediate thrombectomy with a </a:t>
            </a:r>
            <a:r>
              <a:rPr lang="en-US" altLang="de-DE" b="1" dirty="0" err="1">
                <a:latin typeface="Arial" panose="020B0604020202020204" pitchFamily="34" charset="0"/>
              </a:rPr>
              <a:t>Fogerty</a:t>
            </a:r>
            <a:r>
              <a:rPr lang="en-US" altLang="de-DE" b="1" dirty="0">
                <a:latin typeface="Arial" panose="020B0604020202020204" pitchFamily="34" charset="0"/>
              </a:rPr>
              <a:t> </a:t>
            </a:r>
            <a:r>
              <a:rPr lang="en-US" altLang="de-DE" b="1" dirty="0" err="1">
                <a:latin typeface="Arial" panose="020B0604020202020204" pitchFamily="34" charset="0"/>
              </a:rPr>
              <a:t>katheder</a:t>
            </a:r>
            <a:r>
              <a:rPr lang="en-US" altLang="de-DE" b="1" dirty="0"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sz="1800" b="1" i="1" dirty="0">
                <a:latin typeface="Arial" panose="020B0604020202020204" pitchFamily="34" charset="0"/>
              </a:rPr>
              <a:t>Do not delay thrombectomy by postoperative angiography, </a:t>
            </a:r>
            <a:r>
              <a:rPr lang="en-US" altLang="de-DE" sz="1800" b="1" i="1" dirty="0">
                <a:solidFill>
                  <a:schemeClr val="folHlink"/>
                </a:solidFill>
                <a:latin typeface="Arial" panose="020B0604020202020204" pitchFamily="34" charset="0"/>
              </a:rPr>
              <a:t>react immediately!!!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postoperatively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 immediate thrombectomy (&lt;2 hours)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in delayed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b="1" dirty="0">
                <a:latin typeface="Arial" panose="020B0604020202020204" pitchFamily="34" charset="0"/>
              </a:rPr>
              <a:t>Bypass procedure may be required</a:t>
            </a:r>
          </a:p>
        </p:txBody>
      </p:sp>
      <p:pic>
        <p:nvPicPr>
          <p:cNvPr id="1026" name="Picture 2" descr="Fogarty Embolectomy Catheter - New Tech at Rs 3000 | Catheter in ...">
            <a:extLst>
              <a:ext uri="{FF2B5EF4-FFF2-40B4-BE49-F238E27FC236}">
                <a16:creationId xmlns:a16="http://schemas.microsoft.com/office/drawing/2014/main" id="{6FDF1CE9-D656-997F-FEDA-3B982269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75" y="3832814"/>
            <a:ext cx="3266634" cy="224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9E20C6-8A41-3EDF-B5A0-0E623EE0E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2" t="18284" r="26578" b="66913"/>
          <a:stretch/>
        </p:blipFill>
        <p:spPr bwMode="auto">
          <a:xfrm>
            <a:off x="739185" y="361378"/>
            <a:ext cx="7167362" cy="16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0C7BA0DF-7DD6-CC7A-3B9B-4F916E10E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 t="53797" r="37866" b="44359"/>
          <a:stretch/>
        </p:blipFill>
        <p:spPr bwMode="auto">
          <a:xfrm>
            <a:off x="4676034" y="933566"/>
            <a:ext cx="3131378" cy="29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2369D51-4249-78CA-5577-65889267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 b="4813"/>
          <a:stretch>
            <a:fillRect/>
          </a:stretch>
        </p:blipFill>
        <p:spPr>
          <a:xfrm>
            <a:off x="427085" y="2261225"/>
            <a:ext cx="2944500" cy="41314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5A00B-AD46-DAB0-7EFF-49224FC1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534" b="7089"/>
          <a:stretch>
            <a:fillRect/>
          </a:stretch>
        </p:blipFill>
        <p:spPr>
          <a:xfrm>
            <a:off x="3518633" y="2261225"/>
            <a:ext cx="2944500" cy="41674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0AF6140-1444-3088-DE18-7A2F58C2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013" r="3670" b="3038"/>
          <a:stretch>
            <a:fillRect/>
          </a:stretch>
        </p:blipFill>
        <p:spPr bwMode="auto">
          <a:xfrm>
            <a:off x="7799707" y="1372260"/>
            <a:ext cx="4030663" cy="5040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FC0CE0D-0E0D-B9E5-891A-2D3B709C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4016" r="7671" b="6024"/>
          <a:stretch>
            <a:fillRect/>
          </a:stretch>
        </p:blipFill>
        <p:spPr bwMode="auto">
          <a:xfrm>
            <a:off x="7812040" y="1388346"/>
            <a:ext cx="3952875" cy="5040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891A12E-8B93-F2A7-B826-AA7D91C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094" r="2635" b="3094"/>
          <a:stretch>
            <a:fillRect/>
          </a:stretch>
        </p:blipFill>
        <p:spPr bwMode="auto">
          <a:xfrm>
            <a:off x="7813017" y="1388346"/>
            <a:ext cx="3984625" cy="5040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">
            <a:extLst>
              <a:ext uri="{FF2B5EF4-FFF2-40B4-BE49-F238E27FC236}">
                <a16:creationId xmlns:a16="http://schemas.microsoft.com/office/drawing/2014/main" id="{26880E49-1811-F362-A350-1F4A7C6F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7" t="30556" r="39999" b="5556"/>
          <a:stretch>
            <a:fillRect/>
          </a:stretch>
        </p:blipFill>
        <p:spPr bwMode="auto">
          <a:xfrm>
            <a:off x="8610600" y="1752600"/>
            <a:ext cx="13779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11">
            <a:extLst>
              <a:ext uri="{FF2B5EF4-FFF2-40B4-BE49-F238E27FC236}">
                <a16:creationId xmlns:a16="http://schemas.microsoft.com/office/drawing/2014/main" id="{841E0BC0-F8A8-101C-DF13-4C7D3224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37740" r="42453" b="33955"/>
          <a:stretch>
            <a:fillRect/>
          </a:stretch>
        </p:blipFill>
        <p:spPr bwMode="auto">
          <a:xfrm>
            <a:off x="6248400" y="2971800"/>
            <a:ext cx="22098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04EACFF6-F883-E6A7-2D31-B97D04D2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t="59779" r="40218" b="8972"/>
          <a:stretch>
            <a:fillRect/>
          </a:stretch>
        </p:blipFill>
        <p:spPr bwMode="auto">
          <a:xfrm>
            <a:off x="1873250" y="3089275"/>
            <a:ext cx="29527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>
            <a:extLst>
              <a:ext uri="{FF2B5EF4-FFF2-40B4-BE49-F238E27FC236}">
                <a16:creationId xmlns:a16="http://schemas.microsoft.com/office/drawing/2014/main" id="{A41A1AFE-1996-0FCA-517C-AA42C61C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1" t="9229" r="5469" b="66588"/>
          <a:stretch>
            <a:fillRect/>
          </a:stretch>
        </p:blipFill>
        <p:spPr bwMode="auto">
          <a:xfrm>
            <a:off x="4343400" y="4495801"/>
            <a:ext cx="252095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1">
            <a:extLst>
              <a:ext uri="{FF2B5EF4-FFF2-40B4-BE49-F238E27FC236}">
                <a16:creationId xmlns:a16="http://schemas.microsoft.com/office/drawing/2014/main" id="{D8997EBD-BA21-A744-7A71-9459926C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33331" r="36938" b="52560"/>
          <a:stretch>
            <a:fillRect/>
          </a:stretch>
        </p:blipFill>
        <p:spPr bwMode="auto">
          <a:xfrm>
            <a:off x="720583" y="647929"/>
            <a:ext cx="74041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8BBAA2D8-0ADE-7B21-77EB-64DF96BD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57675" r="38347" b="17152"/>
          <a:stretch>
            <a:fillRect/>
          </a:stretch>
        </p:blipFill>
        <p:spPr bwMode="auto">
          <a:xfrm>
            <a:off x="288131" y="703384"/>
            <a:ext cx="11615738" cy="57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7F6F3FF-7E9E-4FFF-3068-0DBE1DF763E9}"/>
              </a:ext>
            </a:extLst>
          </p:cNvPr>
          <p:cNvSpPr/>
          <p:nvPr/>
        </p:nvSpPr>
        <p:spPr>
          <a:xfrm>
            <a:off x="4984651" y="4074608"/>
            <a:ext cx="2599113" cy="208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B108B0DB-DC90-5985-F969-EB762289B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t="13410" r="10645" b="54983"/>
          <a:stretch/>
        </p:blipFill>
        <p:spPr bwMode="auto">
          <a:xfrm>
            <a:off x="254152" y="149206"/>
            <a:ext cx="7073368" cy="234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C31DBC-7BA7-BC61-4BF4-A076BC762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t="83230" r="44452" b="13445"/>
          <a:stretch/>
        </p:blipFill>
        <p:spPr bwMode="auto">
          <a:xfrm>
            <a:off x="2217556" y="1320266"/>
            <a:ext cx="4678161" cy="31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792C383-C560-01F9-D222-9F7D962A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47949" r="16918" b="33466"/>
          <a:stretch/>
        </p:blipFill>
        <p:spPr bwMode="auto">
          <a:xfrm>
            <a:off x="-101333" y="4097309"/>
            <a:ext cx="12062157" cy="23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AF4DB9A-A96A-E00D-2DE0-81D31319C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9289" r="12135" b="80963"/>
          <a:stretch/>
        </p:blipFill>
        <p:spPr bwMode="auto">
          <a:xfrm>
            <a:off x="254152" y="2569673"/>
            <a:ext cx="12457808" cy="12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BE68254-6DE4-0B34-DDA1-D6C0692704F6}"/>
              </a:ext>
            </a:extLst>
          </p:cNvPr>
          <p:cNvSpPr/>
          <p:nvPr/>
        </p:nvSpPr>
        <p:spPr>
          <a:xfrm>
            <a:off x="975359" y="3926898"/>
            <a:ext cx="2599113" cy="587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4E8463-9BC8-4BDD-758E-EB016B5A0A87}"/>
              </a:ext>
            </a:extLst>
          </p:cNvPr>
          <p:cNvSpPr/>
          <p:nvPr/>
        </p:nvSpPr>
        <p:spPr>
          <a:xfrm>
            <a:off x="10459329" y="3926897"/>
            <a:ext cx="1501495" cy="587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FEE5574B-5CB8-4B02-84B8-C4662017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6" t="8667" r="27562" b="9332"/>
          <a:stretch>
            <a:fillRect/>
          </a:stretch>
        </p:blipFill>
        <p:spPr bwMode="auto">
          <a:xfrm>
            <a:off x="6629400" y="1588"/>
            <a:ext cx="3124200" cy="697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5AD6E505-1B64-49ED-820E-16AAE8CD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31506" r="9113" b="20045"/>
          <a:stretch>
            <a:fillRect/>
          </a:stretch>
        </p:blipFill>
        <p:spPr bwMode="auto">
          <a:xfrm>
            <a:off x="1981200" y="762000"/>
            <a:ext cx="4641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45C75855-F230-485D-9D56-C446EB76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30907" r="8128" b="17812"/>
          <a:stretch>
            <a:fillRect/>
          </a:stretch>
        </p:blipFill>
        <p:spPr bwMode="auto">
          <a:xfrm>
            <a:off x="1998664" y="3200400"/>
            <a:ext cx="463073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05CB21-05ED-4E61-B533-3224B6EE1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17407" r="15000" b="15926"/>
          <a:stretch/>
        </p:blipFill>
        <p:spPr>
          <a:xfrm>
            <a:off x="2057400" y="152400"/>
            <a:ext cx="4876800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9BF929-9790-452A-A405-3226B870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23333" r="15000" b="18889"/>
          <a:stretch/>
        </p:blipFill>
        <p:spPr>
          <a:xfrm>
            <a:off x="5208973" y="3429000"/>
            <a:ext cx="4953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D8965FC-F37E-12BD-B950-A14FB1B1B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522" y="270165"/>
            <a:ext cx="9498809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Sero- / Pneumothorax bei dorsalem Zugang selten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8AC0CFC-7FED-086E-845F-109266C03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221" y="1176347"/>
            <a:ext cx="5565907" cy="948128"/>
          </a:xfrm>
        </p:spPr>
        <p:txBody>
          <a:bodyPr/>
          <a:lstStyle/>
          <a:p>
            <a:pPr lvl="1" eaLnBrk="1" hangingPunct="1"/>
            <a:r>
              <a:rPr lang="de-DE" altLang="de-DE" b="1" dirty="0" err="1">
                <a:latin typeface="Arial Narrow" panose="020B0606020202030204" pitchFamily="34" charset="0"/>
              </a:rPr>
              <a:t>Costotransversectomie</a:t>
            </a:r>
            <a:endParaRPr lang="de-DE" altLang="de-DE" b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de-DE" altLang="de-DE" b="1" dirty="0" err="1">
                <a:latin typeface="Arial Narrow" panose="020B0606020202030204" pitchFamily="34" charset="0"/>
              </a:rPr>
              <a:t>Extracavitärem</a:t>
            </a:r>
            <a:r>
              <a:rPr lang="de-DE" altLang="de-DE" b="1" dirty="0">
                <a:latin typeface="Arial Narrow" panose="020B0606020202030204" pitchFamily="34" charset="0"/>
              </a:rPr>
              <a:t> </a:t>
            </a:r>
            <a:r>
              <a:rPr lang="de-DE" altLang="de-DE" b="1" dirty="0" err="1">
                <a:latin typeface="Arial Narrow" panose="020B0606020202030204" pitchFamily="34" charset="0"/>
              </a:rPr>
              <a:t>thoracalem</a:t>
            </a:r>
            <a:r>
              <a:rPr lang="de-DE" altLang="de-DE" b="1" dirty="0">
                <a:latin typeface="Arial Narrow" panose="020B0606020202030204" pitchFamily="34" charset="0"/>
              </a:rPr>
              <a:t> Zugang</a:t>
            </a:r>
          </a:p>
        </p:txBody>
      </p:sp>
      <p:pic>
        <p:nvPicPr>
          <p:cNvPr id="47112" name="Picture 8">
            <a:extLst>
              <a:ext uri="{FF2B5EF4-FFF2-40B4-BE49-F238E27FC236}">
                <a16:creationId xmlns:a16="http://schemas.microsoft.com/office/drawing/2014/main" id="{0A126ABB-6721-606C-F5DD-49F4D5AD2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13559" r="26172" b="20280"/>
          <a:stretch>
            <a:fillRect/>
          </a:stretch>
        </p:blipFill>
        <p:spPr bwMode="auto">
          <a:xfrm>
            <a:off x="6311901" y="2492375"/>
            <a:ext cx="3794125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7" name="Picture 13">
            <a:extLst>
              <a:ext uri="{FF2B5EF4-FFF2-40B4-BE49-F238E27FC236}">
                <a16:creationId xmlns:a16="http://schemas.microsoft.com/office/drawing/2014/main" id="{93C8F9DC-B4E9-3C14-BF01-80655A8D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8" t="37740" r="13208" b="33955"/>
          <a:stretch>
            <a:fillRect/>
          </a:stretch>
        </p:blipFill>
        <p:spPr bwMode="auto">
          <a:xfrm>
            <a:off x="1847851" y="2492375"/>
            <a:ext cx="4176713" cy="40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F7E45DF8-5363-0636-AEE1-786EBC996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3" t="16243" r="10234" b="13623"/>
          <a:stretch>
            <a:fillRect/>
          </a:stretch>
        </p:blipFill>
        <p:spPr bwMode="auto">
          <a:xfrm>
            <a:off x="2980309" y="1281616"/>
            <a:ext cx="4960937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77CD5D79-C5A1-8A0E-093A-F897D3F5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7" t="19482" r="30014" b="15837"/>
          <a:stretch>
            <a:fillRect/>
          </a:stretch>
        </p:blipFill>
        <p:spPr bwMode="auto">
          <a:xfrm>
            <a:off x="342856" y="1042697"/>
            <a:ext cx="2055813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FADEBA2-6AF8-1300-DE11-9F023923AEBB}"/>
              </a:ext>
            </a:extLst>
          </p:cNvPr>
          <p:cNvSpPr txBox="1">
            <a:spLocks noChangeArrowheads="1"/>
          </p:cNvSpPr>
          <p:nvPr/>
        </p:nvSpPr>
        <p:spPr>
          <a:xfrm>
            <a:off x="545522" y="270165"/>
            <a:ext cx="10202195" cy="836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Sero- /Pneumothorax bei ventralem Zugang 1-4%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75FB082-61D8-6346-C674-3161FE28DAE5}"/>
              </a:ext>
            </a:extLst>
          </p:cNvPr>
          <p:cNvSpPr txBox="1">
            <a:spLocks noChangeArrowheads="1"/>
          </p:cNvSpPr>
          <p:nvPr/>
        </p:nvSpPr>
        <p:spPr>
          <a:xfrm>
            <a:off x="8180320" y="2768665"/>
            <a:ext cx="2778411" cy="94812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de-DE" altLang="de-DE" b="1" dirty="0" err="1">
                <a:latin typeface="Arial Narrow" panose="020B0606020202030204" pitchFamily="34" charset="0"/>
              </a:rPr>
              <a:t>Bülaudrainage</a:t>
            </a:r>
            <a:endParaRPr lang="de-DE" altLang="de-DE" b="1" dirty="0"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r>
              <a:rPr lang="de-DE" altLang="de-DE" b="1" dirty="0" err="1">
                <a:latin typeface="Arial Narrow" panose="020B0606020202030204" pitchFamily="34" charset="0"/>
              </a:rPr>
              <a:t>Pigtail</a:t>
            </a:r>
            <a:r>
              <a:rPr lang="de-DE" altLang="de-DE" b="1" dirty="0">
                <a:latin typeface="Arial Narrow" panose="020B0606020202030204" pitchFamily="34" charset="0"/>
              </a:rPr>
              <a:t> Drain </a:t>
            </a:r>
          </a:p>
          <a:p>
            <a:pPr marL="457200" lvl="1" indent="0">
              <a:buNone/>
            </a:pPr>
            <a:r>
              <a:rPr lang="de-DE" altLang="de-DE" b="1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ABAD1D-E419-D562-4A1E-99D52E76E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1" t="30334" r="67248" b="45697"/>
          <a:stretch/>
        </p:blipFill>
        <p:spPr>
          <a:xfrm>
            <a:off x="344954" y="509216"/>
            <a:ext cx="8350060" cy="26610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B803038-80C7-50CC-9D41-D89889890EB1}"/>
              </a:ext>
            </a:extLst>
          </p:cNvPr>
          <p:cNvSpPr txBox="1"/>
          <p:nvPr/>
        </p:nvSpPr>
        <p:spPr>
          <a:xfrm>
            <a:off x="4593901" y="4600002"/>
            <a:ext cx="280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Höheres Lebensalter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8EFCE2-B8DC-F8ED-02F1-EC98AC210A7B}"/>
              </a:ext>
            </a:extLst>
          </p:cNvPr>
          <p:cNvSpPr txBox="1"/>
          <p:nvPr/>
        </p:nvSpPr>
        <p:spPr>
          <a:xfrm>
            <a:off x="2251776" y="3843533"/>
            <a:ext cx="384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Komplexität des Eingriffs   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2C3B8F83-9443-FB26-46DF-47C85DEEB76F}"/>
              </a:ext>
            </a:extLst>
          </p:cNvPr>
          <p:cNvSpPr/>
          <p:nvPr/>
        </p:nvSpPr>
        <p:spPr>
          <a:xfrm rot="10800000">
            <a:off x="9330632" y="3640883"/>
            <a:ext cx="291670" cy="95911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2985AE-37F4-3D0D-7FFC-A32B5DE03538}"/>
              </a:ext>
            </a:extLst>
          </p:cNvPr>
          <p:cNvSpPr txBox="1"/>
          <p:nvPr/>
        </p:nvSpPr>
        <p:spPr>
          <a:xfrm>
            <a:off x="607774" y="3179218"/>
            <a:ext cx="808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Diagnose: Infektion&gt;Tumor&gt;Trauma&gt;Deformität&gt;Degenerativ   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0980C730-6DB6-C3C2-0565-C9ABC76F432E}"/>
              </a:ext>
            </a:extLst>
          </p:cNvPr>
          <p:cNvSpPr/>
          <p:nvPr/>
        </p:nvSpPr>
        <p:spPr>
          <a:xfrm rot="10800000">
            <a:off x="8911010" y="2827606"/>
            <a:ext cx="218922" cy="76356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0FFBB46D-9610-916C-5A0D-481B7B64E99F}"/>
              </a:ext>
            </a:extLst>
          </p:cNvPr>
          <p:cNvSpPr/>
          <p:nvPr/>
        </p:nvSpPr>
        <p:spPr>
          <a:xfrm rot="10800000">
            <a:off x="10086535" y="4473526"/>
            <a:ext cx="360078" cy="152866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BDC9F9-3688-A02B-417B-9402BD69C4B2}"/>
              </a:ext>
            </a:extLst>
          </p:cNvPr>
          <p:cNvSpPr txBox="1"/>
          <p:nvPr/>
        </p:nvSpPr>
        <p:spPr>
          <a:xfrm>
            <a:off x="4593901" y="5160185"/>
            <a:ext cx="2515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Komorbiditäten  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F78114-E9B9-B6EC-9D08-6AADD4D54CAC}"/>
              </a:ext>
            </a:extLst>
          </p:cNvPr>
          <p:cNvSpPr txBox="1"/>
          <p:nvPr/>
        </p:nvSpPr>
        <p:spPr>
          <a:xfrm>
            <a:off x="4593901" y="5720368"/>
            <a:ext cx="293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Querschnittslähmung     </a:t>
            </a:r>
          </a:p>
        </p:txBody>
      </p:sp>
    </p:spTree>
    <p:extLst>
      <p:ext uri="{BB962C8B-B14F-4D97-AF65-F5344CB8AC3E}">
        <p14:creationId xmlns:p14="http://schemas.microsoft.com/office/powerpoint/2010/main" val="10003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9DFD15-F179-8CA3-F055-FB5B27E1B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2" t="54610" r="8795" b="22635"/>
          <a:stretch/>
        </p:blipFill>
        <p:spPr>
          <a:xfrm>
            <a:off x="406278" y="1946493"/>
            <a:ext cx="5847780" cy="15605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25144C3-11DF-BACF-1584-6C0575AB0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2" t="43366" r="40543" b="47213"/>
          <a:stretch/>
        </p:blipFill>
        <p:spPr>
          <a:xfrm>
            <a:off x="38671" y="3506997"/>
            <a:ext cx="4719743" cy="12538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973D78-6265-70E1-B59F-17BF1A7CB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5" t="24591" r="14900" b="11138"/>
          <a:stretch/>
        </p:blipFill>
        <p:spPr>
          <a:xfrm>
            <a:off x="6452733" y="1870588"/>
            <a:ext cx="5059315" cy="44077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F7D03A0-15AE-7B32-9F81-C2B1D003D315}"/>
              </a:ext>
            </a:extLst>
          </p:cNvPr>
          <p:cNvSpPr txBox="1"/>
          <p:nvPr/>
        </p:nvSpPr>
        <p:spPr>
          <a:xfrm>
            <a:off x="2398543" y="1039591"/>
            <a:ext cx="565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Inzidenz 0,57 – 6% nach ventraler HWS OP </a:t>
            </a:r>
          </a:p>
          <a:p>
            <a:r>
              <a:rPr lang="de-DE" sz="2400" b="1" dirty="0"/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FD74128-D732-47E7-D51F-B59551517C4F}"/>
              </a:ext>
            </a:extLst>
          </p:cNvPr>
          <p:cNvSpPr txBox="1">
            <a:spLocks noChangeArrowheads="1"/>
          </p:cNvSpPr>
          <p:nvPr/>
        </p:nvSpPr>
        <p:spPr>
          <a:xfrm>
            <a:off x="891646" y="371473"/>
            <a:ext cx="3919505" cy="836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2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Airway</a:t>
            </a:r>
            <a:r>
              <a:rPr lang="de-DE" altLang="de-DE" sz="3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32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Complications</a:t>
            </a:r>
            <a:r>
              <a:rPr lang="de-DE" altLang="de-DE" sz="3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013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80DCA9-9EF5-E7BB-4783-8A3C60CC2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3" t="67737" r="37616" b="17025"/>
          <a:stretch/>
        </p:blipFill>
        <p:spPr>
          <a:xfrm>
            <a:off x="684414" y="2508577"/>
            <a:ext cx="9317435" cy="373518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39255F-F9E7-0B31-FBE1-CBE2DCB73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3" t="20404" r="7633" b="69347"/>
          <a:stretch/>
        </p:blipFill>
        <p:spPr>
          <a:xfrm>
            <a:off x="318654" y="618394"/>
            <a:ext cx="11654603" cy="140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1ABDDF-1D45-422C-AE92-8EA5DA17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2" t="26970" r="29011" b="40909"/>
          <a:stretch/>
        </p:blipFill>
        <p:spPr>
          <a:xfrm>
            <a:off x="690488" y="362540"/>
            <a:ext cx="7024255" cy="22028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F8C96B-EFAA-737B-AA1E-40DADB72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" t="32424" r="29525" b="24242"/>
          <a:stretch/>
        </p:blipFill>
        <p:spPr>
          <a:xfrm>
            <a:off x="1752600" y="2916381"/>
            <a:ext cx="6885709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29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B0E63D-1103-BE93-0BBD-CC9612182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92" y="445811"/>
            <a:ext cx="10515600" cy="4351338"/>
          </a:xfrm>
        </p:spPr>
        <p:txBody>
          <a:bodyPr>
            <a:normAutofit/>
          </a:bodyPr>
          <a:lstStyle/>
          <a:p>
            <a:r>
              <a:rPr lang="de-DE" sz="2400" b="1" dirty="0"/>
              <a:t>Nachblutung 2,4%</a:t>
            </a:r>
          </a:p>
          <a:p>
            <a:r>
              <a:rPr lang="de-DE" sz="2400" b="1" dirty="0"/>
              <a:t>Implantat – Dislokation 0,88%</a:t>
            </a:r>
          </a:p>
          <a:p>
            <a:r>
              <a:rPr lang="de-DE" sz="2400" b="1" dirty="0"/>
              <a:t>Quincke / Angioödem bis 1 - 6%</a:t>
            </a:r>
          </a:p>
          <a:p>
            <a:r>
              <a:rPr lang="de-DE" sz="2400" b="1" dirty="0" err="1"/>
              <a:t>Recurrensparese</a:t>
            </a:r>
            <a:r>
              <a:rPr lang="de-DE" sz="2400" b="1" dirty="0"/>
              <a:t> / </a:t>
            </a:r>
            <a:r>
              <a:rPr lang="de-DE" sz="2400" b="1" dirty="0" err="1"/>
              <a:t>Vagusparese</a:t>
            </a:r>
            <a:r>
              <a:rPr lang="de-DE" sz="2400" b="1" dirty="0"/>
              <a:t> </a:t>
            </a:r>
          </a:p>
          <a:p>
            <a:r>
              <a:rPr lang="de-DE" sz="2400" b="1" dirty="0"/>
              <a:t>Abszess</a:t>
            </a:r>
          </a:p>
          <a:p>
            <a:r>
              <a:rPr lang="de-DE" sz="2400" b="1" dirty="0" err="1"/>
              <a:t>Liquorleck</a:t>
            </a:r>
            <a:endParaRPr lang="de-DE" sz="2400" b="1" dirty="0"/>
          </a:p>
          <a:p>
            <a:endParaRPr lang="de-DE" sz="2400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22072BC-9F87-234B-77B0-6C9C7AB00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t="2961" r="25430" b="11816"/>
          <a:stretch/>
        </p:blipFill>
        <p:spPr bwMode="auto">
          <a:xfrm>
            <a:off x="7599922" y="162918"/>
            <a:ext cx="3093630" cy="482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CFF94A-0CD7-67C4-AA05-88859A56258C}"/>
              </a:ext>
            </a:extLst>
          </p:cNvPr>
          <p:cNvSpPr txBox="1"/>
          <p:nvPr/>
        </p:nvSpPr>
        <p:spPr>
          <a:xfrm>
            <a:off x="2170906" y="3821402"/>
            <a:ext cx="379516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Frühe Intubation </a:t>
            </a:r>
          </a:p>
          <a:p>
            <a:r>
              <a:rPr lang="de-DE" sz="2400" b="1" dirty="0"/>
              <a:t>Frühzeitige lokale Revision </a:t>
            </a:r>
          </a:p>
          <a:p>
            <a:r>
              <a:rPr lang="de-DE" sz="2400" b="1" dirty="0"/>
              <a:t>Tracheotomie </a:t>
            </a:r>
          </a:p>
          <a:p>
            <a:r>
              <a:rPr lang="de-DE" sz="2400" b="1" dirty="0"/>
              <a:t>Koniotomie </a:t>
            </a:r>
          </a:p>
        </p:txBody>
      </p:sp>
    </p:spTree>
    <p:extLst>
      <p:ext uri="{BB962C8B-B14F-4D97-AF65-F5344CB8AC3E}">
        <p14:creationId xmlns:p14="http://schemas.microsoft.com/office/powerpoint/2010/main" val="33005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6D8E5FA-D571-0D5D-9A30-E3A26F798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418" y="95455"/>
            <a:ext cx="8417755" cy="1255461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Systemische Sepsis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6639E74-879C-7772-D634-3B76DA315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1516" y="1166163"/>
            <a:ext cx="8229600" cy="719138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Inzidenz abszedierende </a:t>
            </a:r>
            <a:r>
              <a:rPr lang="de-DE" alt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Discitis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nach WS OP ~0,6% Mortalität 10% bis 40%</a:t>
            </a:r>
          </a:p>
          <a:p>
            <a:pPr marL="0" indent="0" eaLnBrk="1" hangingPunct="1">
              <a:buNone/>
            </a:pPr>
            <a:endParaRPr lang="de-DE" alt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de-DE" altLang="de-DE" sz="2400" b="1" dirty="0">
              <a:latin typeface="Arial Narrow" panose="020B0606020202030204" pitchFamily="34" charset="0"/>
            </a:endParaRPr>
          </a:p>
        </p:txBody>
      </p:sp>
      <p:pic>
        <p:nvPicPr>
          <p:cNvPr id="49162" name="Picture 10">
            <a:extLst>
              <a:ext uri="{FF2B5EF4-FFF2-40B4-BE49-F238E27FC236}">
                <a16:creationId xmlns:a16="http://schemas.microsoft.com/office/drawing/2014/main" id="{FC8759E6-A389-A517-A791-C977F62C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21875" r="14362" b="26172"/>
          <a:stretch>
            <a:fillRect/>
          </a:stretch>
        </p:blipFill>
        <p:spPr bwMode="auto">
          <a:xfrm>
            <a:off x="2433647" y="2772589"/>
            <a:ext cx="4957030" cy="387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3" name="Picture 11">
            <a:extLst>
              <a:ext uri="{FF2B5EF4-FFF2-40B4-BE49-F238E27FC236}">
                <a16:creationId xmlns:a16="http://schemas.microsoft.com/office/drawing/2014/main" id="{F65B8C91-25F9-4A5C-AF4A-44679D3B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0" t="30273" r="19688" b="24690"/>
          <a:stretch>
            <a:fillRect/>
          </a:stretch>
        </p:blipFill>
        <p:spPr bwMode="auto">
          <a:xfrm>
            <a:off x="7781487" y="1983971"/>
            <a:ext cx="4053490" cy="466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5" name="Text Box 13">
            <a:extLst>
              <a:ext uri="{FF2B5EF4-FFF2-40B4-BE49-F238E27FC236}">
                <a16:creationId xmlns:a16="http://schemas.microsoft.com/office/drawing/2014/main" id="{0EEA36B0-A0D4-8763-4D55-B0927851D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264" y="2287083"/>
            <a:ext cx="3679654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 b="1" dirty="0">
                <a:latin typeface="Arial Narrow" panose="020B0606020202030204" pitchFamily="34" charset="0"/>
              </a:rPr>
              <a:t>- Akutrevision</a:t>
            </a:r>
          </a:p>
          <a:p>
            <a:pPr lvl="1" eaLnBrk="1" hangingPunct="1"/>
            <a:r>
              <a:rPr lang="de-DE" altLang="de-DE" sz="2400" b="1" dirty="0">
                <a:latin typeface="Arial Narrow" panose="020B0606020202030204" pitchFamily="34" charset="0"/>
              </a:rPr>
              <a:t>- Abszessentleerung</a:t>
            </a:r>
          </a:p>
          <a:p>
            <a:pPr lvl="1" eaLnBrk="1" hangingPunct="1"/>
            <a:r>
              <a:rPr lang="de-DE" altLang="de-DE" sz="2400" b="1" dirty="0">
                <a:latin typeface="Arial Narrow" panose="020B0606020202030204" pitchFamily="34" charset="0"/>
              </a:rPr>
              <a:t>- Debridement</a:t>
            </a:r>
          </a:p>
          <a:p>
            <a:pPr lvl="1" eaLnBrk="1" hangingPunct="1"/>
            <a:r>
              <a:rPr lang="de-DE" altLang="de-DE" sz="2400" b="1" dirty="0">
                <a:latin typeface="Arial Narrow" panose="020B0606020202030204" pitchFamily="34" charset="0"/>
              </a:rPr>
              <a:t>- Drainage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  <p:bldP spid="491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23EC78B-D806-40F5-F5C1-58D8868C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1" t="12513" r="61077" b="59694"/>
          <a:stretch/>
        </p:blipFill>
        <p:spPr>
          <a:xfrm>
            <a:off x="734644" y="336062"/>
            <a:ext cx="10158534" cy="43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1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280239D-7634-BE33-8CF8-78D06466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2" t="12654" r="71374" b="44266"/>
          <a:stretch/>
        </p:blipFill>
        <p:spPr>
          <a:xfrm>
            <a:off x="575117" y="78153"/>
            <a:ext cx="4567406" cy="65648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CC92C68-FF1C-B72B-2FE5-4C7EB87E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1" t="12721" r="61799" b="58886"/>
          <a:stretch/>
        </p:blipFill>
        <p:spPr>
          <a:xfrm>
            <a:off x="5244123" y="647927"/>
            <a:ext cx="5395836" cy="50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93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B34B028-F7B2-279D-C5D6-CEE7131C8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0" t="25388" r="62148" b="26574"/>
          <a:stretch/>
        </p:blipFill>
        <p:spPr>
          <a:xfrm>
            <a:off x="246395" y="0"/>
            <a:ext cx="10162434" cy="686114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9EF7EB5-67FE-3875-094E-61331042DB45}"/>
              </a:ext>
            </a:extLst>
          </p:cNvPr>
          <p:cNvSpPr txBox="1"/>
          <p:nvPr/>
        </p:nvSpPr>
        <p:spPr>
          <a:xfrm>
            <a:off x="10468147" y="5201457"/>
            <a:ext cx="113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Blutung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A1F650-5CD7-61B1-47CE-CDC08A7E0F24}"/>
              </a:ext>
            </a:extLst>
          </p:cNvPr>
          <p:cNvSpPr txBox="1"/>
          <p:nvPr/>
        </p:nvSpPr>
        <p:spPr>
          <a:xfrm>
            <a:off x="10408829" y="1055850"/>
            <a:ext cx="113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Lunge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99FB62-93A1-72B4-5335-EFF8D8EA45A0}"/>
              </a:ext>
            </a:extLst>
          </p:cNvPr>
          <p:cNvSpPr txBox="1"/>
          <p:nvPr/>
        </p:nvSpPr>
        <p:spPr>
          <a:xfrm>
            <a:off x="10408829" y="3389760"/>
            <a:ext cx="113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Herz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C312B1-F3D3-8354-9707-A124F661CCB4}"/>
              </a:ext>
            </a:extLst>
          </p:cNvPr>
          <p:cNvSpPr txBox="1"/>
          <p:nvPr/>
        </p:nvSpPr>
        <p:spPr>
          <a:xfrm>
            <a:off x="10468146" y="4626975"/>
            <a:ext cx="134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Infektion</a:t>
            </a:r>
          </a:p>
          <a:p>
            <a:r>
              <a:rPr lang="de-DE" dirty="0"/>
              <a:t>Schlaganfall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9D3CBE-AB7D-A7F9-93EF-C192582F49D9}"/>
              </a:ext>
            </a:extLst>
          </p:cNvPr>
          <p:cNvSpPr txBox="1"/>
          <p:nvPr/>
        </p:nvSpPr>
        <p:spPr>
          <a:xfrm>
            <a:off x="10468147" y="6438672"/>
            <a:ext cx="113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Gesamt </a:t>
            </a:r>
          </a:p>
        </p:txBody>
      </p:sp>
    </p:spTree>
    <p:extLst>
      <p:ext uri="{BB962C8B-B14F-4D97-AF65-F5344CB8AC3E}">
        <p14:creationId xmlns:p14="http://schemas.microsoft.com/office/powerpoint/2010/main" val="169397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956D80D-797A-DE37-BFE0-0E06AEFFA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0" t="17987" r="71168" b="13024"/>
          <a:stretch/>
        </p:blipFill>
        <p:spPr>
          <a:xfrm>
            <a:off x="914399" y="-62524"/>
            <a:ext cx="3141785" cy="68956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F1B2E1-CD7F-DA6C-CDE2-56640AF91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0" t="29310" r="62001" b="41283"/>
          <a:stretch/>
        </p:blipFill>
        <p:spPr>
          <a:xfrm>
            <a:off x="4478216" y="-31262"/>
            <a:ext cx="6572738" cy="66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81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D323A-43B3-2746-381A-204C6962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können wir direkt beeinflussen?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42DCDF-13B5-8859-F3D8-25C17E1D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564" y="2077496"/>
            <a:ext cx="8277665" cy="2563495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Patientenselektion in der Elektivsituation</a:t>
            </a: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3">
            <a:extLst>
              <a:ext uri="{FF2B5EF4-FFF2-40B4-BE49-F238E27FC236}">
                <a16:creationId xmlns:a16="http://schemas.microsoft.com/office/drawing/2014/main" id="{FD104A95-9A68-292B-977E-1F10F4D951E9}"/>
              </a:ext>
            </a:extLst>
          </p:cNvPr>
          <p:cNvSpPr txBox="1">
            <a:spLocks noChangeArrowheads="1"/>
          </p:cNvSpPr>
          <p:nvPr/>
        </p:nvSpPr>
        <p:spPr>
          <a:xfrm>
            <a:off x="984670" y="472752"/>
            <a:ext cx="8162925" cy="12493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defRPr/>
            </a:pPr>
            <a:r>
              <a:rPr lang="de-DE" altLang="de-DE" sz="3200" kern="0" dirty="0" err="1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de-DE" altLang="de-DE" kern="0" dirty="0"/>
              <a:t> </a:t>
            </a:r>
            <a:br>
              <a:rPr lang="de-DE" altLang="de-DE" kern="0" dirty="0"/>
            </a:br>
            <a:r>
              <a:rPr lang="de-DE" altLang="de-DE" sz="3200" kern="0" dirty="0" err="1"/>
              <a:t>to</a:t>
            </a:r>
            <a:r>
              <a:rPr lang="de-DE" altLang="de-DE" sz="3200" kern="0" dirty="0"/>
              <a:t> </a:t>
            </a:r>
            <a:r>
              <a:rPr lang="de-DE" altLang="de-DE" sz="3200" kern="0" dirty="0" err="1"/>
              <a:t>other</a:t>
            </a:r>
            <a:r>
              <a:rPr lang="de-DE" altLang="de-DE" sz="3200" kern="0" dirty="0"/>
              <a:t> </a:t>
            </a:r>
            <a:r>
              <a:rPr lang="de-DE" altLang="de-DE" sz="3200" kern="0" dirty="0" err="1"/>
              <a:t>orthopaedic</a:t>
            </a:r>
            <a:r>
              <a:rPr lang="de-DE" altLang="de-DE" sz="3200" kern="0" dirty="0"/>
              <a:t> </a:t>
            </a:r>
            <a:r>
              <a:rPr lang="de-DE" altLang="de-DE" sz="3200" kern="0" dirty="0" err="1"/>
              <a:t>procedures</a:t>
            </a:r>
            <a:endParaRPr lang="de-DE" altLang="de-DE" sz="3200" kern="0" dirty="0"/>
          </a:p>
        </p:txBody>
      </p:sp>
      <p:graphicFrame>
        <p:nvGraphicFramePr>
          <p:cNvPr id="5" name="Group 113">
            <a:extLst>
              <a:ext uri="{FF2B5EF4-FFF2-40B4-BE49-F238E27FC236}">
                <a16:creationId xmlns:a16="http://schemas.microsoft.com/office/drawing/2014/main" id="{30253E8A-6878-D27D-3604-30A7FD2D04B0}"/>
              </a:ext>
            </a:extLst>
          </p:cNvPr>
          <p:cNvGraphicFramePr>
            <a:graphicFrameLocks/>
          </p:cNvGraphicFramePr>
          <p:nvPr/>
        </p:nvGraphicFramePr>
        <p:xfrm>
          <a:off x="1649413" y="1905000"/>
          <a:ext cx="8483600" cy="4338638"/>
        </p:xfrm>
        <a:graphic>
          <a:graphicData uri="http://schemas.openxmlformats.org/drawingml/2006/table">
            <a:tbl>
              <a:tblPr/>
              <a:tblGrid>
                <a:gridCol w="172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1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4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de-A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Death</a:t>
                      </a:r>
                    </a:p>
                  </a:txBody>
                  <a:tcPr marL="90000" marR="90000" marT="46807" marB="4680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Neurologic</a:t>
                      </a:r>
                    </a:p>
                  </a:txBody>
                  <a:tcPr marL="90000" marR="90000" marT="46807" marB="4680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Infection</a:t>
                      </a:r>
                    </a:p>
                  </a:txBody>
                  <a:tcPr marL="90000" marR="90000" marT="46807" marB="4680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de-A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Hip revision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2.6%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3.2%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SRS MM Report (2003)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2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THA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0.2%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Mahomed et al (2003)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Schmalzried et al (1991)</a:t>
                      </a:r>
                      <a:endParaRPr kumimoji="0" lang="nb-NO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79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TKA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Katz, et al (2004)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Schnisky et al (2001)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Spine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0.2%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1.1%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1.6%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Mahomed et al (2003)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Schmalzried et al (1991)</a:t>
                      </a:r>
                      <a:endParaRPr kumimoji="0" lang="nb-NO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69" name="Oval 114">
            <a:extLst>
              <a:ext uri="{FF2B5EF4-FFF2-40B4-BE49-F238E27FC236}">
                <a16:creationId xmlns:a16="http://schemas.microsoft.com/office/drawing/2014/main" id="{EFABF4ED-298A-2861-7915-A4DFB80E1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2997200"/>
            <a:ext cx="936625" cy="503238"/>
          </a:xfrm>
          <a:prstGeom prst="ellips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de-DE" sz="2400">
              <a:latin typeface="Verdana" panose="020B0604030504040204" pitchFamily="34" charset="0"/>
            </a:endParaRPr>
          </a:p>
        </p:txBody>
      </p:sp>
      <p:sp>
        <p:nvSpPr>
          <p:cNvPr id="10270" name="Oval 115">
            <a:extLst>
              <a:ext uri="{FF2B5EF4-FFF2-40B4-BE49-F238E27FC236}">
                <a16:creationId xmlns:a16="http://schemas.microsoft.com/office/drawing/2014/main" id="{856C0272-1416-738F-A4A3-10FC863C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76" y="2997200"/>
            <a:ext cx="936625" cy="503238"/>
          </a:xfrm>
          <a:prstGeom prst="ellips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de-DE" sz="2400">
              <a:latin typeface="Verdana" panose="020B0604030504040204" pitchFamily="34" charset="0"/>
            </a:endParaRPr>
          </a:p>
        </p:txBody>
      </p:sp>
      <p:sp>
        <p:nvSpPr>
          <p:cNvPr id="10271" name="Oval 116">
            <a:extLst>
              <a:ext uri="{FF2B5EF4-FFF2-40B4-BE49-F238E27FC236}">
                <a16:creationId xmlns:a16="http://schemas.microsoft.com/office/drawing/2014/main" id="{0D110CEA-734A-F68D-34C5-2D20D7064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364" y="5373689"/>
            <a:ext cx="936625" cy="503237"/>
          </a:xfrm>
          <a:prstGeom prst="ellips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de-DE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334E1-7DB5-3539-7871-64A5D434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Risiko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0FFBB0-D6A7-DE30-F8FE-C60BFF1E0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875" y="1773555"/>
            <a:ext cx="5157787" cy="3684588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Herzerkrankung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Niere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Leber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Lunge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BMI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Sarkopenie </a:t>
            </a:r>
          </a:p>
        </p:txBody>
      </p:sp>
    </p:spTree>
    <p:extLst>
      <p:ext uri="{BB962C8B-B14F-4D97-AF65-F5344CB8AC3E}">
        <p14:creationId xmlns:p14="http://schemas.microsoft.com/office/powerpoint/2010/main" val="17317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334E1-7DB5-3539-7871-64A5D434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Risiko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0FFBB0-D6A7-DE30-F8FE-C60BFF1E0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875" y="1773555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Herzerkrankung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Niere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Leber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Lunge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BMI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Sarkopenie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C4A884-C315-8BCA-CA7B-B3B9EFD01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4944" y="1457894"/>
            <a:ext cx="4143090" cy="54845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Preha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= vor der Operation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FDBED7-EE1B-945F-622F-36E6FC82A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202898"/>
            <a:ext cx="5183188" cy="305869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Optimierung </a:t>
            </a:r>
          </a:p>
          <a:p>
            <a:pPr lvl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Ernährungszustand </a:t>
            </a:r>
          </a:p>
          <a:p>
            <a:pPr lvl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Muskelaufbau </a:t>
            </a:r>
          </a:p>
          <a:p>
            <a:pPr lvl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Atemtherapie </a:t>
            </a:r>
          </a:p>
          <a:p>
            <a:pPr lvl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Internistische Optimierung Lungenfunktion, Herzfunktion, </a:t>
            </a:r>
          </a:p>
          <a:p>
            <a:pPr marL="457200" lvl="1" indent="0">
              <a:buNone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Nierenfunktion  ………</a:t>
            </a:r>
          </a:p>
        </p:txBody>
      </p:sp>
    </p:spTree>
    <p:extLst>
      <p:ext uri="{BB962C8B-B14F-4D97-AF65-F5344CB8AC3E}">
        <p14:creationId xmlns:p14="http://schemas.microsoft.com/office/powerpoint/2010/main" val="1171572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334E1-7DB5-3539-7871-64A5D434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Risiko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0FFBB0-D6A7-DE30-F8FE-C60BFF1E0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518" y="1794656"/>
            <a:ext cx="4040354" cy="3105871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Herzerkrankung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Niere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Leber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Lunge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BMI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Sarkopenie </a:t>
            </a:r>
          </a:p>
        </p:txBody>
      </p:sp>
    </p:spTree>
    <p:extLst>
      <p:ext uri="{BB962C8B-B14F-4D97-AF65-F5344CB8AC3E}">
        <p14:creationId xmlns:p14="http://schemas.microsoft.com/office/powerpoint/2010/main" val="2527936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334E1-7DB5-3539-7871-64A5D434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Risiko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0FFBB0-D6A7-DE30-F8FE-C60BFF1E0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518" y="1794656"/>
            <a:ext cx="4040354" cy="3105871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Herzerkrankung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Niere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Leber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Lunge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BMI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Sarkopenie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C4A884-C315-8BCA-CA7B-B3B9EFD01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26789" y="1589357"/>
            <a:ext cx="2301953" cy="55850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Intraoperativ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FDBED7-EE1B-945F-622F-36E6FC82A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0863" y="2351763"/>
            <a:ext cx="5729068" cy="27294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Kurze OP Zeit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Niedriger Volumenumsatz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Effiziente Blutungskontrolle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Optimierung Gerinnung – ROTEM 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Wundnekrose /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Spreizerzeit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Infektprophylaxe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/ Spülung /</a:t>
            </a:r>
          </a:p>
        </p:txBody>
      </p:sp>
    </p:spTree>
    <p:extLst>
      <p:ext uri="{BB962C8B-B14F-4D97-AF65-F5344CB8AC3E}">
        <p14:creationId xmlns:p14="http://schemas.microsoft.com/office/powerpoint/2010/main" val="13176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BDD23B93-1E23-45D2-BCB0-5F0EA276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99" y="3525588"/>
            <a:ext cx="504825" cy="576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76200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3" name="Picture 6" descr="711abd2489">
            <a:extLst>
              <a:ext uri="{FF2B5EF4-FFF2-40B4-BE49-F238E27FC236}">
                <a16:creationId xmlns:a16="http://schemas.microsoft.com/office/drawing/2014/main" id="{8C89CCBE-8948-81DA-49A0-894E1529B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 b="18089"/>
          <a:stretch/>
        </p:blipFill>
        <p:spPr bwMode="auto">
          <a:xfrm>
            <a:off x="192505" y="54323"/>
            <a:ext cx="8234302" cy="680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9031FB2-92B1-483B-AB4F-2BF87818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382" y="5042537"/>
            <a:ext cx="3959671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rgbClr val="003366"/>
                </a:solidFill>
                <a:latin typeface="Mistral" pitchFamily="66" charset="0"/>
              </a:rPr>
              <a:t> Michael Gabl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rgbClr val="003366"/>
                </a:solidFill>
                <a:latin typeface="Mistral" pitchFamily="66" charset="0"/>
              </a:rPr>
              <a:t>Wirbelsäulenzentrum Innsbruck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rgbClr val="003366"/>
                </a:solidFill>
                <a:latin typeface="Mistral" pitchFamily="66" charset="0"/>
              </a:rPr>
              <a:t>Sanatorium Kettenbrücke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C76EB0-6583-41DA-8128-1D11F9558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799" y="3976545"/>
            <a:ext cx="540072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b="1" dirty="0">
                <a:solidFill>
                  <a:srgbClr val="003366"/>
                </a:solidFill>
                <a:latin typeface="Mistral" panose="03090702030407020403" pitchFamily="66" charset="0"/>
              </a:rPr>
              <a:t>Vielen Dank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D34717A-D73B-121E-2214-E1C2509C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122" y="2140900"/>
            <a:ext cx="3200431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W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irbelsäulenzentrum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I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nnsbruck Sanatorium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CC0000"/>
                </a:solidFill>
                <a:cs typeface="Arial" pitchFamily="34" charset="0"/>
              </a:rPr>
              <a:t>K</a:t>
            </a:r>
            <a:r>
              <a:rPr lang="de-DE" altLang="de-DE" sz="1800" dirty="0">
                <a:solidFill>
                  <a:srgbClr val="0033CC"/>
                </a:solidFill>
                <a:cs typeface="Arial" pitchFamily="34" charset="0"/>
              </a:rPr>
              <a:t>ettenbrücke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47FD0F2-0069-014C-BFEC-0E638C6DC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122" y="1217570"/>
            <a:ext cx="3176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5400" dirty="0">
                <a:solidFill>
                  <a:srgbClr val="CC0000"/>
                </a:solidFill>
                <a:cs typeface="Arial" pitchFamily="34" charset="0"/>
              </a:rPr>
              <a:t>WIK</a:t>
            </a:r>
          </a:p>
        </p:txBody>
      </p:sp>
    </p:spTree>
    <p:extLst>
      <p:ext uri="{BB962C8B-B14F-4D97-AF65-F5344CB8AC3E}">
        <p14:creationId xmlns:p14="http://schemas.microsoft.com/office/powerpoint/2010/main" val="185541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FEC7C7D-F908-7CB6-484D-0A2B1D480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>
                <a:latin typeface="Arial Narrow" panose="020B0606020202030204" pitchFamily="34" charset="0"/>
              </a:rPr>
              <a:t>Murphys Gesetze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CD02E9A-9AD8-E2C8-F037-ABBA951B4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2549525"/>
          </a:xfrm>
        </p:spPr>
        <p:txBody>
          <a:bodyPr/>
          <a:lstStyle/>
          <a:p>
            <a:r>
              <a:rPr lang="de-DE" altLang="de-DE" sz="2400" b="1">
                <a:latin typeface="Arial Narrow" panose="020B0606020202030204" pitchFamily="34" charset="0"/>
              </a:rPr>
              <a:t>Wenn etwas schief gehen kann, dann wird es auch schief gehen.</a:t>
            </a:r>
          </a:p>
          <a:p>
            <a:r>
              <a:rPr lang="de-DE" altLang="de-DE" sz="2400" b="1">
                <a:latin typeface="Arial Narrow" panose="020B0606020202030204" pitchFamily="34" charset="0"/>
              </a:rPr>
              <a:t>Die Natur ergreift immer die Partei des versteckten Fehlers.</a:t>
            </a:r>
          </a:p>
          <a:p>
            <a:endParaRPr lang="de-DE" altLang="de-DE" sz="2400" b="1">
              <a:latin typeface="Arial Narrow" panose="020B0606020202030204" pitchFamily="34" charset="0"/>
            </a:endParaRPr>
          </a:p>
          <a:p>
            <a:endParaRPr lang="de-DE" altLang="de-DE" sz="2400" b="1">
              <a:latin typeface="Arial Narrow" panose="020B0606020202030204" pitchFamily="34" charset="0"/>
            </a:endParaRPr>
          </a:p>
        </p:txBody>
      </p:sp>
      <p:grpSp>
        <p:nvGrpSpPr>
          <p:cNvPr id="33796" name="Group 4">
            <a:extLst>
              <a:ext uri="{FF2B5EF4-FFF2-40B4-BE49-F238E27FC236}">
                <a16:creationId xmlns:a16="http://schemas.microsoft.com/office/drawing/2014/main" id="{E299E4BC-F226-143D-6BF5-1A34FCF55590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781300"/>
            <a:ext cx="7410450" cy="3695700"/>
            <a:chOff x="480" y="731"/>
            <a:chExt cx="4896" cy="3349"/>
          </a:xfrm>
        </p:grpSpPr>
        <p:grpSp>
          <p:nvGrpSpPr>
            <p:cNvPr id="33797" name="Group 5">
              <a:extLst>
                <a:ext uri="{FF2B5EF4-FFF2-40B4-BE49-F238E27FC236}">
                  <a16:creationId xmlns:a16="http://schemas.microsoft.com/office/drawing/2014/main" id="{EE0B1ADC-2547-8491-241A-4183BA7DE6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8" y="731"/>
              <a:ext cx="3864" cy="3349"/>
              <a:chOff x="978" y="731"/>
              <a:chExt cx="3864" cy="3349"/>
            </a:xfrm>
          </p:grpSpPr>
          <p:sp>
            <p:nvSpPr>
              <p:cNvPr id="33798" name="Rectangle 6">
                <a:extLst>
                  <a:ext uri="{FF2B5EF4-FFF2-40B4-BE49-F238E27FC236}">
                    <a16:creationId xmlns:a16="http://schemas.microsoft.com/office/drawing/2014/main" id="{DC3589CE-F0B3-A071-4438-0422300C2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3612"/>
                <a:ext cx="1890" cy="46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B4B4B4"/>
                      </a:outerShdw>
                    </a:effectLst>
                  </a14:hiddenEffects>
                </a:ext>
              </a:extLst>
            </p:spPr>
            <p:txBody>
              <a:bodyPr lIns="91431" tIns="45715" rIns="91431" bIns="4571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3700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de-DE" altLang="de-DE" sz="2400" b="1">
                    <a:latin typeface="Arial Narrow" panose="020B0606020202030204" pitchFamily="34" charset="0"/>
                  </a:rPr>
                  <a:t>Komplikationen</a:t>
                </a:r>
              </a:p>
            </p:txBody>
          </p:sp>
          <p:sp>
            <p:nvSpPr>
              <p:cNvPr id="33799" name="Rectangle 7">
                <a:extLst>
                  <a:ext uri="{FF2B5EF4-FFF2-40B4-BE49-F238E27FC236}">
                    <a16:creationId xmlns:a16="http://schemas.microsoft.com/office/drawing/2014/main" id="{FD9EBA2D-437E-2ED2-844E-4423662DF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731"/>
                <a:ext cx="1890" cy="46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B4B4B4"/>
                      </a:outerShdw>
                    </a:effectLst>
                  </a14:hiddenEffects>
                </a:ext>
              </a:extLst>
            </p:spPr>
            <p:txBody>
              <a:bodyPr lIns="91431" tIns="45715" rIns="91431" bIns="4571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3700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de-DE" altLang="de-DE" sz="2400" b="1">
                    <a:latin typeface="Arial Narrow" panose="020B0606020202030204" pitchFamily="34" charset="0"/>
                  </a:rPr>
                  <a:t>WS Operationen</a:t>
                </a:r>
              </a:p>
            </p:txBody>
          </p:sp>
        </p:grpSp>
        <p:grpSp>
          <p:nvGrpSpPr>
            <p:cNvPr id="33800" name="Group 8">
              <a:extLst>
                <a:ext uri="{FF2B5EF4-FFF2-40B4-BE49-F238E27FC236}">
                  <a16:creationId xmlns:a16="http://schemas.microsoft.com/office/drawing/2014/main" id="{B3BBF449-80D7-2E96-ACA2-BE22E5E44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1012"/>
              <a:ext cx="4896" cy="2780"/>
              <a:chOff x="480" y="1012"/>
              <a:chExt cx="4896" cy="2780"/>
            </a:xfrm>
          </p:grpSpPr>
          <p:grpSp>
            <p:nvGrpSpPr>
              <p:cNvPr id="33801" name="Group 9">
                <a:extLst>
                  <a:ext uri="{FF2B5EF4-FFF2-40B4-BE49-F238E27FC236}">
                    <a16:creationId xmlns:a16="http://schemas.microsoft.com/office/drawing/2014/main" id="{E94B532F-93BC-4408-4DB7-AD4CD0294C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1012"/>
                <a:ext cx="2880" cy="2678"/>
                <a:chOff x="480" y="1012"/>
                <a:chExt cx="2880" cy="2678"/>
              </a:xfrm>
            </p:grpSpPr>
            <p:sp>
              <p:nvSpPr>
                <p:cNvPr id="33802" name="AutoShape 10">
                  <a:extLst>
                    <a:ext uri="{FF2B5EF4-FFF2-40B4-BE49-F238E27FC236}">
                      <a16:creationId xmlns:a16="http://schemas.microsoft.com/office/drawing/2014/main" id="{EF40B4C2-57E7-6A7C-175D-004DD9F74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39599">
                  <a:off x="480" y="1012"/>
                  <a:ext cx="2880" cy="2678"/>
                </a:xfrm>
                <a:custGeom>
                  <a:avLst/>
                  <a:gdLst>
                    <a:gd name="G0" fmla="+- 8024 0 0"/>
                    <a:gd name="G1" fmla="+- 8049564 0 0"/>
                    <a:gd name="G2" fmla="+- 0 0 8049564"/>
                    <a:gd name="T0" fmla="*/ 0 256 1"/>
                    <a:gd name="T1" fmla="*/ 180 256 1"/>
                    <a:gd name="G3" fmla="+- 8049564 T0 T1"/>
                    <a:gd name="T2" fmla="*/ 0 256 1"/>
                    <a:gd name="T3" fmla="*/ 90 256 1"/>
                    <a:gd name="G4" fmla="+- 8049564 T2 T3"/>
                    <a:gd name="G5" fmla="*/ G4 2 1"/>
                    <a:gd name="T4" fmla="*/ 90 256 1"/>
                    <a:gd name="T5" fmla="*/ 0 256 1"/>
                    <a:gd name="G6" fmla="+- 8049564 T4 T5"/>
                    <a:gd name="G7" fmla="*/ G6 2 1"/>
                    <a:gd name="G8" fmla="abs 8049564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8024"/>
                    <a:gd name="G18" fmla="*/ 8024 1 2"/>
                    <a:gd name="G19" fmla="+- G18 5400 0"/>
                    <a:gd name="G20" fmla="cos G19 8049564"/>
                    <a:gd name="G21" fmla="sin G19 8049564"/>
                    <a:gd name="G22" fmla="+- G20 10800 0"/>
                    <a:gd name="G23" fmla="+- G21 10800 0"/>
                    <a:gd name="G24" fmla="+- 10800 0 G20"/>
                    <a:gd name="G25" fmla="+- 8024 10800 0"/>
                    <a:gd name="G26" fmla="?: G9 G17 G25"/>
                    <a:gd name="G27" fmla="?: G9 0 21600"/>
                    <a:gd name="G28" fmla="cos 10800 8049564"/>
                    <a:gd name="G29" fmla="sin 10800 8049564"/>
                    <a:gd name="G30" fmla="sin 8024 8049564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8049564 G34 0"/>
                    <a:gd name="G36" fmla="?: G6 G35 G31"/>
                    <a:gd name="G37" fmla="+- 21600 0 G36"/>
                    <a:gd name="G38" fmla="?: G4 0 G33"/>
                    <a:gd name="G39" fmla="?: 8049564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697 w 21600"/>
                    <a:gd name="T15" fmla="*/ 18709 h 21600"/>
                    <a:gd name="T16" fmla="*/ 10800 w 21600"/>
                    <a:gd name="T17" fmla="*/ 2776 h 21600"/>
                    <a:gd name="T18" fmla="*/ 15903 w 21600"/>
                    <a:gd name="T19" fmla="*/ 18709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6450" y="17542"/>
                      </a:moveTo>
                      <a:cubicBezTo>
                        <a:pt x="4159" y="16065"/>
                        <a:pt x="2776" y="13525"/>
                        <a:pt x="2776" y="10800"/>
                      </a:cubicBezTo>
                      <a:cubicBezTo>
                        <a:pt x="2776" y="6368"/>
                        <a:pt x="6368" y="2776"/>
                        <a:pt x="10800" y="2776"/>
                      </a:cubicBezTo>
                      <a:cubicBezTo>
                        <a:pt x="15231" y="2776"/>
                        <a:pt x="18824" y="6368"/>
                        <a:pt x="18824" y="10800"/>
                      </a:cubicBezTo>
                      <a:cubicBezTo>
                        <a:pt x="18824" y="13525"/>
                        <a:pt x="17440" y="16065"/>
                        <a:pt x="15149" y="17542"/>
                      </a:cubicBezTo>
                      <a:lnTo>
                        <a:pt x="16654" y="19875"/>
                      </a:lnTo>
                      <a:cubicBezTo>
                        <a:pt x="19737" y="17886"/>
                        <a:pt x="21600" y="1446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4468"/>
                        <a:pt x="1862" y="17886"/>
                        <a:pt x="4945" y="19875"/>
                      </a:cubicBez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  <p:sp>
              <p:nvSpPr>
                <p:cNvPr id="33803" name="AutoShape 11">
                  <a:extLst>
                    <a:ext uri="{FF2B5EF4-FFF2-40B4-BE49-F238E27FC236}">
                      <a16:creationId xmlns:a16="http://schemas.microsoft.com/office/drawing/2014/main" id="{321A4FB7-DEAC-E891-BC6E-B8B72E144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938578">
                  <a:off x="909" y="3005"/>
                  <a:ext cx="576" cy="624"/>
                </a:xfrm>
                <a:prstGeom prst="rightArrow">
                  <a:avLst>
                    <a:gd name="adj1" fmla="val 64769"/>
                    <a:gd name="adj2" fmla="val 100000"/>
                  </a:avLst>
                </a:pr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</p:grpSp>
          <p:grpSp>
            <p:nvGrpSpPr>
              <p:cNvPr id="33804" name="Group 12">
                <a:extLst>
                  <a:ext uri="{FF2B5EF4-FFF2-40B4-BE49-F238E27FC236}">
                    <a16:creationId xmlns:a16="http://schemas.microsoft.com/office/drawing/2014/main" id="{7AB07107-95F6-7424-6950-3C354D7E89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51920">
                <a:off x="2496" y="1104"/>
                <a:ext cx="2880" cy="2688"/>
                <a:chOff x="432" y="864"/>
                <a:chExt cx="2880" cy="2688"/>
              </a:xfrm>
            </p:grpSpPr>
            <p:sp>
              <p:nvSpPr>
                <p:cNvPr id="33805" name="AutoShape 13">
                  <a:extLst>
                    <a:ext uri="{FF2B5EF4-FFF2-40B4-BE49-F238E27FC236}">
                      <a16:creationId xmlns:a16="http://schemas.microsoft.com/office/drawing/2014/main" id="{DF71AE4E-2F2F-B408-2258-ACC7A4F34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864"/>
                  <a:ext cx="2880" cy="2678"/>
                </a:xfrm>
                <a:custGeom>
                  <a:avLst/>
                  <a:gdLst>
                    <a:gd name="G0" fmla="+- 8024 0 0"/>
                    <a:gd name="G1" fmla="+- 8049564 0 0"/>
                    <a:gd name="G2" fmla="+- 0 0 8049564"/>
                    <a:gd name="T0" fmla="*/ 0 256 1"/>
                    <a:gd name="T1" fmla="*/ 180 256 1"/>
                    <a:gd name="G3" fmla="+- 8049564 T0 T1"/>
                    <a:gd name="T2" fmla="*/ 0 256 1"/>
                    <a:gd name="T3" fmla="*/ 90 256 1"/>
                    <a:gd name="G4" fmla="+- 8049564 T2 T3"/>
                    <a:gd name="G5" fmla="*/ G4 2 1"/>
                    <a:gd name="T4" fmla="*/ 90 256 1"/>
                    <a:gd name="T5" fmla="*/ 0 256 1"/>
                    <a:gd name="G6" fmla="+- 8049564 T4 T5"/>
                    <a:gd name="G7" fmla="*/ G6 2 1"/>
                    <a:gd name="G8" fmla="abs 8049564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8024"/>
                    <a:gd name="G18" fmla="*/ 8024 1 2"/>
                    <a:gd name="G19" fmla="+- G18 5400 0"/>
                    <a:gd name="G20" fmla="cos G19 8049564"/>
                    <a:gd name="G21" fmla="sin G19 8049564"/>
                    <a:gd name="G22" fmla="+- G20 10800 0"/>
                    <a:gd name="G23" fmla="+- G21 10800 0"/>
                    <a:gd name="G24" fmla="+- 10800 0 G20"/>
                    <a:gd name="G25" fmla="+- 8024 10800 0"/>
                    <a:gd name="G26" fmla="?: G9 G17 G25"/>
                    <a:gd name="G27" fmla="?: G9 0 21600"/>
                    <a:gd name="G28" fmla="cos 10800 8049564"/>
                    <a:gd name="G29" fmla="sin 10800 8049564"/>
                    <a:gd name="G30" fmla="sin 8024 8049564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8049564 G34 0"/>
                    <a:gd name="G36" fmla="?: G6 G35 G31"/>
                    <a:gd name="G37" fmla="+- 21600 0 G36"/>
                    <a:gd name="G38" fmla="?: G4 0 G33"/>
                    <a:gd name="G39" fmla="?: 8049564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697 w 21600"/>
                    <a:gd name="T15" fmla="*/ 18709 h 21600"/>
                    <a:gd name="T16" fmla="*/ 10800 w 21600"/>
                    <a:gd name="T17" fmla="*/ 2776 h 21600"/>
                    <a:gd name="T18" fmla="*/ 15903 w 21600"/>
                    <a:gd name="T19" fmla="*/ 18709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6450" y="17542"/>
                      </a:moveTo>
                      <a:cubicBezTo>
                        <a:pt x="4159" y="16065"/>
                        <a:pt x="2776" y="13525"/>
                        <a:pt x="2776" y="10800"/>
                      </a:cubicBezTo>
                      <a:cubicBezTo>
                        <a:pt x="2776" y="6368"/>
                        <a:pt x="6368" y="2776"/>
                        <a:pt x="10800" y="2776"/>
                      </a:cubicBezTo>
                      <a:cubicBezTo>
                        <a:pt x="15231" y="2776"/>
                        <a:pt x="18824" y="6368"/>
                        <a:pt x="18824" y="10800"/>
                      </a:cubicBezTo>
                      <a:cubicBezTo>
                        <a:pt x="18824" y="13525"/>
                        <a:pt x="17440" y="16065"/>
                        <a:pt x="15149" y="17542"/>
                      </a:cubicBezTo>
                      <a:lnTo>
                        <a:pt x="16654" y="19875"/>
                      </a:lnTo>
                      <a:cubicBezTo>
                        <a:pt x="19737" y="17886"/>
                        <a:pt x="21600" y="1446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4468"/>
                        <a:pt x="1862" y="17886"/>
                        <a:pt x="4945" y="19875"/>
                      </a:cubicBez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  <p:sp>
              <p:nvSpPr>
                <p:cNvPr id="33806" name="AutoShape 14">
                  <a:extLst>
                    <a:ext uri="{FF2B5EF4-FFF2-40B4-BE49-F238E27FC236}">
                      <a16:creationId xmlns:a16="http://schemas.microsoft.com/office/drawing/2014/main" id="{2E969173-D5A9-354B-F6C7-545C2F9F1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598979">
                  <a:off x="960" y="2928"/>
                  <a:ext cx="576" cy="624"/>
                </a:xfrm>
                <a:prstGeom prst="rightArrow">
                  <a:avLst>
                    <a:gd name="adj1" fmla="val 64769"/>
                    <a:gd name="adj2" fmla="val 100000"/>
                  </a:avLst>
                </a:pr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4D2F3252-5AEC-5995-9ABB-048DFD309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49916" b="48903"/>
          <a:stretch>
            <a:fillRect/>
          </a:stretch>
        </p:blipFill>
        <p:spPr bwMode="auto">
          <a:xfrm>
            <a:off x="1524000" y="1341439"/>
            <a:ext cx="9144000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4" name="Rectangle 6">
            <a:extLst>
              <a:ext uri="{FF2B5EF4-FFF2-40B4-BE49-F238E27FC236}">
                <a16:creationId xmlns:a16="http://schemas.microsoft.com/office/drawing/2014/main" id="{0568F7F6-677C-FF5C-CA35-00A81F8AF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20" y="328002"/>
            <a:ext cx="10177671" cy="5854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ctr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Vascular</a:t>
            </a:r>
            <a:r>
              <a:rPr lang="de-DE" altLang="de-DE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injury</a:t>
            </a:r>
            <a:r>
              <a:rPr lang="de-DE" altLang="de-DE" sz="3200" b="1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complications</a:t>
            </a:r>
            <a:r>
              <a:rPr lang="de-DE" altLang="de-DE" sz="3200" b="1" i="1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spine</a:t>
            </a:r>
            <a:r>
              <a:rPr lang="de-DE" altLang="de-DE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surgery</a:t>
            </a:r>
            <a:endParaRPr lang="de-DE" altLang="de-DE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A2A04583-0193-8023-9D0C-8D3ADA82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1341439"/>
            <a:ext cx="6084887" cy="382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lnSpc>
                <a:spcPct val="125000"/>
              </a:lnSpc>
              <a:spcBef>
                <a:spcPct val="20000"/>
              </a:spcBef>
              <a:buChar char="•"/>
              <a:tabLst>
                <a:tab pos="6011863" algn="ctr"/>
              </a:tabLst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tabLst>
                <a:tab pos="6011863" algn="ctr"/>
              </a:tabLst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118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60000"/>
              </a:spcBef>
              <a:buFont typeface="Wingdings" panose="05000000000000000000" pitchFamily="2" charset="2"/>
              <a:buNone/>
            </a:pPr>
            <a:r>
              <a:rPr lang="de-DE" altLang="de-DE" sz="2400" b="1" dirty="0">
                <a:sym typeface="Wingdings" panose="05000000000000000000" pitchFamily="2" charset="2"/>
              </a:rPr>
              <a:t>Anterior </a:t>
            </a:r>
            <a:r>
              <a:rPr lang="de-DE" altLang="de-DE" sz="2400" b="1" dirty="0" err="1">
                <a:sym typeface="Wingdings" panose="05000000000000000000" pitchFamily="2" charset="2"/>
              </a:rPr>
              <a:t>cervical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spine</a:t>
            </a:r>
            <a:r>
              <a:rPr lang="de-DE" altLang="de-DE" sz="2400" b="1" dirty="0">
                <a:sym typeface="Wingdings" panose="05000000000000000000" pitchFamily="2" charset="2"/>
              </a:rPr>
              <a:t>	0.3 - 0.5 %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>
                <a:sym typeface="Wingdings" panose="05000000000000000000" pitchFamily="2" charset="2"/>
              </a:rPr>
              <a:t>Posterior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cervical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spine</a:t>
            </a:r>
            <a:r>
              <a:rPr lang="de-DE" altLang="de-DE" sz="2400" b="1" dirty="0">
                <a:sym typeface="Wingdings" panose="05000000000000000000" pitchFamily="2" charset="2"/>
              </a:rPr>
              <a:t>	0.6 - 4.0 %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>
                <a:sym typeface="Wingdings" panose="05000000000000000000" pitchFamily="2" charset="2"/>
              </a:rPr>
              <a:t>Anterior </a:t>
            </a:r>
            <a:r>
              <a:rPr lang="de-DE" altLang="de-DE" sz="2400" b="1" dirty="0" err="1">
                <a:sym typeface="Wingdings" panose="05000000000000000000" pitchFamily="2" charset="2"/>
              </a:rPr>
              <a:t>thoracolumbar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spine</a:t>
            </a:r>
            <a:r>
              <a:rPr lang="de-DE" altLang="de-DE" sz="2400" b="1" dirty="0">
                <a:sym typeface="Wingdings" panose="05000000000000000000" pitchFamily="2" charset="2"/>
              </a:rPr>
              <a:t>	0.7 %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>
                <a:sym typeface="Wingdings" panose="05000000000000000000" pitchFamily="2" charset="2"/>
              </a:rPr>
              <a:t>Posterior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thoracolumbar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spine</a:t>
            </a:r>
            <a:r>
              <a:rPr lang="de-DE" altLang="de-DE" sz="2400" b="1" dirty="0">
                <a:sym typeface="Wingdings" panose="05000000000000000000" pitchFamily="2" charset="2"/>
              </a:rPr>
              <a:t>	0.1 %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>
                <a:sym typeface="Wingdings" panose="05000000000000000000" pitchFamily="2" charset="2"/>
              </a:rPr>
              <a:t>Scoliosis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surgery</a:t>
            </a:r>
            <a:r>
              <a:rPr lang="de-DE" altLang="de-DE" sz="2400" b="1" dirty="0">
                <a:sym typeface="Wingdings" panose="05000000000000000000" pitchFamily="2" charset="2"/>
              </a:rPr>
              <a:t>	0.8 %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/>
              <a:t>Anterior </a:t>
            </a:r>
            <a:r>
              <a:rPr lang="de-DE" altLang="de-DE" sz="2400" b="1" dirty="0" err="1"/>
              <a:t>lumbar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spine</a:t>
            </a:r>
            <a:r>
              <a:rPr lang="de-DE" altLang="de-DE" sz="2400" b="1" dirty="0"/>
              <a:t>	0.1 - 1.0 %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/>
              <a:t>Lumbar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disc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arthroplasty</a:t>
            </a:r>
            <a:r>
              <a:rPr lang="de-DE" altLang="de-DE" sz="2400" b="1" dirty="0"/>
              <a:t>	4.8 %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/>
              <a:t>Lumbar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discectomy</a:t>
            </a:r>
            <a:r>
              <a:rPr lang="de-DE" altLang="de-DE" sz="2400" b="1" dirty="0"/>
              <a:t>	0.02 - 0.2 % 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A5EBFF88-BA64-E793-723B-B51CE7AD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1" y="5535614"/>
            <a:ext cx="5318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000" b="1" i="1"/>
              <a:t>Inamasu J – Acta Neurochir 2006; 148:375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000" b="1" i="1"/>
              <a:t>Review of literature 1995 - 2005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  <p:bldP spid="83975" grpId="0" animBg="1"/>
      <p:bldP spid="83975" grpId="1" animBg="1"/>
      <p:bldP spid="839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A28C7940-7650-67C9-2ECC-10C9AF23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753" y="1802982"/>
            <a:ext cx="7559675" cy="2382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lnSpc>
                <a:spcPct val="125000"/>
              </a:lnSpc>
              <a:spcBef>
                <a:spcPct val="20000"/>
              </a:spcBef>
              <a:buChar char="•"/>
              <a:tabLst>
                <a:tab pos="6456363" algn="ctr"/>
              </a:tabLst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tabLst>
                <a:tab pos="6456363" algn="ctr"/>
              </a:tabLst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56363" algn="ct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6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>
                <a:sym typeface="Wingdings" panose="05000000000000000000" pitchFamily="2" charset="2"/>
              </a:rPr>
              <a:t>Incidence</a:t>
            </a:r>
            <a:r>
              <a:rPr lang="de-DE" altLang="de-DE" sz="2400" b="1" dirty="0">
                <a:sym typeface="Wingdings" panose="05000000000000000000" pitchFamily="2" charset="2"/>
              </a:rPr>
              <a:t>	0.02 - 0.2 %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>
                <a:sym typeface="Wingdings" panose="05000000000000000000" pitchFamily="2" charset="2"/>
              </a:rPr>
              <a:t>	High </a:t>
            </a:r>
            <a:r>
              <a:rPr lang="de-DE" altLang="de-DE" sz="2400" b="1" dirty="0" err="1">
                <a:sym typeface="Wingdings" panose="05000000000000000000" pitchFamily="2" charset="2"/>
              </a:rPr>
              <a:t>Cervical</a:t>
            </a:r>
            <a:r>
              <a:rPr lang="de-DE" altLang="de-DE" sz="2400" b="1" dirty="0"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ym typeface="Wingdings" panose="05000000000000000000" pitchFamily="2" charset="2"/>
              </a:rPr>
              <a:t>arthrodeses</a:t>
            </a:r>
            <a:r>
              <a:rPr lang="de-DE" altLang="de-DE" sz="2400" b="1" dirty="0">
                <a:sym typeface="Wingdings" panose="05000000000000000000" pitchFamily="2" charset="2"/>
              </a:rPr>
              <a:t>	4 - 8 %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>
                <a:sym typeface="Wingdings" panose="05000000000000000000" pitchFamily="2" charset="2"/>
              </a:rPr>
              <a:t>	ALIF </a:t>
            </a:r>
            <a:r>
              <a:rPr lang="de-DE" altLang="de-DE" sz="2400" b="1" dirty="0" err="1">
                <a:sym typeface="Wingdings" panose="05000000000000000000" pitchFamily="2" charset="2"/>
              </a:rPr>
              <a:t>Surgery</a:t>
            </a:r>
            <a:r>
              <a:rPr lang="de-DE" altLang="de-DE" sz="2400" b="1" dirty="0">
                <a:sym typeface="Wingdings" panose="05000000000000000000" pitchFamily="2" charset="2"/>
              </a:rPr>
              <a:t>	1 - 5 %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endParaRPr lang="de-DE" altLang="de-DE" sz="2400" b="1" dirty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400" b="1" dirty="0" err="1"/>
              <a:t>Mortality</a:t>
            </a:r>
            <a:r>
              <a:rPr lang="de-DE" altLang="de-DE" sz="2400" b="1" dirty="0"/>
              <a:t>	15 - 60 %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540A272-0F35-1DA3-A9E7-B60B10F00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19" y="486512"/>
            <a:ext cx="7357901" cy="5854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ctr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b="1" i="1" dirty="0" err="1">
                <a:solidFill>
                  <a:schemeClr val="accent1">
                    <a:lumMod val="75000"/>
                  </a:schemeClr>
                </a:solidFill>
              </a:rPr>
              <a:t>Arterial</a:t>
            </a:r>
            <a:r>
              <a:rPr lang="de-DE" altLang="de-DE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2800" b="1" i="1" dirty="0" err="1">
                <a:solidFill>
                  <a:schemeClr val="accent1">
                    <a:lumMod val="75000"/>
                  </a:schemeClr>
                </a:solidFill>
              </a:rPr>
              <a:t>vascular</a:t>
            </a:r>
            <a:r>
              <a:rPr lang="de-DE" altLang="de-DE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2800" b="1" i="1" dirty="0" err="1">
                <a:solidFill>
                  <a:schemeClr val="accent1">
                    <a:lumMod val="75000"/>
                  </a:schemeClr>
                </a:solidFill>
              </a:rPr>
              <a:t>injury</a:t>
            </a:r>
            <a:r>
              <a:rPr lang="de-DE" altLang="de-DE" sz="2800" b="1" i="1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de-DE" altLang="de-DE" sz="2800" b="1" i="1" dirty="0" err="1">
                <a:solidFill>
                  <a:schemeClr val="accent1">
                    <a:lumMod val="75000"/>
                  </a:schemeClr>
                </a:solidFill>
              </a:rPr>
              <a:t>spine</a:t>
            </a:r>
            <a:r>
              <a:rPr lang="de-DE" altLang="de-DE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2800" b="1" i="1" dirty="0" err="1">
                <a:solidFill>
                  <a:schemeClr val="accent1">
                    <a:lumMod val="75000"/>
                  </a:schemeClr>
                </a:solidFill>
              </a:rPr>
              <a:t>surgery</a:t>
            </a:r>
            <a:endParaRPr lang="de-DE" altLang="de-DE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7EE5195F-C56A-065B-9CFE-A6F264EA2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560" y="5127349"/>
            <a:ext cx="3285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b="1" i="1" dirty="0" err="1"/>
              <a:t>Goodkin</a:t>
            </a:r>
            <a:r>
              <a:rPr lang="de-DE" altLang="de-DE" sz="1200" b="1" i="1" dirty="0"/>
              <a:t> R – </a:t>
            </a:r>
            <a:r>
              <a:rPr lang="de-DE" altLang="de-DE" sz="1200" b="1" i="1" dirty="0" err="1"/>
              <a:t>Surg</a:t>
            </a:r>
            <a:r>
              <a:rPr lang="de-DE" altLang="de-DE" sz="1200" b="1" i="1" dirty="0"/>
              <a:t> </a:t>
            </a:r>
            <a:r>
              <a:rPr lang="de-DE" altLang="de-DE" sz="1200" b="1" i="1" dirty="0" err="1"/>
              <a:t>Neurol</a:t>
            </a:r>
            <a:r>
              <a:rPr lang="de-DE" altLang="de-DE" sz="1200" b="1" i="1" dirty="0"/>
              <a:t> 1998; 49:358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b="1" i="1" dirty="0" err="1"/>
              <a:t>Oskounian</a:t>
            </a:r>
            <a:r>
              <a:rPr lang="de-DE" altLang="de-DE" sz="1200" b="1" i="1" dirty="0"/>
              <a:t> RJ – J </a:t>
            </a:r>
            <a:r>
              <a:rPr lang="de-DE" altLang="de-DE" sz="1200" b="1" i="1" dirty="0" err="1"/>
              <a:t>Neurosurg</a:t>
            </a:r>
            <a:r>
              <a:rPr lang="de-DE" altLang="de-DE" sz="1200" b="1" i="1" dirty="0"/>
              <a:t> 2002; 96:1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b="1" i="1" dirty="0" err="1"/>
              <a:t>Bingol</a:t>
            </a:r>
            <a:r>
              <a:rPr lang="de-DE" altLang="de-DE" sz="1200" b="1" i="1" dirty="0"/>
              <a:t> H – J </a:t>
            </a:r>
            <a:r>
              <a:rPr lang="de-DE" altLang="de-DE" sz="1200" b="1" i="1" dirty="0" err="1"/>
              <a:t>Neurosurg</a:t>
            </a:r>
            <a:r>
              <a:rPr lang="de-DE" altLang="de-DE" sz="1200" b="1" i="1" dirty="0"/>
              <a:t> 2004; 100: 249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b="1" i="1" dirty="0" err="1"/>
              <a:t>Papadoulas</a:t>
            </a:r>
            <a:r>
              <a:rPr lang="de-DE" altLang="de-DE" sz="1200" b="1" i="1" dirty="0"/>
              <a:t> S – EJVES 2002; 24:189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b="1" i="1" dirty="0" err="1"/>
              <a:t>Inamasu</a:t>
            </a:r>
            <a:r>
              <a:rPr lang="de-DE" altLang="de-DE" sz="1200" b="1" i="1" dirty="0"/>
              <a:t> J – Acta </a:t>
            </a:r>
            <a:r>
              <a:rPr lang="de-DE" altLang="de-DE" sz="1200" b="1" i="1" dirty="0" err="1"/>
              <a:t>Neurochir</a:t>
            </a:r>
            <a:r>
              <a:rPr lang="de-DE" altLang="de-DE" sz="1200" b="1" i="1" dirty="0"/>
              <a:t> 2006; 148:375 </a:t>
            </a:r>
          </a:p>
        </p:txBody>
      </p:sp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Text Box 3">
            <a:extLst>
              <a:ext uri="{FF2B5EF4-FFF2-40B4-BE49-F238E27FC236}">
                <a16:creationId xmlns:a16="http://schemas.microsoft.com/office/drawing/2014/main" id="{3ABE6419-D3CE-694D-2E6A-D276E3EDD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358" y="1942994"/>
            <a:ext cx="75596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6175" algn="l"/>
                <a:tab pos="6634163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1" lang="de-DE" altLang="de-DE" b="1" dirty="0">
                <a:latin typeface="Arial" panose="020B0604020202020204" pitchFamily="34" charset="0"/>
                <a:sym typeface="Wingdings" panose="05000000000000000000" pitchFamily="2" charset="2"/>
              </a:rPr>
              <a:t>Prävalenz 		1 - 5 pro 10.000	</a:t>
            </a:r>
            <a:endParaRPr kumimoji="1" lang="de-DE" altLang="de-DE" b="1" dirty="0">
              <a:latin typeface="Arial" panose="020B0604020202020204" pitchFamily="34" charset="0"/>
            </a:endParaRPr>
          </a:p>
          <a:p>
            <a:r>
              <a:rPr kumimoji="1" lang="de-DE" altLang="de-DE" b="1" dirty="0">
                <a:latin typeface="Arial" panose="020B0604020202020204" pitchFamily="34" charset="0"/>
              </a:rPr>
              <a:t>Letalität		10 %</a:t>
            </a:r>
          </a:p>
          <a:p>
            <a:r>
              <a:rPr kumimoji="1" lang="de-DE" altLang="de-DE" b="1" dirty="0">
                <a:latin typeface="Arial" panose="020B0604020202020204" pitchFamily="34" charset="0"/>
              </a:rPr>
              <a:t>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de-DE" altLang="de-DE" b="1" dirty="0">
                <a:latin typeface="Arial" panose="020B0604020202020204" pitchFamily="34" charset="0"/>
                <a:sym typeface="Wingdings" panose="05000000000000000000" pitchFamily="2" charset="2"/>
              </a:rPr>
              <a:t>Verletzung	Lazeration	30 %</a:t>
            </a:r>
            <a:r>
              <a:rPr kumimoji="1" lang="de-DE" altLang="de-DE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de-DE" altLang="de-DE" b="1" dirty="0">
                <a:latin typeface="Arial" panose="020B0604020202020204" pitchFamily="34" charset="0"/>
                <a:sym typeface="Wingdings" panose="05000000000000000000" pitchFamily="2" charset="2"/>
              </a:rPr>
              <a:t>		A-V Fistel	67 %</a:t>
            </a:r>
            <a:r>
              <a:rPr kumimoji="1" lang="de-DE" altLang="de-DE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de-DE" altLang="de-DE" b="1" dirty="0">
                <a:latin typeface="Arial" panose="020B0604020202020204" pitchFamily="34" charset="0"/>
                <a:sym typeface="Wingdings" panose="05000000000000000000" pitchFamily="2" charset="2"/>
              </a:rPr>
              <a:t>		Aneurysma </a:t>
            </a:r>
            <a:r>
              <a:rPr kumimoji="1" lang="de-DE" altLang="de-DE" b="1" dirty="0" err="1">
                <a:latin typeface="Arial" panose="020B0604020202020204" pitchFamily="34" charset="0"/>
                <a:sym typeface="Wingdings" panose="05000000000000000000" pitchFamily="2" charset="2"/>
              </a:rPr>
              <a:t>spurium</a:t>
            </a:r>
            <a:r>
              <a:rPr kumimoji="1" lang="de-DE" altLang="de-DE" b="1" dirty="0">
                <a:latin typeface="Arial" panose="020B0604020202020204" pitchFamily="34" charset="0"/>
                <a:sym typeface="Wingdings" panose="05000000000000000000" pitchFamily="2" charset="2"/>
              </a:rPr>
              <a:t>	3 %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kumimoji="1" lang="de-DE" altLang="de-DE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kumimoji="1" lang="de-DE" altLang="de-DE" b="1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39621" name="Text Box 5">
            <a:extLst>
              <a:ext uri="{FF2B5EF4-FFF2-40B4-BE49-F238E27FC236}">
                <a16:creationId xmlns:a16="http://schemas.microsoft.com/office/drawing/2014/main" id="{D56944D5-32C1-2DB7-2CEC-D0BED0F8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568" y="5461927"/>
            <a:ext cx="24157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 i="1" dirty="0" err="1"/>
              <a:t>Papadoulas</a:t>
            </a:r>
            <a:r>
              <a:rPr lang="de-DE" altLang="de-DE" sz="1200" b="1" i="1" dirty="0"/>
              <a:t> S – EJVES 2002; 24:189</a:t>
            </a:r>
          </a:p>
          <a:p>
            <a:r>
              <a:rPr lang="de-DE" altLang="de-DE" sz="1200" b="1" i="1" dirty="0"/>
              <a:t>Review </a:t>
            </a:r>
            <a:r>
              <a:rPr lang="de-DE" altLang="de-DE" sz="1200" b="1" i="1" dirty="0" err="1"/>
              <a:t>of</a:t>
            </a:r>
            <a:r>
              <a:rPr lang="de-DE" altLang="de-DE" sz="1200" b="1" i="1" dirty="0"/>
              <a:t> </a:t>
            </a:r>
            <a:r>
              <a:rPr lang="de-DE" altLang="de-DE" sz="1200" b="1" i="1" dirty="0" err="1"/>
              <a:t>literature</a:t>
            </a:r>
            <a:r>
              <a:rPr lang="de-DE" altLang="de-DE" sz="1200" b="1" i="1" dirty="0"/>
              <a:t> – n=99 </a:t>
            </a:r>
            <a:r>
              <a:rPr lang="de-DE" altLang="de-DE" sz="1200" b="1" i="1" dirty="0" err="1"/>
              <a:t>pts</a:t>
            </a:r>
            <a:endParaRPr lang="de-DE" altLang="de-DE" sz="1200" b="1" i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79878C-A0DE-8287-9074-1A512796DF74}"/>
              </a:ext>
            </a:extLst>
          </p:cNvPr>
          <p:cNvSpPr txBox="1"/>
          <p:nvPr/>
        </p:nvSpPr>
        <p:spPr>
          <a:xfrm>
            <a:off x="558496" y="793941"/>
            <a:ext cx="9483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Gefäßverletzung bei lumbaler Bandscheibenoperation </a:t>
            </a:r>
          </a:p>
        </p:txBody>
      </p:sp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1" name="Picture 3">
            <a:extLst>
              <a:ext uri="{FF2B5EF4-FFF2-40B4-BE49-F238E27FC236}">
                <a16:creationId xmlns:a16="http://schemas.microsoft.com/office/drawing/2014/main" id="{783AAD21-81C2-CFAD-1F3A-B8193EAA9D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7"/>
          <a:stretch>
            <a:fillRect/>
          </a:stretch>
        </p:blipFill>
        <p:spPr bwMode="auto">
          <a:xfrm>
            <a:off x="1077152" y="715964"/>
            <a:ext cx="4464050" cy="300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>
            <a:extLst>
              <a:ext uri="{FF2B5EF4-FFF2-40B4-BE49-F238E27FC236}">
                <a16:creationId xmlns:a16="http://schemas.microsoft.com/office/drawing/2014/main" id="{5212397F-3D06-F703-021F-A131399A04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21" y="2220120"/>
            <a:ext cx="4787900" cy="3217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3" name="Text Box 5">
            <a:extLst>
              <a:ext uri="{FF2B5EF4-FFF2-40B4-BE49-F238E27FC236}">
                <a16:creationId xmlns:a16="http://schemas.microsoft.com/office/drawing/2014/main" id="{5CF0B58A-0CF4-B016-30D5-1068D727D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715964"/>
            <a:ext cx="3136900" cy="1933575"/>
          </a:xfrm>
          <a:prstGeom prst="rect">
            <a:avLst/>
          </a:prstGeom>
          <a:noFill/>
          <a:ln w="12700">
            <a:solidFill>
              <a:srgbClr val="FFFFE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02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Aorta	19 %</a:t>
            </a:r>
            <a:r>
              <a:rPr kumimoji="1" lang="de-DE" altLang="de-DE" sz="2000">
                <a:latin typeface="Arial" panose="020B0604020202020204" pitchFamily="34" charset="0"/>
              </a:rPr>
              <a:t> </a:t>
            </a:r>
          </a:p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</a:rPr>
              <a:t>Arteria iliaca re	43 %</a:t>
            </a:r>
          </a:p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</a:rPr>
              <a:t>Arteria iliaca li	29 %</a:t>
            </a:r>
          </a:p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</a:rPr>
              <a:t>Vena cava	21 %</a:t>
            </a:r>
          </a:p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</a:rPr>
              <a:t>Vena iliaca re	15 %</a:t>
            </a:r>
          </a:p>
          <a:p>
            <a:r>
              <a:rPr kumimoji="1" lang="de-DE" altLang="de-DE" sz="2000">
                <a:solidFill>
                  <a:srgbClr val="FFFFE7"/>
                </a:solidFill>
                <a:latin typeface="Arial" panose="020B0604020202020204" pitchFamily="34" charset="0"/>
              </a:rPr>
              <a:t>Vena iliaca li	33 %</a:t>
            </a:r>
          </a:p>
        </p:txBody>
      </p:sp>
      <p:sp>
        <p:nvSpPr>
          <p:cNvPr id="283655" name="Rectangle 7">
            <a:extLst>
              <a:ext uri="{FF2B5EF4-FFF2-40B4-BE49-F238E27FC236}">
                <a16:creationId xmlns:a16="http://schemas.microsoft.com/office/drawing/2014/main" id="{98F6B4DD-D6FB-2486-7527-A366A9289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5535613"/>
            <a:ext cx="2197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i="1">
                <a:solidFill>
                  <a:srgbClr val="FFFFE7"/>
                </a:solidFill>
              </a:rPr>
              <a:t>Papadoulas S  </a:t>
            </a:r>
          </a:p>
          <a:p>
            <a:r>
              <a:rPr lang="de-DE" altLang="de-DE" sz="2000" i="1">
                <a:solidFill>
                  <a:srgbClr val="FFFFE7"/>
                </a:solidFill>
              </a:rPr>
              <a:t>EJVES 2002; 24:189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C0D3071-3BB8-A4FD-5B7C-85CBEBCB1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3670" y="6012666"/>
            <a:ext cx="24157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 i="1" dirty="0" err="1"/>
              <a:t>Papadoulas</a:t>
            </a:r>
            <a:r>
              <a:rPr lang="de-DE" altLang="de-DE" sz="1200" b="1" i="1" dirty="0"/>
              <a:t> S – EJVES 2002; 24:189</a:t>
            </a:r>
          </a:p>
          <a:p>
            <a:r>
              <a:rPr lang="de-DE" altLang="de-DE" sz="1200" b="1" i="1" dirty="0"/>
              <a:t>Review </a:t>
            </a:r>
            <a:r>
              <a:rPr lang="de-DE" altLang="de-DE" sz="1200" b="1" i="1" dirty="0" err="1"/>
              <a:t>of</a:t>
            </a:r>
            <a:r>
              <a:rPr lang="de-DE" altLang="de-DE" sz="1200" b="1" i="1" dirty="0"/>
              <a:t> </a:t>
            </a:r>
            <a:r>
              <a:rPr lang="de-DE" altLang="de-DE" sz="1200" b="1" i="1" dirty="0" err="1"/>
              <a:t>literature</a:t>
            </a:r>
            <a:r>
              <a:rPr lang="de-DE" altLang="de-DE" sz="1200" b="1" i="1" dirty="0"/>
              <a:t> – n=99 </a:t>
            </a:r>
            <a:r>
              <a:rPr lang="de-DE" altLang="de-DE" sz="1200" b="1" i="1" dirty="0" err="1"/>
              <a:t>pts</a:t>
            </a:r>
            <a:endParaRPr lang="de-DE" altLang="de-DE" sz="1200" b="1" i="1" dirty="0"/>
          </a:p>
        </p:txBody>
      </p:sp>
    </p:spTree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44EC847-5CE9-B49F-8F02-F12A45BD5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0084" y="322262"/>
            <a:ext cx="4443296" cy="118903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Blutung</a:t>
            </a:r>
            <a:r>
              <a:rPr lang="en-GB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de-D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intraoperativ</a:t>
            </a:r>
            <a:r>
              <a:rPr lang="en-GB" altLang="de-D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de-DE" altLang="de-DE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76163" name="Rectangle 3">
            <a:extLst>
              <a:ext uri="{FF2B5EF4-FFF2-40B4-BE49-F238E27FC236}">
                <a16:creationId xmlns:a16="http://schemas.microsoft.com/office/drawing/2014/main" id="{8B0CDA21-F00E-2159-E71F-1EFAB33DE7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16353" y="1703405"/>
            <a:ext cx="4667250" cy="51014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de-DE" sz="2400" b="1" dirty="0">
                <a:latin typeface="Arial" panose="020B0604020202020204" pitchFamily="34" charset="0"/>
              </a:rPr>
              <a:t>Finger, Sponge</a:t>
            </a:r>
            <a:endParaRPr lang="de-DE" altLang="de-DE" sz="2400" b="1" dirty="0">
              <a:latin typeface="Arial" panose="020B0604020202020204" pitchFamily="34" charset="0"/>
            </a:endParaRPr>
          </a:p>
        </p:txBody>
      </p:sp>
      <p:sp>
        <p:nvSpPr>
          <p:cNvPr id="476168" name="Rectangle 8">
            <a:extLst>
              <a:ext uri="{FF2B5EF4-FFF2-40B4-BE49-F238E27FC236}">
                <a16:creationId xmlns:a16="http://schemas.microsoft.com/office/drawing/2014/main" id="{63C15F9C-8D6B-5550-79A0-49E5BB68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924" y="4323489"/>
            <a:ext cx="5387604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folHlink"/>
              </a:buClr>
              <a:buSzPct val="75000"/>
              <a:buNone/>
            </a:pPr>
            <a:r>
              <a:rPr lang="en-US" altLang="de-DE" sz="2400" b="1" dirty="0"/>
              <a:t>Suture (large vessel)</a:t>
            </a:r>
          </a:p>
          <a:p>
            <a:pPr marL="0" indent="0" eaLnBrk="1" hangingPunct="1">
              <a:lnSpc>
                <a:spcPct val="100000"/>
              </a:lnSpc>
              <a:buClr>
                <a:schemeClr val="folHlink"/>
              </a:buClr>
              <a:buSzPct val="75000"/>
              <a:buNone/>
            </a:pPr>
            <a:r>
              <a:rPr lang="en-US" altLang="de-DE" sz="2400" b="1" dirty="0"/>
              <a:t>Ligation, Clip (small vessel)</a:t>
            </a:r>
            <a:endParaRPr lang="de-DE" altLang="de-DE" sz="2400" b="1" dirty="0"/>
          </a:p>
          <a:p>
            <a:pPr marL="0" indent="0" eaLnBrk="1" hangingPunct="1">
              <a:lnSpc>
                <a:spcPct val="100000"/>
              </a:lnSpc>
              <a:buClr>
                <a:schemeClr val="folHlink"/>
              </a:buClr>
              <a:buSzPct val="75000"/>
              <a:buNone/>
            </a:pPr>
            <a:r>
              <a:rPr lang="en-US" altLang="de-DE" sz="2400" b="1" dirty="0"/>
              <a:t>Hemostatic agent (posterior wall)</a:t>
            </a:r>
          </a:p>
        </p:txBody>
      </p:sp>
      <p:sp>
        <p:nvSpPr>
          <p:cNvPr id="35848" name="Text Box 9">
            <a:extLst>
              <a:ext uri="{FF2B5EF4-FFF2-40B4-BE49-F238E27FC236}">
                <a16:creationId xmlns:a16="http://schemas.microsoft.com/office/drawing/2014/main" id="{E5A45328-9D13-892E-56F0-092B4949C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28775"/>
            <a:ext cx="476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476170" name="Text Box 10">
            <a:extLst>
              <a:ext uri="{FF2B5EF4-FFF2-40B4-BE49-F238E27FC236}">
                <a16:creationId xmlns:a16="http://schemas.microsoft.com/office/drawing/2014/main" id="{E100BDFE-6A48-41FB-8ACB-A88A288BD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268" y="4711510"/>
            <a:ext cx="476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298FC-2003-CA1B-6F08-4EBEC3CC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76" y="1628775"/>
            <a:ext cx="3419599" cy="227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build="p"/>
      <p:bldP spid="476168" grpId="0"/>
      <p:bldP spid="476168" grpId="1"/>
      <p:bldP spid="476170" grpId="0"/>
      <p:bldP spid="476170" grpId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Microsoft Office PowerPoint</Application>
  <PresentationFormat>Breitbild</PresentationFormat>
  <Paragraphs>207</Paragraphs>
  <Slides>34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4" baseType="lpstr">
      <vt:lpstr>Arial</vt:lpstr>
      <vt:lpstr>Arial Narrow</vt:lpstr>
      <vt:lpstr>BlinkMacSystemFont</vt:lpstr>
      <vt:lpstr>Calibri</vt:lpstr>
      <vt:lpstr>Calibri Light</vt:lpstr>
      <vt:lpstr>Mistral</vt:lpstr>
      <vt:lpstr>Times New Roman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Murphys Gesetze</vt:lpstr>
      <vt:lpstr>PowerPoint-Präsentation</vt:lpstr>
      <vt:lpstr>PowerPoint-Präsentation</vt:lpstr>
      <vt:lpstr>PowerPoint-Präsentation</vt:lpstr>
      <vt:lpstr>PowerPoint-Präsentation</vt:lpstr>
      <vt:lpstr>Blutung intraoperativ </vt:lpstr>
      <vt:lpstr>Arterial thrombosis nach ACDF  bzw ALIF indirect injury </vt:lpstr>
      <vt:lpstr>Treatment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Sero- / Pneumothorax bei dorsalem Zugang selten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Systemische Sepsis</vt:lpstr>
      <vt:lpstr>PowerPoint-Präsentation</vt:lpstr>
      <vt:lpstr>PowerPoint-Präsentation</vt:lpstr>
      <vt:lpstr>PowerPoint-Präsentation</vt:lpstr>
      <vt:lpstr>PowerPoint-Präsentation</vt:lpstr>
      <vt:lpstr>Was können wir direkt beeinflussen?</vt:lpstr>
      <vt:lpstr>Hohes Risiko prä OP</vt:lpstr>
      <vt:lpstr>Hohes Risiko prä OP</vt:lpstr>
      <vt:lpstr>Hohes Risiko intra OP </vt:lpstr>
      <vt:lpstr>Hohes Risiko intra OP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Gabl, Dr. Ärztlicher Direktor</dc:creator>
  <cp:lastModifiedBy>Michael Gabl, Dr. Ärztlicher Direktor</cp:lastModifiedBy>
  <cp:revision>58</cp:revision>
  <dcterms:created xsi:type="dcterms:W3CDTF">2022-11-21T13:03:27Z</dcterms:created>
  <dcterms:modified xsi:type="dcterms:W3CDTF">2024-01-27T07:27:05Z</dcterms:modified>
</cp:coreProperties>
</file>