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56" r:id="rId3"/>
    <p:sldId id="257" r:id="rId4"/>
    <p:sldId id="258" r:id="rId5"/>
    <p:sldId id="259" r:id="rId6"/>
    <p:sldId id="274" r:id="rId7"/>
    <p:sldId id="326" r:id="rId8"/>
    <p:sldId id="344" r:id="rId9"/>
    <p:sldId id="346" r:id="rId10"/>
    <p:sldId id="275" r:id="rId11"/>
    <p:sldId id="309" r:id="rId12"/>
    <p:sldId id="347" r:id="rId13"/>
    <p:sldId id="278" r:id="rId14"/>
    <p:sldId id="279" r:id="rId15"/>
    <p:sldId id="285" r:id="rId16"/>
    <p:sldId id="345" r:id="rId17"/>
    <p:sldId id="327" r:id="rId18"/>
    <p:sldId id="348" r:id="rId19"/>
    <p:sldId id="297" r:id="rId20"/>
    <p:sldId id="355" r:id="rId21"/>
    <p:sldId id="356" r:id="rId22"/>
    <p:sldId id="325" r:id="rId23"/>
    <p:sldId id="324"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22" autoAdjust="0"/>
    <p:restoredTop sz="93447" autoAdjust="0"/>
  </p:normalViewPr>
  <p:slideViewPr>
    <p:cSldViewPr snapToGrid="0">
      <p:cViewPr varScale="1">
        <p:scale>
          <a:sx n="63" d="100"/>
          <a:sy n="63" d="100"/>
        </p:scale>
        <p:origin x="1000" y="56"/>
      </p:cViewPr>
      <p:guideLst/>
    </p:cSldViewPr>
  </p:slideViewPr>
  <p:outlineViewPr>
    <p:cViewPr>
      <p:scale>
        <a:sx n="33" d="100"/>
        <a:sy n="33" d="100"/>
      </p:scale>
      <p:origin x="0" y="-147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5AD92-A9A5-4663-BB34-8978DB9A2B6E}" type="datetimeFigureOut">
              <a:rPr lang="de-AT" smtClean="0"/>
              <a:t>27.01.2024</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E9964-5CB1-4ED4-97C7-CDC1F5B4A700}" type="slidenum">
              <a:rPr lang="de-AT" smtClean="0"/>
              <a:t>‹Nr.›</a:t>
            </a:fld>
            <a:endParaRPr lang="de-AT"/>
          </a:p>
        </p:txBody>
      </p:sp>
    </p:spTree>
    <p:extLst>
      <p:ext uri="{BB962C8B-B14F-4D97-AF65-F5344CB8AC3E}">
        <p14:creationId xmlns:p14="http://schemas.microsoft.com/office/powerpoint/2010/main" val="162745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bi.nlm.nih.gov/pubmed/?term=%20%20Homagk%20L,%20%20%20%20Homagk%20N,%20%20%20%20Klauss%20JR.%20%20%20et%20al.%20%20Spondylodiscitis%20severity%20code:%20scoring%20system%20for%20the%20classification%20and%20treatment%20of%20non-specific%20spondylodiscitis.%20Eur%20Spine%20J%202016;%2025:%201012-1020"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scholar.google.at/scholar?q=%20%20Homagk%20N,%20%20%20%20Jarmuzek%20T,%20%20%20%20Meisel%20HJ.%20%20%20et%20al.%20%20Advantages%20of%20IT-based%20clinical%20pathways%20in%20surgical%20treatment%20of%20non-specific%20spondylodiscitis.%20J%20Hospital%20Administ%202016;%205:%2019-27" TargetMode="External"/><Relationship Id="rId5" Type="http://schemas.openxmlformats.org/officeDocument/2006/relationships/hyperlink" Target="https://www.ncbi.nlm.nih.gov/pubmed/?term=%20%20Homagk%20N,%20%20%20%20Jarmuzek%20T,%20%20%20%20Meisel%20HJ.%20%20%20et%20al.%20%20Advantages%20of%20IT-based%20clinical%20pathways%20in%20surgical%20treatment%20of%20non-specific%20spondylodiscitis.%20J%20Hospital%20Administ%202016;%205:%2019-27" TargetMode="External"/><Relationship Id="rId4" Type="http://schemas.openxmlformats.org/officeDocument/2006/relationships/hyperlink" Target="https://scholar.google.at/scholar?q=%20%20Homagk%20L,%20%20%20%20Homagk%20N,%20%20%20%20Klauss%20JR.%20%20%20et%20al.%20%20Spondylodiscitis%20severity%20code:%20scoring%20system%20for%20the%20classification%20and%20treatment%20of%20non-specific%20spondylodiscitis.%20Eur%20Spine%20J%202016;%2025:%201012-102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e.wikipedia.org/wiki/Wirbel_(Anatomi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1007/s00701-020-04507-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dirty="0"/>
              <a:t>Moderne Methoden der Paläopathologie haben Untersuchungen an Mumien ermöglicht, nach denen bereits in der Eisenzeit Patienten an Wirbelsäulenschäden litten, die als unspezifische und auch besonders als tuberkulöse Osteomyelitiden der Wirbelsäule angesehen werden können [1] ,  [2] ,  [3] </a:t>
            </a:r>
          </a:p>
          <a:p>
            <a:endParaRPr lang="de-AT" altLang="de-DE" dirty="0"/>
          </a:p>
          <a:p>
            <a:r>
              <a:rPr lang="de-AT" altLang="de-DE" dirty="0"/>
              <a:t>1  </a:t>
            </a:r>
            <a:r>
              <a:rPr lang="de-AT" altLang="de-DE" dirty="0" err="1"/>
              <a:t>Tayles</a:t>
            </a:r>
            <a:r>
              <a:rPr lang="de-AT" altLang="de-DE" dirty="0"/>
              <a:t> N, Buckley HR. </a:t>
            </a:r>
            <a:r>
              <a:rPr lang="de-AT" altLang="de-DE" dirty="0" err="1"/>
              <a:t>Leprosy</a:t>
            </a:r>
            <a:r>
              <a:rPr lang="de-AT" altLang="de-DE" dirty="0"/>
              <a:t> </a:t>
            </a:r>
            <a:r>
              <a:rPr lang="de-AT" altLang="de-DE" dirty="0" err="1"/>
              <a:t>and</a:t>
            </a:r>
            <a:r>
              <a:rPr lang="de-AT" altLang="de-DE" dirty="0"/>
              <a:t> </a:t>
            </a:r>
            <a:r>
              <a:rPr lang="de-AT" altLang="de-DE" dirty="0" err="1"/>
              <a:t>tuberculosis</a:t>
            </a:r>
            <a:r>
              <a:rPr lang="de-AT" altLang="de-DE" dirty="0"/>
              <a:t> in Iron Age </a:t>
            </a:r>
            <a:r>
              <a:rPr lang="de-AT" altLang="de-DE" dirty="0" err="1"/>
              <a:t>Southeast</a:t>
            </a:r>
            <a:r>
              <a:rPr lang="de-AT" altLang="de-DE" dirty="0"/>
              <a:t> </a:t>
            </a:r>
            <a:r>
              <a:rPr lang="de-AT" altLang="de-DE" dirty="0" err="1"/>
              <a:t>Asia</a:t>
            </a:r>
            <a:r>
              <a:rPr lang="de-AT" altLang="de-DE" dirty="0"/>
              <a:t>?. Am J </a:t>
            </a:r>
            <a:r>
              <a:rPr lang="de-AT" altLang="de-DE" dirty="0" err="1"/>
              <a:t>Phys</a:t>
            </a:r>
            <a:r>
              <a:rPr lang="de-AT" altLang="de-DE" dirty="0"/>
              <a:t> </a:t>
            </a:r>
            <a:r>
              <a:rPr lang="de-AT" altLang="de-DE" dirty="0" err="1"/>
              <a:t>Anthropol</a:t>
            </a:r>
            <a:r>
              <a:rPr lang="de-AT" altLang="de-DE" dirty="0"/>
              <a:t> 2004; 125: 239-256</a:t>
            </a:r>
          </a:p>
          <a:p>
            <a:r>
              <a:rPr lang="de-AT" altLang="de-DE" dirty="0" err="1"/>
              <a:t>Hipokrates</a:t>
            </a:r>
            <a:endParaRPr lang="de-AT" altLang="de-DE" dirty="0"/>
          </a:p>
          <a:p>
            <a:r>
              <a:rPr lang="de-AT" altLang="de-DE" dirty="0"/>
              <a:t>2  </a:t>
            </a:r>
            <a:r>
              <a:rPr lang="de-AT" altLang="de-DE" dirty="0" err="1"/>
              <a:t>Döhler</a:t>
            </a:r>
            <a:r>
              <a:rPr lang="de-AT" altLang="de-DE" dirty="0"/>
              <a:t> R, </a:t>
            </a:r>
            <a:r>
              <a:rPr lang="de-AT" altLang="de-DE" dirty="0" err="1"/>
              <a:t>Konstantinou</a:t>
            </a:r>
            <a:r>
              <a:rPr lang="de-AT" altLang="de-DE" dirty="0"/>
              <a:t> L. Die Skelett-Tuberkulose – eine der ältesten Erkrankungen der Menschheit. Chirurgische Allgemeine 2015; 16: 556-558</a:t>
            </a:r>
          </a:p>
          <a:p>
            <a:endParaRPr lang="de-AT" altLang="de-DE" dirty="0"/>
          </a:p>
          <a:p>
            <a:r>
              <a:rPr lang="de-AT" altLang="de-DE" dirty="0"/>
              <a:t>Percival Pott:</a:t>
            </a:r>
          </a:p>
          <a:p>
            <a:r>
              <a:rPr lang="de-AT" altLang="de-DE" dirty="0"/>
              <a:t>1779 beschrieb der englische Chirurg Sir </a:t>
            </a:r>
            <a:r>
              <a:rPr lang="de-AT" altLang="de-DE" dirty="0" err="1"/>
              <a:t>Percivall</a:t>
            </a:r>
            <a:r>
              <a:rPr lang="de-AT" altLang="de-DE" dirty="0"/>
              <a:t> Pott die Spätfolgen der Spondylitis </a:t>
            </a:r>
            <a:r>
              <a:rPr lang="de-AT" altLang="de-DE" dirty="0" err="1"/>
              <a:t>tuberculosa</a:t>
            </a:r>
            <a:r>
              <a:rPr lang="de-AT" altLang="de-DE" dirty="0"/>
              <a:t>. Diese Ausführungen wurden dann 1936 international zugängig gemacht [6] . Mit der Symptomentrias aus Gibbus durch Wirbeldestruktion, Paraplegie und Abszess wurde das Krankheitsbild (</a:t>
            </a:r>
            <a:r>
              <a:rPr lang="de-AT" altLang="de-DE" dirty="0" err="1"/>
              <a:t>Pottʼsche</a:t>
            </a:r>
            <a:r>
              <a:rPr lang="de-AT" altLang="de-DE" dirty="0"/>
              <a:t> Krankheit) eindrücklich dargestellt.</a:t>
            </a:r>
          </a:p>
          <a:p>
            <a:endParaRPr lang="de-AT" altLang="de-DE" dirty="0"/>
          </a:p>
          <a:p>
            <a:endParaRPr lang="de-AT" altLang="de-DE" dirty="0"/>
          </a:p>
          <a:p>
            <a:r>
              <a:rPr lang="de-AT" altLang="de-DE" dirty="0"/>
              <a:t>7  </a:t>
            </a:r>
            <a:r>
              <a:rPr lang="de-AT" altLang="de-DE" dirty="0" err="1"/>
              <a:t>Wilensky</a:t>
            </a:r>
            <a:r>
              <a:rPr lang="de-AT" altLang="de-DE" dirty="0"/>
              <a:t> AO. Osteomyelitis </a:t>
            </a:r>
            <a:r>
              <a:rPr lang="de-AT" altLang="de-DE" dirty="0" err="1"/>
              <a:t>of</a:t>
            </a:r>
            <a:r>
              <a:rPr lang="de-AT" altLang="de-DE" dirty="0"/>
              <a:t> </a:t>
            </a:r>
            <a:r>
              <a:rPr lang="de-AT" altLang="de-DE" dirty="0" err="1"/>
              <a:t>the</a:t>
            </a:r>
            <a:r>
              <a:rPr lang="de-AT" altLang="de-DE" dirty="0"/>
              <a:t> </a:t>
            </a:r>
            <a:r>
              <a:rPr lang="de-AT" altLang="de-DE" dirty="0" err="1"/>
              <a:t>vertebrae</a:t>
            </a:r>
            <a:r>
              <a:rPr lang="de-AT" altLang="de-DE" dirty="0"/>
              <a:t>. Ann </a:t>
            </a:r>
            <a:r>
              <a:rPr lang="de-AT" altLang="de-DE" dirty="0" err="1"/>
              <a:t>Surg</a:t>
            </a:r>
            <a:r>
              <a:rPr lang="de-AT" altLang="de-DE" dirty="0"/>
              <a:t> 1929; 89: 561-570</a:t>
            </a:r>
          </a:p>
          <a:p>
            <a:endParaRPr lang="de-AT" alt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altLang="de-DE" dirty="0"/>
              <a:t> Eine detaillierte Beschreibung mehrerer Fälle von </a:t>
            </a:r>
          </a:p>
          <a:p>
            <a:r>
              <a:rPr lang="de-AT" altLang="de-DE" dirty="0"/>
              <a:t>wobei auch auf die fatale Situation hinsichtlich des Fehlens wirksamer Therapiemöglichkeiten hingewiesen wurde. Mit der Einführung moderner Antibiotika, der Entwicklung verbesserter diagnostischer Methoden und spezifischer Operationsverfahren sowie durch verbesserte Hygiene konnten die Heilungschancen der infektiösen Osteomyelitiden drastisch verbessert werden</a:t>
            </a:r>
          </a:p>
          <a:p>
            <a:endParaRPr lang="de-AT" altLang="de-DE" dirty="0"/>
          </a:p>
        </p:txBody>
      </p:sp>
      <p:sp>
        <p:nvSpPr>
          <p:cNvPr id="583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9E0C380-A3F3-4BBF-A046-22E783DAC83B}" type="slidenum">
              <a:rPr lang="de-DE" altLang="de-DE">
                <a:solidFill>
                  <a:prstClr val="black"/>
                </a:solidFill>
                <a:latin typeface="Arial" panose="020B0604020202020204" pitchFamily="34" charset="0"/>
              </a:rPr>
              <a:pPr eaLnBrk="1" hangingPunct="1">
                <a:spcBef>
                  <a:spcPct val="0"/>
                </a:spcBef>
              </a:pPr>
              <a:t>2</a:t>
            </a:fld>
            <a:endParaRPr lang="de-DE" altLang="de-DE">
              <a:solidFill>
                <a:prstClr val="black"/>
              </a:solidFill>
              <a:latin typeface="Arial" panose="020B0604020202020204" pitchFamily="34" charset="0"/>
            </a:endParaRPr>
          </a:p>
        </p:txBody>
      </p:sp>
    </p:spTree>
    <p:extLst>
      <p:ext uri="{BB962C8B-B14F-4D97-AF65-F5344CB8AC3E}">
        <p14:creationId xmlns:p14="http://schemas.microsoft.com/office/powerpoint/2010/main" val="363709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a:t>Die operative Therapie richtet sich nach dem bewährten chirurgischen Prinzip „ubi pus, ibi evacua</a:t>
            </a:r>
          </a:p>
          <a:p>
            <a:endParaRPr lang="de-AT" altLang="de-DE"/>
          </a:p>
          <a:p>
            <a:r>
              <a:rPr lang="de-AT" altLang="de-DE"/>
              <a:t>Absolute Indikationen: </a:t>
            </a:r>
          </a:p>
          <a:p>
            <a:r>
              <a:rPr lang="de-AT" altLang="de-DE"/>
              <a:t>	neurologische Defizite, </a:t>
            </a:r>
          </a:p>
          <a:p>
            <a:r>
              <a:rPr lang="de-AT" altLang="de-DE"/>
              <a:t>	Wirbelsäuleninstabilität aufgrund der  Knochenbeteiligung		drohende oder bestehende Deformitäten		intraspinale und paravertebrale Abszesse		unklare Ätiologie oder vermuteter maligner Prozess		Versagen der antibiotischen Therapie</a:t>
            </a:r>
          </a:p>
          <a:p>
            <a:endParaRPr lang="de-AT" altLang="de-DE"/>
          </a:p>
          <a:p>
            <a:r>
              <a:rPr lang="de-AT" altLang="de-DE"/>
              <a:t>Relative Indikationen: 		</a:t>
            </a:r>
          </a:p>
          <a:p>
            <a:r>
              <a:rPr lang="de-AT" altLang="de-DE"/>
              <a:t>	unkontrollierbarer Schmerz</a:t>
            </a:r>
          </a:p>
          <a:p>
            <a:endParaRPr lang="de-AT" altLang="de-DE"/>
          </a:p>
          <a:p>
            <a:endParaRPr lang="de-AT" altLang="de-DE"/>
          </a:p>
          <a:p>
            <a:endParaRPr lang="de-AT" altLang="de-DE"/>
          </a:p>
          <a:p>
            <a:pPr algn="ctr"/>
            <a:r>
              <a:rPr lang="de-AT" altLang="de-DE"/>
              <a:t>Rayes M, Colen CB, Bahgat DA. et al. Safety of instrumentation in patients with spinal infection. J Neurosurg Spine 2010; 12: 647-659</a:t>
            </a:r>
          </a:p>
          <a:p>
            <a:endParaRPr lang="de-AT" altLang="de-DE"/>
          </a:p>
          <a:p>
            <a:r>
              <a:rPr lang="de-AT" altLang="de-DE"/>
              <a:t>In einer Literaturübersicht zeigte sich bei Verwendung von Implantaten kein Hinweis für eine erhöhte Rate an Re-Infektionen, eher wird durch die implantatbedingt erhöhte Primärstabilität eine verbesserte Heilungsrate erreicht [23] . Auch besteht aktuell kein grundsätzlicher Zweifel mehr daran, dass intervertebrale Cages bei der Spondylodiszitis zur Anwendung kommen dürfen, seien es distrahierbare [24] oder Titanium Mesh Cages [25] .</a:t>
            </a:r>
          </a:p>
          <a:p>
            <a:endParaRPr lang="de-AT" altLang="de-DE"/>
          </a:p>
          <a:p>
            <a:r>
              <a:rPr lang="de-AT" altLang="de-DE"/>
              <a:t>Hinsichtlich rein dorsaler Zugänge haben verschiedene Arbeiten gezeigt, dass mit alleinigem dorsalen Zugang und TLIF gute klinische und radiologische Ergebnisse im Bereich der LWS erzielt werden können [28] [29] [30] . Zusätzlich zeigen entsprechend der Arbeit von Schomacher Titan- und PEEK-Cages vergleichbare Ergebnisse [31]</a:t>
            </a:r>
          </a:p>
          <a:p>
            <a:endParaRPr lang="de-AT" altLang="de-DE"/>
          </a:p>
          <a:p>
            <a:endParaRPr lang="de-AT" altLang="de-DE"/>
          </a:p>
        </p:txBody>
      </p:sp>
      <p:sp>
        <p:nvSpPr>
          <p:cNvPr id="46084"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9A7E392-626C-405A-950B-F575AEA05299}" type="slidenum">
              <a:rPr lang="de-DE" altLang="de-DE">
                <a:latin typeface="Arial" panose="020B0604020202020204" pitchFamily="34" charset="0"/>
              </a:rPr>
              <a:pPr eaLnBrk="1" hangingPunct="1">
                <a:spcBef>
                  <a:spcPct val="0"/>
                </a:spcBef>
              </a:pPr>
              <a:t>11</a:t>
            </a:fld>
            <a:endParaRPr lang="de-DE" altLang="de-DE">
              <a:latin typeface="Arial" panose="020B0604020202020204" pitchFamily="34" charset="0"/>
            </a:endParaRPr>
          </a:p>
        </p:txBody>
      </p:sp>
    </p:spTree>
    <p:extLst>
      <p:ext uri="{BB962C8B-B14F-4D97-AF65-F5344CB8AC3E}">
        <p14:creationId xmlns:p14="http://schemas.microsoft.com/office/powerpoint/2010/main" val="227656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a:t>Neben der ausgiebigen Nekrosektomie und Kürettage des entzündlichen Herdes (Diszitis, Osteitis) einschließlich Drainage aller Abszesse erfolgt die Rekonstruktion der ventralen Säule zur Wiederherstellung ihrer Tragfähigkeit. Eine dorsale, Instrumentierung sichert zugleich das Operationsergebnis.</a:t>
            </a:r>
          </a:p>
          <a:p>
            <a:endParaRPr lang="de-AT" altLang="de-DE"/>
          </a:p>
          <a:p>
            <a:r>
              <a:rPr lang="de-AT" altLang="de-DE"/>
              <a:t>Im Gegensatz zu allen anderen Regionen des Stütz-und Bewegungssystems, bei denen Fremdmaterial (Implantate, Knochenersatzstoﬀe, Fadenmaterial etc.) bei Infektionen unbedingt vermieden werden sollte, ist die Verwendung von Implantaten bei der SDZ indiziert. Nur durch eine ausreichende Ruhigstellung und gute Durchblutung heilt die SDZ aus.</a:t>
            </a:r>
          </a:p>
          <a:p>
            <a:r>
              <a:rPr lang="de-AT" altLang="de-DE"/>
              <a:t>Diese ist nach Instrumentierung einer SDZ nicht höher als die Infektquote nach einer primären Verschraubung bei vorliegender Degeneration</a:t>
            </a:r>
          </a:p>
          <a:p>
            <a:endParaRPr lang="de-AT" altLang="de-DE"/>
          </a:p>
          <a:p>
            <a:r>
              <a:rPr lang="de-AT" altLang="de-DE"/>
              <a:t>Transplantatversagens durch einen Kollaps des Knochenspanes. Daher sollte der entstandene Gewebedefekt mit einem Zwischenwirbelersatz(z.B.„posteriorlumbarintervertebral fusion“ [PLIF], „transforaminal lumbar interbody fusion“ [TLIF]) fusioniert werden</a:t>
            </a:r>
          </a:p>
          <a:p>
            <a:r>
              <a:rPr lang="de-AT" altLang="de-DE"/>
              <a:t>Bei ausgedehnten Destruktionen ist die Stabilisation mit einem distrahierbaren Cage(Wirbelkörperersatz) erforderlich. Obwohl Titan- und Polyetheretherketon (PEEK)-Cages mittelfristig vergleichbare Ergebnisse zeigen [35], ist der Titancage der Goldstandard.</a:t>
            </a:r>
          </a:p>
          <a:p>
            <a:endParaRPr lang="de-AT" altLang="de-DE"/>
          </a:p>
          <a:p>
            <a:endParaRPr lang="de-AT" altLang="de-DE"/>
          </a:p>
        </p:txBody>
      </p:sp>
      <p:sp>
        <p:nvSpPr>
          <p:cNvPr id="7885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365DFC4-34E2-4652-B8BB-B7981C22569E}" type="slidenum">
              <a:rPr lang="de-DE" altLang="de-DE">
                <a:latin typeface="Arial" panose="020B0604020202020204" pitchFamily="34" charset="0"/>
              </a:rPr>
              <a:pPr eaLnBrk="1" hangingPunct="1">
                <a:spcBef>
                  <a:spcPct val="0"/>
                </a:spcBef>
              </a:pPr>
              <a:t>12</a:t>
            </a:fld>
            <a:endParaRPr lang="de-DE" altLang="de-DE">
              <a:latin typeface="Arial" panose="020B0604020202020204" pitchFamily="34" charset="0"/>
            </a:endParaRPr>
          </a:p>
        </p:txBody>
      </p:sp>
    </p:spTree>
    <p:extLst>
      <p:ext uri="{BB962C8B-B14F-4D97-AF65-F5344CB8AC3E}">
        <p14:creationId xmlns:p14="http://schemas.microsoft.com/office/powerpoint/2010/main" val="3088064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dirty="0"/>
              <a:t>Vorteile der operativen Therapie</a:t>
            </a:r>
          </a:p>
          <a:p>
            <a:r>
              <a:rPr lang="de-DE" sz="1200" b="0" i="0" u="none" strike="noStrike" kern="1200" baseline="0" dirty="0">
                <a:solidFill>
                  <a:schemeClr val="tx1"/>
                </a:solidFill>
                <a:latin typeface="+mn-lt"/>
                <a:ea typeface="+mn-ea"/>
                <a:cs typeface="+mn-cs"/>
              </a:rPr>
              <a:t>prospektiv angelegten Studie von operativ versorgten </a:t>
            </a:r>
            <a:r>
              <a:rPr lang="de-DE" sz="1200" b="0" i="0" u="none" strike="noStrike" kern="1200" baseline="0" dirty="0" err="1">
                <a:solidFill>
                  <a:schemeClr val="tx1"/>
                </a:solidFill>
                <a:latin typeface="+mn-lt"/>
                <a:ea typeface="+mn-ea"/>
                <a:cs typeface="+mn-cs"/>
              </a:rPr>
              <a:t>Spondylodiszitis</a:t>
            </a:r>
            <a:r>
              <a:rPr lang="de-DE" sz="1200" b="0" i="0" u="none" strike="noStrike" kern="1200" baseline="0" dirty="0">
                <a:solidFill>
                  <a:schemeClr val="tx1"/>
                </a:solidFill>
                <a:latin typeface="+mn-lt"/>
                <a:ea typeface="+mn-ea"/>
                <a:cs typeface="+mn-cs"/>
              </a:rPr>
              <a:t>-Patienten gezeigt werden, dass die </a:t>
            </a:r>
            <a:r>
              <a:rPr lang="de-DE" sz="1200" b="0" i="0" u="none" strike="noStrike" kern="1200" baseline="0" dirty="0" err="1">
                <a:solidFill>
                  <a:schemeClr val="tx1"/>
                </a:solidFill>
                <a:latin typeface="+mn-lt"/>
                <a:ea typeface="+mn-ea"/>
                <a:cs typeface="+mn-cs"/>
              </a:rPr>
              <a:t>Durchfuhrung</a:t>
            </a:r>
            <a:r>
              <a:rPr lang="de-DE" sz="1200" b="0" i="0" u="none" strike="noStrike" kern="1200" baseline="0" dirty="0">
                <a:solidFill>
                  <a:schemeClr val="tx1"/>
                </a:solidFill>
                <a:latin typeface="+mn-lt"/>
                <a:ea typeface="+mn-ea"/>
                <a:cs typeface="+mn-cs"/>
              </a:rPr>
              <a:t> einer </a:t>
            </a:r>
            <a:r>
              <a:rPr lang="de-DE" sz="1200" b="0" i="0" u="none" strike="noStrike" kern="1200" baseline="0" dirty="0" err="1">
                <a:solidFill>
                  <a:schemeClr val="tx1"/>
                </a:solidFill>
                <a:latin typeface="+mn-lt"/>
                <a:ea typeface="+mn-ea"/>
                <a:cs typeface="+mn-cs"/>
              </a:rPr>
              <a:t>fruhzeitigen</a:t>
            </a:r>
            <a:r>
              <a:rPr lang="de-DE" sz="1200" b="0" i="0" u="none" strike="noStrike" kern="1200" baseline="0" dirty="0">
                <a:solidFill>
                  <a:schemeClr val="tx1"/>
                </a:solidFill>
                <a:latin typeface="+mn-lt"/>
                <a:ea typeface="+mn-ea"/>
                <a:cs typeface="+mn-cs"/>
              </a:rPr>
              <a:t> Operation</a:t>
            </a:r>
          </a:p>
          <a:p>
            <a:r>
              <a:rPr lang="de-DE" sz="1200" b="0" i="0" u="none" strike="noStrike" kern="1200" baseline="0" dirty="0">
                <a:solidFill>
                  <a:schemeClr val="tx1"/>
                </a:solidFill>
                <a:latin typeface="+mn-lt"/>
                <a:ea typeface="+mn-ea"/>
                <a:cs typeface="+mn-cs"/>
              </a:rPr>
              <a:t>zu einem signifikanten Anstieg der </a:t>
            </a:r>
            <a:r>
              <a:rPr lang="de-DE" sz="1200" b="0" i="0" u="none" strike="noStrike" kern="1200" baseline="0" dirty="0" err="1">
                <a:solidFill>
                  <a:schemeClr val="tx1"/>
                </a:solidFill>
                <a:latin typeface="+mn-lt"/>
                <a:ea typeface="+mn-ea"/>
                <a:cs typeface="+mn-cs"/>
              </a:rPr>
              <a:t>QoL</a:t>
            </a:r>
            <a:r>
              <a:rPr lang="de-DE" sz="1200" b="0" i="0" u="none" strike="noStrike" kern="1200" baseline="0" dirty="0">
                <a:solidFill>
                  <a:schemeClr val="tx1"/>
                </a:solidFill>
                <a:latin typeface="+mn-lt"/>
                <a:ea typeface="+mn-ea"/>
                <a:cs typeface="+mn-cs"/>
              </a:rPr>
              <a:t> fuhrt</a:t>
            </a:r>
            <a:r>
              <a:rPr lang="de-AT" sz="1200" b="0" i="0" u="none" strike="noStrike" kern="1200" baseline="0" dirty="0">
                <a:solidFill>
                  <a:schemeClr val="tx1"/>
                </a:solidFill>
                <a:latin typeface="+mn-lt"/>
                <a:ea typeface="+mn-ea"/>
                <a:cs typeface="+mn-cs"/>
              </a:rPr>
              <a:t> </a:t>
            </a:r>
            <a:r>
              <a:rPr lang="de-AT" altLang="de-DE" dirty="0"/>
              <a:t>Bessere Diagnosemöglichkeiten durch Probenentnahmen Sofortige und komplette Beseitigung des infektiösen Herdes Drainage von Abszessen </a:t>
            </a:r>
          </a:p>
          <a:p>
            <a:endParaRPr lang="de-AT" altLang="de-DE" dirty="0"/>
          </a:p>
          <a:p>
            <a:r>
              <a:rPr lang="de-AT" altLang="de-DE" dirty="0"/>
              <a:t>Sofortige Wiederherstellung der Tragfähigkeit/Funktion</a:t>
            </a:r>
          </a:p>
          <a:p>
            <a:r>
              <a:rPr lang="de-AT" altLang="de-DE" dirty="0"/>
              <a:t> -&gt; Primäre Wiederherstellung der Stabilität </a:t>
            </a:r>
          </a:p>
          <a:p>
            <a:r>
              <a:rPr lang="de-AT" altLang="de-DE" dirty="0"/>
              <a:t> -&gt; Möglichkeit der sofortigen Mobilisation des Patienten </a:t>
            </a:r>
          </a:p>
          <a:p>
            <a:r>
              <a:rPr lang="de-AT" altLang="de-DE" dirty="0"/>
              <a:t> -&gt; Unterstützung des knöchernen Durchbaus  </a:t>
            </a:r>
          </a:p>
          <a:p>
            <a:r>
              <a:rPr lang="de-AT" altLang="de-DE" dirty="0"/>
              <a:t> -&gt;Konzentrationssteigerung der Antibiotika </a:t>
            </a:r>
          </a:p>
          <a:p>
            <a:endParaRPr lang="de-AT" altLang="de-DE" dirty="0"/>
          </a:p>
          <a:p>
            <a:r>
              <a:rPr lang="de-AT" altLang="de-DE" dirty="0"/>
              <a:t>Erleichterung der Pflege durch </a:t>
            </a:r>
          </a:p>
          <a:p>
            <a:r>
              <a:rPr lang="de-AT" altLang="de-DE" dirty="0"/>
              <a:t> -&gt; Schmerzreduktion </a:t>
            </a:r>
          </a:p>
          <a:p>
            <a:r>
              <a:rPr lang="de-AT" altLang="de-DE" dirty="0"/>
              <a:t> -&gt; Korsettfreie Nachbehandlung </a:t>
            </a:r>
          </a:p>
          <a:p>
            <a:r>
              <a:rPr lang="de-AT" altLang="de-DE" dirty="0"/>
              <a:t> -&gt; Verkürzung des Krankenhausaufenthaltes</a:t>
            </a:r>
          </a:p>
          <a:p>
            <a:endParaRPr lang="de-AT" altLang="de-DE" dirty="0"/>
          </a:p>
          <a:p>
            <a:r>
              <a:rPr lang="de-AT" altLang="de-DE" dirty="0"/>
              <a:t>Nachteile Konservativ</a:t>
            </a:r>
          </a:p>
          <a:p>
            <a:r>
              <a:rPr lang="en-US" altLang="de-DE" dirty="0"/>
              <a:t>Nevertheless, </a:t>
            </a:r>
            <a:r>
              <a:rPr lang="en-US" altLang="de-DE" dirty="0" err="1"/>
              <a:t>immobilisation</a:t>
            </a:r>
            <a:r>
              <a:rPr lang="en-US" altLang="de-DE" dirty="0"/>
              <a:t>-related morbidity, especially in the elderly, should be considered. Bed rest may result in skin ulcerations, deep vein thrombosis, pulmonary embolism or pneumonia. In addition, high rates of </a:t>
            </a:r>
            <a:r>
              <a:rPr lang="en-US" altLang="de-DE" dirty="0" err="1"/>
              <a:t>pseudarthrosis</a:t>
            </a:r>
            <a:r>
              <a:rPr lang="en-US" altLang="de-DE" dirty="0"/>
              <a:t> and instability that may result in spinal deformity and chronic pain have been reported</a:t>
            </a:r>
            <a:endParaRPr lang="de-AT" altLang="de-DE" dirty="0"/>
          </a:p>
        </p:txBody>
      </p:sp>
      <p:sp>
        <p:nvSpPr>
          <p:cNvPr id="798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E4715E7-91EB-42C1-BB74-1DC72F6D2216}" type="slidenum">
              <a:rPr lang="de-DE" altLang="de-DE">
                <a:latin typeface="Arial" panose="020B0604020202020204" pitchFamily="34" charset="0"/>
              </a:rPr>
              <a:pPr eaLnBrk="1" hangingPunct="1">
                <a:spcBef>
                  <a:spcPct val="0"/>
                </a:spcBef>
              </a:pPr>
              <a:t>13</a:t>
            </a:fld>
            <a:endParaRPr lang="de-DE" altLang="de-DE">
              <a:latin typeface="Arial" panose="020B0604020202020204" pitchFamily="34" charset="0"/>
            </a:endParaRPr>
          </a:p>
        </p:txBody>
      </p:sp>
    </p:spTree>
    <p:extLst>
      <p:ext uri="{BB962C8B-B14F-4D97-AF65-F5344CB8AC3E}">
        <p14:creationId xmlns:p14="http://schemas.microsoft.com/office/powerpoint/2010/main" val="2749625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sz="1200" b="0" i="0" u="none" strike="noStrike" kern="1200" baseline="0" dirty="0">
                <a:solidFill>
                  <a:schemeClr val="tx1"/>
                </a:solidFill>
                <a:latin typeface="+mn-lt"/>
                <a:ea typeface="+mn-ea"/>
                <a:cs typeface="+mn-cs"/>
              </a:rPr>
              <a:t>Generell </a:t>
            </a:r>
            <a:r>
              <a:rPr lang="de-DE" sz="1200" b="0" i="0" u="none" strike="noStrike" kern="1200" baseline="0" dirty="0" err="1">
                <a:solidFill>
                  <a:schemeClr val="tx1"/>
                </a:solidFill>
                <a:latin typeface="+mn-lt"/>
                <a:ea typeface="+mn-ea"/>
                <a:cs typeface="+mn-cs"/>
              </a:rPr>
              <a:t>konnen</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Scoringsysteme</a:t>
            </a:r>
            <a:r>
              <a:rPr lang="de-DE" sz="1200" b="0" i="0" u="none" strike="noStrike" kern="1200" baseline="0" dirty="0">
                <a:solidFill>
                  <a:schemeClr val="tx1"/>
                </a:solidFill>
                <a:latin typeface="+mn-lt"/>
                <a:ea typeface="+mn-ea"/>
                <a:cs typeface="+mn-cs"/>
              </a:rPr>
              <a:t> nur als grobe Orientierungshilfe dienen. Aufgrund der</a:t>
            </a:r>
          </a:p>
          <a:p>
            <a:r>
              <a:rPr lang="de-DE" sz="1200" b="0" i="0" u="none" strike="noStrike" kern="1200" baseline="0" dirty="0" err="1">
                <a:solidFill>
                  <a:schemeClr val="tx1"/>
                </a:solidFill>
                <a:latin typeface="+mn-lt"/>
                <a:ea typeface="+mn-ea"/>
                <a:cs typeface="+mn-cs"/>
              </a:rPr>
              <a:t>ausgepragten</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Heterogenitat</a:t>
            </a:r>
            <a:r>
              <a:rPr lang="de-DE" sz="1200" b="0" i="0" u="none" strike="noStrike" kern="1200" baseline="0" dirty="0">
                <a:solidFill>
                  <a:schemeClr val="tx1"/>
                </a:solidFill>
                <a:latin typeface="+mn-lt"/>
                <a:ea typeface="+mn-ea"/>
                <a:cs typeface="+mn-cs"/>
              </a:rPr>
              <a:t> der </a:t>
            </a:r>
            <a:r>
              <a:rPr lang="de-DE" sz="1200" b="0" i="0" u="none" strike="noStrike" kern="1200" baseline="0" dirty="0" err="1">
                <a:solidFill>
                  <a:schemeClr val="tx1"/>
                </a:solidFill>
                <a:latin typeface="+mn-lt"/>
                <a:ea typeface="+mn-ea"/>
                <a:cs typeface="+mn-cs"/>
              </a:rPr>
              <a:t>Spondylodiszitis</a:t>
            </a:r>
            <a:r>
              <a:rPr lang="de-DE" sz="1200" b="0" i="0" u="none" strike="noStrike" kern="1200" baseline="0" dirty="0">
                <a:solidFill>
                  <a:schemeClr val="tx1"/>
                </a:solidFill>
                <a:latin typeface="+mn-lt"/>
                <a:ea typeface="+mn-ea"/>
                <a:cs typeface="+mn-cs"/>
              </a:rPr>
              <a:t> sind individuell und interdisziplinar auf den</a:t>
            </a:r>
          </a:p>
          <a:p>
            <a:r>
              <a:rPr lang="de-DE" sz="1200" b="0" i="0" u="none" strike="noStrike" kern="1200" baseline="0" dirty="0">
                <a:solidFill>
                  <a:schemeClr val="tx1"/>
                </a:solidFill>
                <a:latin typeface="+mn-lt"/>
                <a:ea typeface="+mn-ea"/>
                <a:cs typeface="+mn-cs"/>
              </a:rPr>
              <a:t>Patienten angepasste </a:t>
            </a:r>
            <a:r>
              <a:rPr lang="de-DE" sz="1200" b="0" i="0" u="none" strike="noStrike" kern="1200" baseline="0" dirty="0" err="1">
                <a:solidFill>
                  <a:schemeClr val="tx1"/>
                </a:solidFill>
                <a:latin typeface="+mn-lt"/>
                <a:ea typeface="+mn-ea"/>
                <a:cs typeface="+mn-cs"/>
              </a:rPr>
              <a:t>Therapiemasnahmen</a:t>
            </a:r>
            <a:r>
              <a:rPr lang="de-DE" sz="1200" b="0" i="0" u="none" strike="noStrike" kern="1200" baseline="0" dirty="0">
                <a:solidFill>
                  <a:schemeClr val="tx1"/>
                </a:solidFill>
                <a:latin typeface="+mn-lt"/>
                <a:ea typeface="+mn-ea"/>
                <a:cs typeface="+mn-cs"/>
              </a:rPr>
              <a:t> essentiell.</a:t>
            </a:r>
            <a:endParaRPr lang="de-AT" altLang="de-DE" dirty="0"/>
          </a:p>
          <a:p>
            <a:endParaRPr lang="de-AT" altLang="de-DE" dirty="0"/>
          </a:p>
          <a:p>
            <a:r>
              <a:rPr lang="de-AT" altLang="de-DE" dirty="0"/>
              <a:t>Die Diagnostik und Therapie der </a:t>
            </a:r>
            <a:r>
              <a:rPr lang="de-AT" altLang="de-DE" dirty="0" err="1"/>
              <a:t>Spondylodiszitis</a:t>
            </a:r>
            <a:r>
              <a:rPr lang="de-AT" altLang="de-DE" dirty="0"/>
              <a:t> ist insgesamt sehr komplex. Leitlinien existieren nicht, die vorhandenen Therapieempfehlungen stützen sich auf Studien mit niedrigem Evidenzlevel [1], [16]. Aktuelle Algorithmen sollen als Orientierungshilfe bei der richtigen Therapiewahl dienen [17], [21], [22].</a:t>
            </a:r>
          </a:p>
          <a:p>
            <a:endParaRPr lang="de-AT" altLang="de-DE" dirty="0"/>
          </a:p>
          <a:p>
            <a:endParaRPr lang="de-AT" altLang="de-DE" dirty="0"/>
          </a:p>
          <a:p>
            <a:r>
              <a:rPr lang="de-AT" altLang="de-DE" dirty="0" err="1"/>
              <a:t>Severity</a:t>
            </a:r>
            <a:r>
              <a:rPr lang="de-AT" altLang="de-DE" dirty="0"/>
              <a:t> Codes“  3 Stufen</a:t>
            </a:r>
          </a:p>
          <a:p>
            <a:endParaRPr lang="de-AT" altLang="de-DE" dirty="0"/>
          </a:p>
          <a:p>
            <a:r>
              <a:rPr lang="de-AT" altLang="de-DE" dirty="0"/>
              <a:t>Variablen</a:t>
            </a:r>
          </a:p>
          <a:p>
            <a:r>
              <a:rPr lang="de-AT" altLang="de-DE" dirty="0"/>
              <a:t>CRP Konzentration</a:t>
            </a:r>
          </a:p>
          <a:p>
            <a:r>
              <a:rPr lang="de-AT" altLang="de-DE" dirty="0"/>
              <a:t>Schmerzintensität</a:t>
            </a:r>
          </a:p>
          <a:p>
            <a:r>
              <a:rPr lang="de-AT" altLang="de-DE" dirty="0"/>
              <a:t>MRT Diagnostik</a:t>
            </a:r>
          </a:p>
          <a:p>
            <a:r>
              <a:rPr lang="de-AT" altLang="de-DE" dirty="0"/>
              <a:t>Abszesse</a:t>
            </a:r>
          </a:p>
          <a:p>
            <a:r>
              <a:rPr lang="de-AT" altLang="de-DE" dirty="0"/>
              <a:t>Neurologische Defizite</a:t>
            </a:r>
          </a:p>
          <a:p>
            <a:r>
              <a:rPr lang="de-AT" altLang="de-DE" dirty="0"/>
              <a:t>Destruktionen</a:t>
            </a:r>
          </a:p>
          <a:p>
            <a:endParaRPr lang="de-AT" altLang="de-DE" dirty="0"/>
          </a:p>
          <a:p>
            <a:r>
              <a:rPr lang="de-AT" altLang="de-DE" dirty="0"/>
              <a:t>Im Rahmen der Diskussionen um eine angemessene und sichere konservative und/oder chirurgische Behandlung von Patienten mit nicht spezifischer </a:t>
            </a:r>
            <a:r>
              <a:rPr lang="de-AT" altLang="de-DE" dirty="0" err="1"/>
              <a:t>Spondylodiszitis</a:t>
            </a:r>
            <a:r>
              <a:rPr lang="de-AT" altLang="de-DE" dirty="0"/>
              <a:t> wurden elektronisch dokumentierte klinische Behandlungspfade (</a:t>
            </a:r>
            <a:r>
              <a:rPr lang="de-AT" altLang="de-DE" dirty="0" err="1"/>
              <a:t>Pathways</a:t>
            </a:r>
            <a:r>
              <a:rPr lang="de-AT" altLang="de-DE" dirty="0"/>
              <a:t>) entwickelt, für die auch entsprechende „</a:t>
            </a:r>
            <a:r>
              <a:rPr lang="de-AT" altLang="de-DE" dirty="0" err="1"/>
              <a:t>Severity</a:t>
            </a:r>
            <a:r>
              <a:rPr lang="de-AT" altLang="de-DE" dirty="0"/>
              <a:t> Codes“ definiert wurden [80] ,  [81] . Hierzu wurden 4 Stufen (0 – 3) für die Diagnose und für die Therapiekontrolle gebildet, wobei die Variablen CRP-Konzentration, Schmerzintensität (NRS) und MRT mit der Einteilung keine/Residuen, </a:t>
            </a:r>
            <a:r>
              <a:rPr lang="de-AT" altLang="de-DE" dirty="0" err="1"/>
              <a:t>Diszitis</a:t>
            </a:r>
            <a:r>
              <a:rPr lang="de-AT" altLang="de-DE" dirty="0"/>
              <a:t>, </a:t>
            </a:r>
            <a:r>
              <a:rPr lang="de-AT" altLang="de-DE" dirty="0" err="1"/>
              <a:t>Spondylodiszitis</a:t>
            </a:r>
            <a:r>
              <a:rPr lang="de-AT" altLang="de-DE" dirty="0"/>
              <a:t> und </a:t>
            </a:r>
            <a:r>
              <a:rPr lang="de-AT" altLang="de-DE" dirty="0" err="1"/>
              <a:t>Spondylodiszitis</a:t>
            </a:r>
            <a:r>
              <a:rPr lang="de-AT" altLang="de-DE" dirty="0"/>
              <a:t> mit Abszess definiert wurden</a:t>
            </a:r>
          </a:p>
          <a:p>
            <a:r>
              <a:rPr lang="de-AT" altLang="de-DE" dirty="0"/>
              <a:t>Schnellere Therapieentscheidungen</a:t>
            </a:r>
          </a:p>
          <a:p>
            <a:r>
              <a:rPr lang="de-AT" altLang="de-DE" dirty="0"/>
              <a:t>Vorteile für Aufenthaltsdauer, Kosteneinschränkung, </a:t>
            </a:r>
          </a:p>
          <a:p>
            <a:endParaRPr lang="de-AT" altLang="de-DE" dirty="0"/>
          </a:p>
          <a:p>
            <a:endParaRPr lang="de-AT" altLang="de-DE" dirty="0"/>
          </a:p>
          <a:p>
            <a:endParaRPr lang="de-AT" altLang="de-DE" dirty="0"/>
          </a:p>
          <a:p>
            <a:r>
              <a:rPr lang="de-AT" altLang="de-DE" dirty="0"/>
              <a:t>80  </a:t>
            </a:r>
            <a:r>
              <a:rPr lang="de-AT" altLang="de-DE" dirty="0" err="1"/>
              <a:t>Homagk</a:t>
            </a:r>
            <a:r>
              <a:rPr lang="de-AT" altLang="de-DE" dirty="0"/>
              <a:t> L, </a:t>
            </a:r>
            <a:r>
              <a:rPr lang="de-AT" altLang="de-DE" dirty="0" err="1"/>
              <a:t>Homagk</a:t>
            </a:r>
            <a:r>
              <a:rPr lang="de-AT" altLang="de-DE" dirty="0"/>
              <a:t> N, </a:t>
            </a:r>
            <a:r>
              <a:rPr lang="de-AT" altLang="de-DE" dirty="0" err="1"/>
              <a:t>Klauss</a:t>
            </a:r>
            <a:r>
              <a:rPr lang="de-AT" altLang="de-DE" dirty="0"/>
              <a:t> JR. et al. </a:t>
            </a:r>
            <a:r>
              <a:rPr lang="de-AT" altLang="de-DE" dirty="0" err="1"/>
              <a:t>Spondylodiscitis</a:t>
            </a:r>
            <a:r>
              <a:rPr lang="de-AT" altLang="de-DE" dirty="0"/>
              <a:t> </a:t>
            </a:r>
            <a:r>
              <a:rPr lang="de-AT" altLang="de-DE" dirty="0" err="1"/>
              <a:t>severity</a:t>
            </a:r>
            <a:r>
              <a:rPr lang="de-AT" altLang="de-DE" dirty="0"/>
              <a:t> </a:t>
            </a:r>
            <a:r>
              <a:rPr lang="de-AT" altLang="de-DE" dirty="0" err="1"/>
              <a:t>code</a:t>
            </a:r>
            <a:r>
              <a:rPr lang="de-AT" altLang="de-DE" dirty="0"/>
              <a:t>: </a:t>
            </a:r>
            <a:r>
              <a:rPr lang="de-AT" altLang="de-DE" dirty="0" err="1"/>
              <a:t>scoring</a:t>
            </a:r>
            <a:r>
              <a:rPr lang="de-AT" altLang="de-DE" dirty="0"/>
              <a:t> </a:t>
            </a:r>
            <a:r>
              <a:rPr lang="de-AT" altLang="de-DE" dirty="0" err="1"/>
              <a:t>system</a:t>
            </a:r>
            <a:r>
              <a:rPr lang="de-AT" altLang="de-DE" dirty="0"/>
              <a:t> </a:t>
            </a:r>
            <a:r>
              <a:rPr lang="de-AT" altLang="de-DE" dirty="0" err="1"/>
              <a:t>for</a:t>
            </a:r>
            <a:r>
              <a:rPr lang="de-AT" altLang="de-DE" dirty="0"/>
              <a:t> </a:t>
            </a:r>
            <a:r>
              <a:rPr lang="de-AT" altLang="de-DE" dirty="0" err="1"/>
              <a:t>the</a:t>
            </a:r>
            <a:r>
              <a:rPr lang="de-AT" altLang="de-DE" dirty="0"/>
              <a:t> </a:t>
            </a:r>
            <a:r>
              <a:rPr lang="de-AT" altLang="de-DE" dirty="0" err="1"/>
              <a:t>classification</a:t>
            </a:r>
            <a:r>
              <a:rPr lang="de-AT" altLang="de-DE" dirty="0"/>
              <a:t> </a:t>
            </a:r>
            <a:r>
              <a:rPr lang="de-AT" altLang="de-DE" dirty="0" err="1"/>
              <a:t>and</a:t>
            </a:r>
            <a:r>
              <a:rPr lang="de-AT" altLang="de-DE" dirty="0"/>
              <a:t> </a:t>
            </a:r>
            <a:r>
              <a:rPr lang="de-AT" altLang="de-DE" dirty="0" err="1"/>
              <a:t>treatment</a:t>
            </a:r>
            <a:r>
              <a:rPr lang="de-AT" altLang="de-DE" dirty="0"/>
              <a:t> </a:t>
            </a:r>
            <a:r>
              <a:rPr lang="de-AT" altLang="de-DE" dirty="0" err="1"/>
              <a:t>of</a:t>
            </a:r>
            <a:r>
              <a:rPr lang="de-AT" altLang="de-DE" dirty="0"/>
              <a:t> non-</a:t>
            </a:r>
            <a:r>
              <a:rPr lang="de-AT" altLang="de-DE" dirty="0" err="1"/>
              <a:t>specific</a:t>
            </a:r>
            <a:r>
              <a:rPr lang="de-AT" altLang="de-DE" dirty="0"/>
              <a:t> </a:t>
            </a:r>
            <a:r>
              <a:rPr lang="de-AT" altLang="de-DE" dirty="0" err="1"/>
              <a:t>spondylodiscitis</a:t>
            </a:r>
            <a:r>
              <a:rPr lang="de-AT" altLang="de-DE" dirty="0"/>
              <a:t>. </a:t>
            </a:r>
            <a:r>
              <a:rPr lang="de-AT" altLang="de-DE" dirty="0" err="1"/>
              <a:t>Eur</a:t>
            </a:r>
            <a:r>
              <a:rPr lang="de-AT" altLang="de-DE" dirty="0"/>
              <a:t> </a:t>
            </a:r>
            <a:r>
              <a:rPr lang="de-AT" altLang="de-DE" dirty="0" err="1"/>
              <a:t>Spine</a:t>
            </a:r>
            <a:r>
              <a:rPr lang="de-AT" altLang="de-DE" dirty="0"/>
              <a:t> J 2016; 25: 1012-1020</a:t>
            </a:r>
          </a:p>
          <a:p>
            <a:r>
              <a:rPr lang="de-AT" altLang="de-DE" dirty="0"/>
              <a:t> </a:t>
            </a:r>
            <a:r>
              <a:rPr lang="de-AT" altLang="de-DE" dirty="0" err="1">
                <a:hlinkClick r:id="rId3"/>
              </a:rPr>
              <a:t>PubMed</a:t>
            </a:r>
            <a:r>
              <a:rPr lang="de-AT" altLang="de-DE" dirty="0"/>
              <a:t> </a:t>
            </a:r>
            <a:r>
              <a:rPr lang="de-AT" altLang="de-DE" dirty="0">
                <a:hlinkClick r:id="rId4"/>
              </a:rPr>
              <a:t>Google Scholar</a:t>
            </a:r>
            <a:endParaRPr lang="de-AT" altLang="de-DE" dirty="0"/>
          </a:p>
          <a:p>
            <a:r>
              <a:rPr lang="de-AT" altLang="de-DE" dirty="0"/>
              <a:t>81  </a:t>
            </a:r>
            <a:r>
              <a:rPr lang="de-AT" altLang="de-DE" dirty="0" err="1"/>
              <a:t>Homagk</a:t>
            </a:r>
            <a:r>
              <a:rPr lang="de-AT" altLang="de-DE" dirty="0"/>
              <a:t> N, </a:t>
            </a:r>
            <a:r>
              <a:rPr lang="de-AT" altLang="de-DE" dirty="0" err="1"/>
              <a:t>Jarmuzek</a:t>
            </a:r>
            <a:r>
              <a:rPr lang="de-AT" altLang="de-DE" dirty="0"/>
              <a:t> T, Meisel HJ. et al. Advantages </a:t>
            </a:r>
            <a:r>
              <a:rPr lang="de-AT" altLang="de-DE" dirty="0" err="1"/>
              <a:t>of</a:t>
            </a:r>
            <a:r>
              <a:rPr lang="de-AT" altLang="de-DE" dirty="0"/>
              <a:t> IT-</a:t>
            </a:r>
            <a:r>
              <a:rPr lang="de-AT" altLang="de-DE" dirty="0" err="1"/>
              <a:t>based</a:t>
            </a:r>
            <a:r>
              <a:rPr lang="de-AT" altLang="de-DE" dirty="0"/>
              <a:t> </a:t>
            </a:r>
            <a:r>
              <a:rPr lang="de-AT" altLang="de-DE" dirty="0" err="1"/>
              <a:t>clinical</a:t>
            </a:r>
            <a:r>
              <a:rPr lang="de-AT" altLang="de-DE" dirty="0"/>
              <a:t> </a:t>
            </a:r>
            <a:r>
              <a:rPr lang="de-AT" altLang="de-DE" dirty="0" err="1"/>
              <a:t>pathways</a:t>
            </a:r>
            <a:r>
              <a:rPr lang="de-AT" altLang="de-DE" dirty="0"/>
              <a:t> in </a:t>
            </a:r>
            <a:r>
              <a:rPr lang="de-AT" altLang="de-DE" dirty="0" err="1"/>
              <a:t>surgical</a:t>
            </a:r>
            <a:r>
              <a:rPr lang="de-AT" altLang="de-DE" dirty="0"/>
              <a:t> </a:t>
            </a:r>
            <a:r>
              <a:rPr lang="de-AT" altLang="de-DE" dirty="0" err="1"/>
              <a:t>treatment</a:t>
            </a:r>
            <a:r>
              <a:rPr lang="de-AT" altLang="de-DE" dirty="0"/>
              <a:t> </a:t>
            </a:r>
            <a:r>
              <a:rPr lang="de-AT" altLang="de-DE" dirty="0" err="1"/>
              <a:t>of</a:t>
            </a:r>
            <a:r>
              <a:rPr lang="de-AT" altLang="de-DE" dirty="0"/>
              <a:t> non-</a:t>
            </a:r>
            <a:r>
              <a:rPr lang="de-AT" altLang="de-DE" dirty="0" err="1"/>
              <a:t>specific</a:t>
            </a:r>
            <a:r>
              <a:rPr lang="de-AT" altLang="de-DE" dirty="0"/>
              <a:t> </a:t>
            </a:r>
            <a:r>
              <a:rPr lang="de-AT" altLang="de-DE" dirty="0" err="1"/>
              <a:t>spondylodiscitis</a:t>
            </a:r>
            <a:r>
              <a:rPr lang="de-AT" altLang="de-DE" dirty="0"/>
              <a:t>. J Hospital </a:t>
            </a:r>
            <a:r>
              <a:rPr lang="de-AT" altLang="de-DE" dirty="0" err="1"/>
              <a:t>Administ</a:t>
            </a:r>
            <a:r>
              <a:rPr lang="de-AT" altLang="de-DE" dirty="0"/>
              <a:t> 2016; 5: 19-27</a:t>
            </a:r>
          </a:p>
          <a:p>
            <a:r>
              <a:rPr lang="de-AT" altLang="de-DE" dirty="0"/>
              <a:t> </a:t>
            </a:r>
            <a:r>
              <a:rPr lang="de-AT" altLang="de-DE" dirty="0" err="1">
                <a:hlinkClick r:id="rId5"/>
              </a:rPr>
              <a:t>PubMed</a:t>
            </a:r>
            <a:r>
              <a:rPr lang="de-AT" altLang="de-DE" dirty="0"/>
              <a:t> </a:t>
            </a:r>
            <a:r>
              <a:rPr lang="de-AT" altLang="de-DE" dirty="0">
                <a:hlinkClick r:id="rId6"/>
              </a:rPr>
              <a:t>Google Scholar</a:t>
            </a:r>
            <a:endParaRPr lang="de-AT" altLang="de-DE" dirty="0"/>
          </a:p>
          <a:p>
            <a:r>
              <a:rPr lang="de-AT" altLang="de-DE" dirty="0"/>
              <a:t>82  </a:t>
            </a:r>
            <a:r>
              <a:rPr lang="de-AT" altLang="de-DE" dirty="0" err="1"/>
              <a:t>Pola</a:t>
            </a:r>
            <a:r>
              <a:rPr lang="de-AT" altLang="de-DE" dirty="0"/>
              <a:t> E, </a:t>
            </a:r>
            <a:r>
              <a:rPr lang="de-AT" altLang="de-DE" dirty="0" err="1"/>
              <a:t>Autore</a:t>
            </a:r>
            <a:r>
              <a:rPr lang="de-AT" altLang="de-DE" dirty="0"/>
              <a:t> G, </a:t>
            </a:r>
            <a:r>
              <a:rPr lang="de-AT" altLang="de-DE" dirty="0" err="1"/>
              <a:t>Formica</a:t>
            </a:r>
            <a:r>
              <a:rPr lang="de-AT" altLang="de-DE" dirty="0"/>
              <a:t> VM. et al. New </a:t>
            </a:r>
            <a:r>
              <a:rPr lang="de-AT" altLang="de-DE" dirty="0" err="1"/>
              <a:t>Classification</a:t>
            </a:r>
            <a:r>
              <a:rPr lang="de-AT" altLang="de-DE" dirty="0"/>
              <a:t> </a:t>
            </a:r>
            <a:r>
              <a:rPr lang="de-AT" altLang="de-DE" dirty="0" err="1"/>
              <a:t>for</a:t>
            </a:r>
            <a:r>
              <a:rPr lang="de-AT" altLang="de-DE" dirty="0"/>
              <a:t> </a:t>
            </a:r>
            <a:r>
              <a:rPr lang="de-AT" altLang="de-DE" dirty="0" err="1"/>
              <a:t>the</a:t>
            </a:r>
            <a:r>
              <a:rPr lang="de-AT" altLang="de-DE" dirty="0"/>
              <a:t> </a:t>
            </a:r>
            <a:r>
              <a:rPr lang="de-AT" altLang="de-DE" dirty="0" err="1"/>
              <a:t>treatment</a:t>
            </a:r>
            <a:r>
              <a:rPr lang="de-AT" altLang="de-DE" dirty="0"/>
              <a:t> </a:t>
            </a:r>
            <a:r>
              <a:rPr lang="de-AT" altLang="de-DE" dirty="0" err="1"/>
              <a:t>of</a:t>
            </a:r>
            <a:r>
              <a:rPr lang="de-AT" altLang="de-DE" dirty="0"/>
              <a:t> </a:t>
            </a:r>
            <a:r>
              <a:rPr lang="de-AT" altLang="de-DE" dirty="0" err="1"/>
              <a:t>pyogenic</a:t>
            </a:r>
            <a:r>
              <a:rPr lang="de-AT" altLang="de-DE" dirty="0"/>
              <a:t> </a:t>
            </a:r>
            <a:r>
              <a:rPr lang="de-AT" altLang="de-DE" dirty="0" err="1"/>
              <a:t>spondylodiscitis</a:t>
            </a:r>
            <a:r>
              <a:rPr lang="de-AT" altLang="de-DE" dirty="0"/>
              <a:t>: </a:t>
            </a:r>
            <a:r>
              <a:rPr lang="de-AT" altLang="de-DE" dirty="0" err="1"/>
              <a:t>validation</a:t>
            </a:r>
            <a:r>
              <a:rPr lang="de-AT" altLang="de-DE" dirty="0"/>
              <a:t> </a:t>
            </a:r>
            <a:r>
              <a:rPr lang="de-AT" altLang="de-DE" dirty="0" err="1"/>
              <a:t>study</a:t>
            </a:r>
            <a:r>
              <a:rPr lang="de-AT" altLang="de-DE" dirty="0"/>
              <a:t> on a </a:t>
            </a:r>
            <a:r>
              <a:rPr lang="de-AT" altLang="de-DE" dirty="0" err="1"/>
              <a:t>population</a:t>
            </a:r>
            <a:r>
              <a:rPr lang="de-AT" altLang="de-DE" dirty="0"/>
              <a:t> </a:t>
            </a:r>
            <a:r>
              <a:rPr lang="de-AT" altLang="de-DE" dirty="0" err="1"/>
              <a:t>of</a:t>
            </a:r>
            <a:r>
              <a:rPr lang="de-AT" altLang="de-DE" dirty="0"/>
              <a:t> 250 </a:t>
            </a:r>
            <a:r>
              <a:rPr lang="de-AT" altLang="de-DE" dirty="0" err="1"/>
              <a:t>patients</a:t>
            </a:r>
            <a:r>
              <a:rPr lang="de-AT" altLang="de-DE" dirty="0"/>
              <a:t> </a:t>
            </a:r>
            <a:r>
              <a:rPr lang="de-AT" altLang="de-DE" dirty="0" err="1"/>
              <a:t>with</a:t>
            </a:r>
            <a:r>
              <a:rPr lang="de-AT" altLang="de-DE" dirty="0"/>
              <a:t> follow-</a:t>
            </a:r>
            <a:r>
              <a:rPr lang="de-AT" altLang="de-DE" dirty="0" err="1"/>
              <a:t>up</a:t>
            </a:r>
            <a:r>
              <a:rPr lang="de-AT" altLang="de-DE" dirty="0"/>
              <a:t> </a:t>
            </a:r>
            <a:r>
              <a:rPr lang="de-AT" altLang="de-DE" dirty="0" err="1"/>
              <a:t>od</a:t>
            </a:r>
            <a:r>
              <a:rPr lang="de-AT" altLang="de-DE" dirty="0"/>
              <a:t> 2 </a:t>
            </a:r>
            <a:r>
              <a:rPr lang="de-AT" altLang="de-DE" dirty="0" err="1"/>
              <a:t>years</a:t>
            </a:r>
            <a:r>
              <a:rPr lang="de-AT" altLang="de-DE" dirty="0"/>
              <a:t>. </a:t>
            </a:r>
            <a:r>
              <a:rPr lang="de-AT" altLang="de-DE" dirty="0" err="1"/>
              <a:t>Eur</a:t>
            </a:r>
            <a:r>
              <a:rPr lang="de-AT" altLang="de-DE" dirty="0"/>
              <a:t> </a:t>
            </a:r>
            <a:r>
              <a:rPr lang="de-AT" altLang="de-DE" dirty="0" err="1"/>
              <a:t>Spine</a:t>
            </a:r>
            <a:r>
              <a:rPr lang="de-AT" altLang="de-DE" dirty="0"/>
              <a:t> J 2017;</a:t>
            </a:r>
          </a:p>
          <a:p>
            <a:endParaRPr lang="de-AT" altLang="de-DE" dirty="0"/>
          </a:p>
          <a:p>
            <a:r>
              <a:rPr lang="de-AT" altLang="de-DE" dirty="0"/>
              <a:t>Keine Unterschiede Ausmaßes an Dokumentation, der orthopädischen und neurologischen Behandlungsresultate, der Schmerzintensität und dem Verlauf der Entzündungsmarker.</a:t>
            </a:r>
          </a:p>
          <a:p>
            <a:endParaRPr lang="de-AT" altLang="de-DE" dirty="0"/>
          </a:p>
          <a:p>
            <a:r>
              <a:rPr lang="de-AT" altLang="de-DE" dirty="0"/>
              <a:t>Schweregrad 1:</a:t>
            </a:r>
          </a:p>
          <a:p>
            <a:r>
              <a:rPr lang="de-AT" altLang="de-DE" dirty="0"/>
              <a:t>nachgewiesener </a:t>
            </a:r>
            <a:r>
              <a:rPr lang="de-AT" altLang="de-DE" dirty="0" err="1"/>
              <a:t>Spondylodiszitis</a:t>
            </a:r>
            <a:r>
              <a:rPr lang="de-AT" altLang="de-DE" dirty="0"/>
              <a:t> ohne </a:t>
            </a:r>
          </a:p>
          <a:p>
            <a:r>
              <a:rPr lang="de-AT" altLang="de-DE" dirty="0"/>
              <a:t>	neurologische Defizite, </a:t>
            </a:r>
          </a:p>
          <a:p>
            <a:r>
              <a:rPr lang="de-AT" altLang="de-DE" dirty="0"/>
              <a:t>	ohne Instabilität, </a:t>
            </a:r>
          </a:p>
          <a:p>
            <a:r>
              <a:rPr lang="de-AT" altLang="de-DE" dirty="0"/>
              <a:t>	ohne Destruktion der Wirbelkörper, </a:t>
            </a:r>
          </a:p>
          <a:p>
            <a:r>
              <a:rPr lang="de-AT" altLang="de-DE" dirty="0"/>
              <a:t>	Kyphose und Einengung des Spinalkanals</a:t>
            </a:r>
          </a:p>
          <a:p>
            <a:r>
              <a:rPr lang="de-AT" altLang="de-DE" dirty="0"/>
              <a:t>-&gt; Konservative Therapie</a:t>
            </a:r>
          </a:p>
          <a:p>
            <a:endParaRPr lang="de-AT" altLang="de-DE" dirty="0"/>
          </a:p>
          <a:p>
            <a:r>
              <a:rPr lang="de-AT" altLang="de-DE" dirty="0"/>
              <a:t>Schweregrad 2:</a:t>
            </a:r>
          </a:p>
          <a:p>
            <a:r>
              <a:rPr lang="de-AT" altLang="de-DE" dirty="0"/>
              <a:t>nachgewiesener </a:t>
            </a:r>
            <a:r>
              <a:rPr lang="de-AT" altLang="de-DE" dirty="0" err="1"/>
              <a:t>Spondylodiszitis</a:t>
            </a:r>
            <a:r>
              <a:rPr lang="de-AT" altLang="de-DE" dirty="0"/>
              <a:t> mit </a:t>
            </a:r>
          </a:p>
          <a:p>
            <a:r>
              <a:rPr lang="de-AT" altLang="de-DE" dirty="0"/>
              <a:t>	stabilitätsgefährdenden Destruktionen der Wirbelkörper, </a:t>
            </a:r>
          </a:p>
          <a:p>
            <a:r>
              <a:rPr lang="de-AT" altLang="de-DE" dirty="0"/>
              <a:t>	mit geringer bis mittelgradiger Kyphose, </a:t>
            </a:r>
          </a:p>
          <a:p>
            <a:r>
              <a:rPr lang="de-AT" altLang="de-DE" dirty="0"/>
              <a:t>	aber ohne neurologische Defizite</a:t>
            </a:r>
          </a:p>
          <a:p>
            <a:r>
              <a:rPr lang="de-AT" altLang="de-DE" dirty="0"/>
              <a:t>-&gt; Operation erfolgt mit Fixateur interne von dorsal mit Aufrichtung der 	</a:t>
            </a:r>
            <a:r>
              <a:rPr lang="de-AT" altLang="de-DE" dirty="0" err="1"/>
              <a:t>kyphotischen</a:t>
            </a:r>
            <a:r>
              <a:rPr lang="de-AT" altLang="de-DE" dirty="0"/>
              <a:t> Fehlstellung und ggf. Span- oder Cage-	Interposition, </a:t>
            </a:r>
          </a:p>
          <a:p>
            <a:r>
              <a:rPr lang="de-AT" altLang="de-DE" dirty="0"/>
              <a:t>	HWS mittels ventraler </a:t>
            </a:r>
            <a:r>
              <a:rPr lang="de-AT" altLang="de-DE" dirty="0" err="1"/>
              <a:t>Plattenspondylodese</a:t>
            </a:r>
            <a:endParaRPr lang="de-AT" altLang="de-DE" dirty="0"/>
          </a:p>
          <a:p>
            <a:r>
              <a:rPr lang="de-AT" altLang="de-DE" dirty="0"/>
              <a:t>	nach </a:t>
            </a:r>
            <a:r>
              <a:rPr lang="de-AT" altLang="de-DE" dirty="0" err="1"/>
              <a:t>bioptischer</a:t>
            </a:r>
            <a:r>
              <a:rPr lang="de-AT" altLang="de-DE" dirty="0"/>
              <a:t> Keimbestimmung erfolgt </a:t>
            </a:r>
          </a:p>
          <a:p>
            <a:r>
              <a:rPr lang="de-AT" altLang="de-DE" dirty="0"/>
              <a:t>		die </a:t>
            </a:r>
            <a:r>
              <a:rPr lang="de-AT" altLang="de-DE" dirty="0" err="1"/>
              <a:t>resistogrammgerechte</a:t>
            </a:r>
            <a:r>
              <a:rPr lang="de-AT" altLang="de-DE" dirty="0"/>
              <a:t> Antibiose</a:t>
            </a:r>
          </a:p>
          <a:p>
            <a:r>
              <a:rPr lang="de-AT" altLang="de-DE" dirty="0"/>
              <a:t>Schweregrad 3:</a:t>
            </a:r>
          </a:p>
          <a:p>
            <a:r>
              <a:rPr lang="de-AT" altLang="de-DE" dirty="0"/>
              <a:t>	definitionem alle Fälle mit neurologischen Symptomen. 	Sekundär ist dabei das Ausmaß der Destruktion. </a:t>
            </a:r>
          </a:p>
          <a:p>
            <a:r>
              <a:rPr lang="de-AT" altLang="de-DE" dirty="0"/>
              <a:t>	Die Operation erfolgt so kurzfristig wie möglich mit </a:t>
            </a:r>
          </a:p>
          <a:p>
            <a:r>
              <a:rPr lang="de-AT" altLang="de-DE" dirty="0"/>
              <a:t>	zunächst dorsaler Stabilisierung und Dekompression des 	Spinalkanals</a:t>
            </a:r>
          </a:p>
          <a:p>
            <a:r>
              <a:rPr lang="de-AT" altLang="de-DE" dirty="0"/>
              <a:t> </a:t>
            </a:r>
          </a:p>
          <a:p>
            <a:endParaRPr lang="de-AT" altLang="de-DE" dirty="0"/>
          </a:p>
        </p:txBody>
      </p:sp>
      <p:sp>
        <p:nvSpPr>
          <p:cNvPr id="860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BEA412A-1BCD-48B0-BA43-4C8673BD0E1D}" type="slidenum">
              <a:rPr lang="de-DE" altLang="de-DE">
                <a:latin typeface="Arial" panose="020B0604020202020204" pitchFamily="34" charset="0"/>
              </a:rPr>
              <a:pPr eaLnBrk="1" hangingPunct="1">
                <a:spcBef>
                  <a:spcPct val="0"/>
                </a:spcBef>
              </a:pPr>
              <a:t>14</a:t>
            </a:fld>
            <a:endParaRPr lang="de-DE" altLang="de-DE">
              <a:latin typeface="Arial" panose="020B0604020202020204" pitchFamily="34" charset="0"/>
            </a:endParaRPr>
          </a:p>
        </p:txBody>
      </p:sp>
    </p:spTree>
    <p:extLst>
      <p:ext uri="{BB962C8B-B14F-4D97-AF65-F5344CB8AC3E}">
        <p14:creationId xmlns:p14="http://schemas.microsoft.com/office/powerpoint/2010/main" val="1524480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in welchen Fallen die Wahrscheinlichkeit der Notwendigkeit </a:t>
            </a:r>
            <a:r>
              <a:rPr lang="de-DE" sz="1200" b="0" i="0" u="none" strike="noStrike" kern="1200" baseline="0" dirty="0" err="1">
                <a:solidFill>
                  <a:schemeClr val="tx1"/>
                </a:solidFill>
                <a:latin typeface="+mn-lt"/>
                <a:ea typeface="+mn-ea"/>
                <a:cs typeface="+mn-cs"/>
              </a:rPr>
              <a:t>fur</a:t>
            </a:r>
            <a:r>
              <a:rPr lang="de-DE" sz="1200" b="0" i="0" u="none" strike="noStrike" kern="1200" baseline="0" dirty="0">
                <a:solidFill>
                  <a:schemeClr val="tx1"/>
                </a:solidFill>
                <a:latin typeface="+mn-lt"/>
                <a:ea typeface="+mn-ea"/>
                <a:cs typeface="+mn-cs"/>
              </a:rPr>
              <a:t> eine</a:t>
            </a:r>
          </a:p>
          <a:p>
            <a:r>
              <a:rPr lang="de-DE" sz="1200" b="0" i="0" u="none" strike="noStrike" kern="1200" baseline="0" dirty="0">
                <a:solidFill>
                  <a:schemeClr val="tx1"/>
                </a:solidFill>
                <a:latin typeface="+mn-lt"/>
                <a:ea typeface="+mn-ea"/>
                <a:cs typeface="+mn-cs"/>
              </a:rPr>
              <a:t>Operation steigt</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Appalanaidu</a:t>
            </a:r>
            <a:r>
              <a:rPr lang="en-US" sz="1200" b="0" i="0" u="none" strike="noStrike" kern="1200" baseline="0" dirty="0">
                <a:solidFill>
                  <a:schemeClr val="tx1"/>
                </a:solidFill>
                <a:latin typeface="+mn-lt"/>
                <a:ea typeface="+mn-ea"/>
                <a:cs typeface="+mn-cs"/>
              </a:rPr>
              <a:t> N, </a:t>
            </a:r>
            <a:r>
              <a:rPr lang="en-US" sz="1200" b="0" i="0" u="none" strike="noStrike" kern="1200" baseline="0" dirty="0" err="1">
                <a:solidFill>
                  <a:schemeClr val="tx1"/>
                </a:solidFill>
                <a:latin typeface="+mn-lt"/>
                <a:ea typeface="+mn-ea"/>
                <a:cs typeface="+mn-cs"/>
              </a:rPr>
              <a:t>Shafafy</a:t>
            </a:r>
            <a:r>
              <a:rPr lang="en-US" sz="1200" b="0" i="0" u="none" strike="noStrike" kern="1200" baseline="0" dirty="0">
                <a:solidFill>
                  <a:schemeClr val="tx1"/>
                </a:solidFill>
                <a:latin typeface="+mn-lt"/>
                <a:ea typeface="+mn-ea"/>
                <a:cs typeface="+mn-cs"/>
              </a:rPr>
              <a:t> R, Gee C, Brogan K, </a:t>
            </a:r>
            <a:r>
              <a:rPr lang="en-US" sz="1200" b="0" i="0" u="none" strike="noStrike" kern="1200" baseline="0" dirty="0" err="1">
                <a:solidFill>
                  <a:schemeClr val="tx1"/>
                </a:solidFill>
                <a:latin typeface="+mn-lt"/>
                <a:ea typeface="+mn-ea"/>
                <a:cs typeface="+mn-cs"/>
              </a:rPr>
              <a:t>Karmani</a:t>
            </a:r>
            <a:r>
              <a:rPr lang="en-US" sz="1200" b="0" i="0" u="none" strike="noStrike" kern="1200" baseline="0" dirty="0">
                <a:solidFill>
                  <a:schemeClr val="tx1"/>
                </a:solidFill>
                <a:latin typeface="+mn-lt"/>
                <a:ea typeface="+mn-ea"/>
                <a:cs typeface="+mn-cs"/>
              </a:rPr>
              <a:t> S, </a:t>
            </a:r>
            <a:r>
              <a:rPr lang="en-US" sz="1200" b="0" i="0" u="none" strike="noStrike" kern="1200" baseline="0" dirty="0" err="1">
                <a:solidFill>
                  <a:schemeClr val="tx1"/>
                </a:solidFill>
                <a:latin typeface="+mn-lt"/>
                <a:ea typeface="+mn-ea"/>
                <a:cs typeface="+mn-cs"/>
              </a:rPr>
              <a:t>Morassi</a:t>
            </a:r>
            <a:r>
              <a:rPr lang="en-US" sz="1200" b="0" i="0" u="none" strike="noStrike" kern="1200" baseline="0" dirty="0">
                <a:solidFill>
                  <a:schemeClr val="tx1"/>
                </a:solidFill>
                <a:latin typeface="+mn-lt"/>
                <a:ea typeface="+mn-ea"/>
                <a:cs typeface="+mn-cs"/>
              </a:rPr>
              <a:t> G, </a:t>
            </a:r>
            <a:r>
              <a:rPr lang="en-US" sz="1200" b="0" i="0" u="none" strike="noStrike" kern="1200" baseline="0" dirty="0" err="1">
                <a:solidFill>
                  <a:schemeClr val="tx1"/>
                </a:solidFill>
                <a:latin typeface="+mn-lt"/>
                <a:ea typeface="+mn-ea"/>
                <a:cs typeface="+mn-cs"/>
              </a:rPr>
              <a:t>Elsayed</a:t>
            </a:r>
            <a:r>
              <a:rPr lang="en-US" sz="1200" b="0" i="0" u="none" strike="noStrike" kern="1200" baseline="0" dirty="0">
                <a:solidFill>
                  <a:schemeClr val="tx1"/>
                </a:solidFill>
                <a:latin typeface="+mn-lt"/>
                <a:ea typeface="+mn-ea"/>
                <a:cs typeface="+mn-cs"/>
              </a:rPr>
              <a:t> S: </a:t>
            </a:r>
            <a:r>
              <a:rPr lang="en-US" sz="1200" b="1" i="0" u="none" strike="noStrike" kern="1200" baseline="0" dirty="0">
                <a:solidFill>
                  <a:schemeClr val="tx1"/>
                </a:solidFill>
                <a:latin typeface="+mn-lt"/>
                <a:ea typeface="+mn-ea"/>
                <a:cs typeface="+mn-cs"/>
              </a:rPr>
              <a:t>Predicting the need</a:t>
            </a:r>
          </a:p>
          <a:p>
            <a:r>
              <a:rPr lang="en-US" sz="1200" b="1" i="0" u="none" strike="noStrike" kern="1200" baseline="0" dirty="0">
                <a:solidFill>
                  <a:schemeClr val="tx1"/>
                </a:solidFill>
                <a:latin typeface="+mn-lt"/>
                <a:ea typeface="+mn-ea"/>
                <a:cs typeface="+mn-cs"/>
              </a:rPr>
              <a:t>for surgical intervention in patients with spondylodiscitis: the Brighton Spondylodiscitis Score</a:t>
            </a:r>
          </a:p>
          <a:p>
            <a:r>
              <a:rPr lang="fr-FR" sz="1200" b="1" i="0" u="none" strike="noStrike" kern="1200" baseline="0" dirty="0">
                <a:solidFill>
                  <a:schemeClr val="tx1"/>
                </a:solidFill>
                <a:latin typeface="+mn-lt"/>
                <a:ea typeface="+mn-ea"/>
                <a:cs typeface="+mn-cs"/>
              </a:rPr>
              <a:t>(BSDS)</a:t>
            </a:r>
            <a:r>
              <a:rPr lang="fr-FR" sz="1200" b="0" i="0" u="none" strike="noStrike" kern="1200" baseline="0" dirty="0">
                <a:solidFill>
                  <a:schemeClr val="tx1"/>
                </a:solidFill>
                <a:latin typeface="+mn-lt"/>
                <a:ea typeface="+mn-ea"/>
                <a:cs typeface="+mn-cs"/>
              </a:rPr>
              <a:t>. </a:t>
            </a:r>
            <a:r>
              <a:rPr lang="fr-FR" sz="1200" b="0" i="1" u="none" strike="noStrike" kern="1200" baseline="0" dirty="0" err="1">
                <a:solidFill>
                  <a:schemeClr val="tx1"/>
                </a:solidFill>
                <a:latin typeface="+mn-lt"/>
                <a:ea typeface="+mn-ea"/>
                <a:cs typeface="+mn-cs"/>
              </a:rPr>
              <a:t>Eur</a:t>
            </a:r>
            <a:r>
              <a:rPr lang="fr-FR" sz="1200" b="0" i="1" u="none" strike="noStrike" kern="1200" baseline="0" dirty="0">
                <a:solidFill>
                  <a:schemeClr val="tx1"/>
                </a:solidFill>
                <a:latin typeface="+mn-lt"/>
                <a:ea typeface="+mn-ea"/>
                <a:cs typeface="+mn-cs"/>
              </a:rPr>
              <a:t> </a:t>
            </a:r>
            <a:r>
              <a:rPr lang="fr-FR" sz="1200" b="0" i="1" u="none" strike="noStrike" kern="1200" baseline="0" dirty="0" err="1">
                <a:solidFill>
                  <a:schemeClr val="tx1"/>
                </a:solidFill>
                <a:latin typeface="+mn-lt"/>
                <a:ea typeface="+mn-ea"/>
                <a:cs typeface="+mn-cs"/>
              </a:rPr>
              <a:t>Spine</a:t>
            </a:r>
            <a:r>
              <a:rPr lang="fr-FR" sz="1200" b="0" i="1" u="none" strike="noStrike" kern="1200" baseline="0" dirty="0">
                <a:solidFill>
                  <a:schemeClr val="tx1"/>
                </a:solidFill>
                <a:latin typeface="+mn-lt"/>
                <a:ea typeface="+mn-ea"/>
                <a:cs typeface="+mn-cs"/>
              </a:rPr>
              <a:t> J </a:t>
            </a:r>
            <a:r>
              <a:rPr lang="fr-FR" sz="1200" b="0" i="0" u="none" strike="noStrike" kern="1200" baseline="0" dirty="0">
                <a:solidFill>
                  <a:schemeClr val="tx1"/>
                </a:solidFill>
                <a:latin typeface="+mn-lt"/>
                <a:ea typeface="+mn-ea"/>
                <a:cs typeface="+mn-cs"/>
              </a:rPr>
              <a:t>2019, </a:t>
            </a:r>
            <a:r>
              <a:rPr lang="fr-FR" sz="1200" b="1" i="0" u="none" strike="noStrike" kern="1200" baseline="0" dirty="0">
                <a:solidFill>
                  <a:schemeClr val="tx1"/>
                </a:solidFill>
                <a:latin typeface="+mn-lt"/>
                <a:ea typeface="+mn-ea"/>
                <a:cs typeface="+mn-cs"/>
              </a:rPr>
              <a:t>28</a:t>
            </a:r>
            <a:r>
              <a:rPr lang="fr-FR" sz="1200" b="0" i="0" u="none" strike="noStrike" kern="1200" baseline="0" dirty="0">
                <a:solidFill>
                  <a:schemeClr val="tx1"/>
                </a:solidFill>
                <a:latin typeface="+mn-lt"/>
                <a:ea typeface="+mn-ea"/>
                <a:cs typeface="+mn-cs"/>
              </a:rPr>
              <a:t>(4):751-761.</a:t>
            </a:r>
            <a:endParaRPr lang="de-DE" dirty="0"/>
          </a:p>
        </p:txBody>
      </p:sp>
      <p:sp>
        <p:nvSpPr>
          <p:cNvPr id="4" name="Foliennummernplatzhalter 3"/>
          <p:cNvSpPr>
            <a:spLocks noGrp="1"/>
          </p:cNvSpPr>
          <p:nvPr>
            <p:ph type="sldNum" sz="quarter" idx="10"/>
          </p:nvPr>
        </p:nvSpPr>
        <p:spPr/>
        <p:txBody>
          <a:bodyPr/>
          <a:lstStyle/>
          <a:p>
            <a:fld id="{E55E9964-5CB1-4ED4-97C7-CDC1F5B4A700}" type="slidenum">
              <a:rPr lang="de-AT" smtClean="0"/>
              <a:t>15</a:t>
            </a:fld>
            <a:endParaRPr lang="de-AT"/>
          </a:p>
        </p:txBody>
      </p:sp>
    </p:spTree>
    <p:extLst>
      <p:ext uri="{BB962C8B-B14F-4D97-AF65-F5344CB8AC3E}">
        <p14:creationId xmlns:p14="http://schemas.microsoft.com/office/powerpoint/2010/main" val="1669760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ltLang="de-DE"/>
          </a:p>
        </p:txBody>
      </p:sp>
      <p:sp>
        <p:nvSpPr>
          <p:cNvPr id="880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930BEE8-54CB-488E-9F70-12E20AEF919C}" type="slidenum">
              <a:rPr lang="de-DE" altLang="de-DE">
                <a:latin typeface="Arial" panose="020B0604020202020204" pitchFamily="34" charset="0"/>
              </a:rPr>
              <a:pPr eaLnBrk="1" hangingPunct="1">
                <a:spcBef>
                  <a:spcPct val="0"/>
                </a:spcBef>
              </a:pPr>
              <a:t>16</a:t>
            </a:fld>
            <a:endParaRPr lang="de-DE" altLang="de-DE">
              <a:latin typeface="Arial" panose="020B0604020202020204" pitchFamily="34" charset="0"/>
            </a:endParaRPr>
          </a:p>
        </p:txBody>
      </p:sp>
    </p:spTree>
    <p:extLst>
      <p:ext uri="{BB962C8B-B14F-4D97-AF65-F5344CB8AC3E}">
        <p14:creationId xmlns:p14="http://schemas.microsoft.com/office/powerpoint/2010/main" val="929897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AT" altLang="de-DE"/>
          </a:p>
        </p:txBody>
      </p:sp>
      <p:sp>
        <p:nvSpPr>
          <p:cNvPr id="880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930BEE8-54CB-488E-9F70-12E20AEF919C}" type="slidenum">
              <a:rPr lang="de-DE" altLang="de-DE">
                <a:latin typeface="Arial" panose="020B0604020202020204" pitchFamily="34" charset="0"/>
              </a:rPr>
              <a:pPr eaLnBrk="1" hangingPunct="1">
                <a:spcBef>
                  <a:spcPct val="0"/>
                </a:spcBef>
              </a:pPr>
              <a:t>17</a:t>
            </a:fld>
            <a:endParaRPr lang="de-DE" altLang="de-DE">
              <a:latin typeface="Arial" panose="020B0604020202020204" pitchFamily="34" charset="0"/>
            </a:endParaRPr>
          </a:p>
        </p:txBody>
      </p:sp>
    </p:spTree>
    <p:extLst>
      <p:ext uri="{BB962C8B-B14F-4D97-AF65-F5344CB8AC3E}">
        <p14:creationId xmlns:p14="http://schemas.microsoft.com/office/powerpoint/2010/main" val="3395275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dirty="0"/>
              <a:t>Anstieg der Inzidenz:</a:t>
            </a:r>
          </a:p>
          <a:p>
            <a:r>
              <a:rPr lang="de-DE" dirty="0"/>
              <a:t>Verbesserte diagnostische Möglichkeiten (vermehrte Verfügbarkeit und verbesserte Technik bildgebender Verfahren),</a:t>
            </a:r>
          </a:p>
          <a:p>
            <a:r>
              <a:rPr lang="de-DE" dirty="0"/>
              <a:t> der Zunahme der Zahl von Risikopatienten (höheres Alter, multiple Komorbiditäten, Immunsuppression, invasive vaskuläre Devices, </a:t>
            </a:r>
            <a:r>
              <a:rPr lang="de-DE" dirty="0" err="1"/>
              <a:t>i.v.</a:t>
            </a:r>
            <a:r>
              <a:rPr lang="de-DE" dirty="0"/>
              <a:t>-Drogenabusus</a:t>
            </a:r>
          </a:p>
          <a:p>
            <a:r>
              <a:rPr lang="de-DE" dirty="0"/>
              <a:t>Steigenden Anzahl spinaler Eingriffe</a:t>
            </a:r>
            <a:endParaRPr lang="de-AT" altLang="de-DE" dirty="0"/>
          </a:p>
          <a:p>
            <a:endParaRPr lang="de-AT" altLang="de-DE" dirty="0"/>
          </a:p>
          <a:p>
            <a:r>
              <a:rPr lang="de-AT" altLang="de-DE" dirty="0"/>
              <a:t>In einem Review-Artikel [12] mit Vergleichen der Häufigkeiten von 1994 – 1999 und von 2004 – 2009 der zervikalen </a:t>
            </a:r>
            <a:r>
              <a:rPr lang="de-AT" altLang="de-DE" dirty="0" err="1"/>
              <a:t>Spondylodiszitis</a:t>
            </a:r>
            <a:r>
              <a:rPr lang="de-AT" altLang="de-DE" dirty="0"/>
              <a:t> wird darauf hingewiesen, dass das mittlere Alter in der 2. Gruppe signifikant höher war (59,7 vs. 64,5 Jahre). Auch der Anteil von mehr als einer Segmentbeteiligung, ausschließlich anteriorer Beteiligung, der Septikämien und der Patienten mit </a:t>
            </a:r>
            <a:r>
              <a:rPr lang="de-AT" altLang="de-DE" dirty="0" err="1"/>
              <a:t>epiduralen</a:t>
            </a:r>
            <a:r>
              <a:rPr lang="de-AT" altLang="de-DE" dirty="0"/>
              <a:t> Abszessen war nach dem Jahr 2000 größer als vorher. Die Sterberate stieg von 5 auf 10%, sodass auf eine Häufigkeit mehr aggressiver Formen der </a:t>
            </a:r>
            <a:r>
              <a:rPr lang="de-AT" altLang="de-DE" dirty="0" err="1"/>
              <a:t>Spondylodiszitis</a:t>
            </a:r>
            <a:r>
              <a:rPr lang="de-AT" altLang="de-DE" dirty="0"/>
              <a:t> rückgeschlossen werden kann.</a:t>
            </a:r>
          </a:p>
          <a:p>
            <a:endParaRPr lang="de-AT" altLang="de-DE" dirty="0"/>
          </a:p>
          <a:p>
            <a:r>
              <a:rPr lang="de-AT" altLang="de-DE" dirty="0"/>
              <a:t>Weiterhin wird der Anstieg mit der Zunahme </a:t>
            </a:r>
          </a:p>
          <a:p>
            <a:r>
              <a:rPr lang="de-AT" altLang="de-DE" dirty="0"/>
              <a:t>	intravenösen Drogenkonsums in Zusammenhang gebracht [8] . 	</a:t>
            </a:r>
          </a:p>
          <a:p>
            <a:r>
              <a:rPr lang="de-AT" altLang="de-DE" dirty="0"/>
              <a:t>	Der Anstieg diagnostischer und  therapeutischer invasiver als auch  operativer Maßnahmen an der Wirbelsäule trägt ebenfalls dazu bei </a:t>
            </a:r>
          </a:p>
          <a:p>
            <a:r>
              <a:rPr lang="de-AT" altLang="de-DE" dirty="0"/>
              <a:t>	Anzahl von immunsupprimierten Personen intravenöse </a:t>
            </a:r>
          </a:p>
          <a:p>
            <a:r>
              <a:rPr lang="de-AT" altLang="de-DE" dirty="0"/>
              <a:t>	zunehmende Anzahl an Personen mit Diabetes und rheumatologischen Erkrankungen sowie </a:t>
            </a:r>
          </a:p>
          <a:p>
            <a:r>
              <a:rPr lang="de-AT" altLang="de-DE" dirty="0"/>
              <a:t>	Tumoren. </a:t>
            </a:r>
          </a:p>
          <a:p>
            <a:r>
              <a:rPr lang="de-AT" altLang="de-DE" dirty="0"/>
              <a:t>	höhere Lebenserwartung mit der Folge älterer und </a:t>
            </a:r>
          </a:p>
          <a:p>
            <a:r>
              <a:rPr lang="de-AT" altLang="de-DE" dirty="0"/>
              <a:t>	z. T. multimorbiderer Patienten sowie eine</a:t>
            </a:r>
          </a:p>
          <a:p>
            <a:r>
              <a:rPr lang="de-AT" altLang="de-DE" dirty="0"/>
              <a:t>	 Veränderung des Erregerspektrums mit </a:t>
            </a:r>
          </a:p>
          <a:p>
            <a:r>
              <a:rPr lang="de-AT" altLang="de-DE" dirty="0"/>
              <a:t>	Auftreten multiresistenter Keime</a:t>
            </a:r>
          </a:p>
        </p:txBody>
      </p:sp>
      <p:sp>
        <p:nvSpPr>
          <p:cNvPr id="593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3CACB6B-9288-472F-B0D6-5FF351069EE6}" type="slidenum">
              <a:rPr lang="de-DE" altLang="de-DE">
                <a:latin typeface="Arial" panose="020B0604020202020204" pitchFamily="34" charset="0"/>
              </a:rPr>
              <a:pPr eaLnBrk="1" hangingPunct="1">
                <a:spcBef>
                  <a:spcPct val="0"/>
                </a:spcBef>
              </a:pPr>
              <a:t>3</a:t>
            </a:fld>
            <a:endParaRPr lang="de-DE" altLang="de-DE">
              <a:latin typeface="Arial" panose="020B0604020202020204" pitchFamily="34" charset="0"/>
            </a:endParaRPr>
          </a:p>
        </p:txBody>
      </p:sp>
    </p:spTree>
    <p:extLst>
      <p:ext uri="{BB962C8B-B14F-4D97-AF65-F5344CB8AC3E}">
        <p14:creationId xmlns:p14="http://schemas.microsoft.com/office/powerpoint/2010/main" val="139199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dirty="0">
              <a:solidFill>
                <a:srgbClr val="222222"/>
              </a:solidFill>
              <a:latin typeface="Arial" panose="020B0604020202020204" pitchFamily="34" charset="0"/>
              <a:cs typeface="Times New Roman" panose="02020603050405020304" pitchFamily="18" charset="0"/>
            </a:endParaRPr>
          </a:p>
          <a:p>
            <a:endParaRPr lang="de-DE" altLang="de-DE" dirty="0">
              <a:solidFill>
                <a:srgbClr val="222222"/>
              </a:solidFill>
              <a:latin typeface="Arial" panose="020B0604020202020204" pitchFamily="34" charset="0"/>
              <a:cs typeface="Times New Roman" panose="02020603050405020304" pitchFamily="18" charset="0"/>
            </a:endParaRPr>
          </a:p>
          <a:p>
            <a:r>
              <a:rPr lang="de-DE" altLang="de-DE" dirty="0">
                <a:solidFill>
                  <a:srgbClr val="222222"/>
                </a:solidFill>
                <a:latin typeface="Arial" panose="020B0604020202020204" pitchFamily="34" charset="0"/>
                <a:cs typeface="Times New Roman" panose="02020603050405020304" pitchFamily="18" charset="0"/>
              </a:rPr>
              <a:t>Die </a:t>
            </a:r>
            <a:r>
              <a:rPr lang="de-DE" altLang="de-DE" b="1" dirty="0" err="1">
                <a:solidFill>
                  <a:srgbClr val="222222"/>
                </a:solidFill>
                <a:latin typeface="Arial" panose="020B0604020202020204" pitchFamily="34" charset="0"/>
                <a:cs typeface="Times New Roman" panose="02020603050405020304" pitchFamily="18" charset="0"/>
              </a:rPr>
              <a:t>Spondylodiszitis</a:t>
            </a:r>
            <a:r>
              <a:rPr lang="de-DE" altLang="de-DE" dirty="0">
                <a:solidFill>
                  <a:srgbClr val="222222"/>
                </a:solidFill>
                <a:latin typeface="Arial" panose="020B0604020202020204" pitchFamily="34" charset="0"/>
                <a:cs typeface="Times New Roman" panose="02020603050405020304" pitchFamily="18" charset="0"/>
              </a:rPr>
              <a:t> ist eine Entzündung der </a:t>
            </a:r>
            <a:r>
              <a:rPr lang="de-DE" altLang="de-DE" u="sng" dirty="0">
                <a:solidFill>
                  <a:srgbClr val="0B0080"/>
                </a:solidFill>
                <a:latin typeface="Arial" panose="020B0604020202020204" pitchFamily="34" charset="0"/>
                <a:cs typeface="Times New Roman" panose="02020603050405020304" pitchFamily="18" charset="0"/>
              </a:rPr>
              <a:t>Bandscheibe </a:t>
            </a:r>
            <a:r>
              <a:rPr lang="de-DE" altLang="de-DE" dirty="0">
                <a:solidFill>
                  <a:srgbClr val="222222"/>
                </a:solidFill>
                <a:latin typeface="Arial" panose="020B0604020202020204" pitchFamily="34" charset="0"/>
                <a:cs typeface="Times New Roman" panose="02020603050405020304" pitchFamily="18" charset="0"/>
              </a:rPr>
              <a:t>und der beiden angrenzenden </a:t>
            </a:r>
            <a:r>
              <a:rPr lang="de-DE" altLang="de-DE" dirty="0">
                <a:solidFill>
                  <a:srgbClr val="0B0080"/>
                </a:solidFill>
                <a:latin typeface="Arial" panose="020B0604020202020204" pitchFamily="34" charset="0"/>
                <a:cs typeface="Times New Roman" panose="02020603050405020304" pitchFamily="18" charset="0"/>
                <a:hlinkClick r:id="rId3" tooltip="Wirbel (Anatomie)"/>
              </a:rPr>
              <a:t>Wirbelkörper</a:t>
            </a:r>
            <a:r>
              <a:rPr lang="de-DE" altLang="de-DE" dirty="0">
                <a:solidFill>
                  <a:srgbClr val="222222"/>
                </a:solidFill>
                <a:latin typeface="Arial" panose="020B0604020202020204" pitchFamily="34" charset="0"/>
                <a:cs typeface="Times New Roman" panose="02020603050405020304" pitchFamily="18" charset="0"/>
              </a:rPr>
              <a:t>, die meistens durch bakterielle Infektionen, aber auch entzündliche rheumatische Erkrankungen verursacht wird. ,die zu einer Destruktion des Bewegungssegmentes führt und mit einer Letalität von etwa 15% einhergeht</a:t>
            </a:r>
          </a:p>
          <a:p>
            <a:endParaRPr lang="de-DE" altLang="de-DE" dirty="0">
              <a:solidFill>
                <a:srgbClr val="222222"/>
              </a:solidFill>
              <a:latin typeface="Arial" panose="020B0604020202020204" pitchFamily="34" charset="0"/>
              <a:ea typeface="Calibri" panose="020F0502020204030204" pitchFamily="34" charset="0"/>
              <a:cs typeface="Times New Roman" panose="02020603050405020304" pitchFamily="18" charset="0"/>
            </a:endParaRPr>
          </a:p>
          <a:p>
            <a:endParaRPr lang="de-AT" altLang="de-DE" dirty="0">
              <a:ea typeface="Calibri" panose="020F0502020204030204" pitchFamily="34" charset="0"/>
              <a:cs typeface="Times New Roman" panose="02020603050405020304" pitchFamily="18" charset="0"/>
            </a:endParaRPr>
          </a:p>
          <a:p>
            <a:r>
              <a:rPr lang="de-DE" altLang="de-DE" dirty="0">
                <a:solidFill>
                  <a:srgbClr val="222222"/>
                </a:solidFill>
                <a:latin typeface="Arial" panose="020B0604020202020204" pitchFamily="34" charset="0"/>
                <a:cs typeface="Times New Roman" panose="02020603050405020304" pitchFamily="18" charset="0"/>
              </a:rPr>
              <a:t>Mit Fortschreiten der Entzündung kommt es zu einer zunehmenden knöchernen Destruktion, deren Folge die pathologische Kyphose mit Spinalkanalstenose ist, und die im schlimmsten Fall zu einem Querschnittsyndrom führen kann. Durchbricht die Entzündung die </a:t>
            </a:r>
            <a:r>
              <a:rPr lang="de-DE" altLang="de-DE" dirty="0" err="1">
                <a:solidFill>
                  <a:srgbClr val="222222"/>
                </a:solidFill>
                <a:latin typeface="Arial" panose="020B0604020202020204" pitchFamily="34" charset="0"/>
                <a:cs typeface="Times New Roman" panose="02020603050405020304" pitchFamily="18" charset="0"/>
              </a:rPr>
              <a:t>ligamentären</a:t>
            </a:r>
            <a:r>
              <a:rPr lang="de-DE" altLang="de-DE" dirty="0">
                <a:solidFill>
                  <a:srgbClr val="222222"/>
                </a:solidFill>
                <a:latin typeface="Arial" panose="020B0604020202020204" pitchFamily="34" charset="0"/>
                <a:cs typeface="Times New Roman" panose="02020603050405020304" pitchFamily="18" charset="0"/>
              </a:rPr>
              <a:t> Strukturen, kann es zu intraspinalen und/oder </a:t>
            </a:r>
            <a:r>
              <a:rPr lang="de-DE" altLang="de-DE" dirty="0" err="1">
                <a:solidFill>
                  <a:srgbClr val="222222"/>
                </a:solidFill>
                <a:latin typeface="Arial" panose="020B0604020202020204" pitchFamily="34" charset="0"/>
                <a:cs typeface="Times New Roman" panose="02020603050405020304" pitchFamily="18" charset="0"/>
              </a:rPr>
              <a:t>epiduralen</a:t>
            </a:r>
            <a:r>
              <a:rPr lang="de-DE" altLang="de-DE" dirty="0">
                <a:solidFill>
                  <a:srgbClr val="222222"/>
                </a:solidFill>
                <a:latin typeface="Arial" panose="020B0604020202020204" pitchFamily="34" charset="0"/>
                <a:cs typeface="Times New Roman" panose="02020603050405020304" pitchFamily="18" charset="0"/>
              </a:rPr>
              <a:t> Abszessen kommen. Diese können nicht nur über die Verdrängung, sondern auch über septische Thrombosen neurologische Ausfälle bewirken</a:t>
            </a:r>
            <a:endParaRPr lang="de-AT" altLang="de-DE" dirty="0">
              <a:cs typeface="Calibri" panose="020F0502020204030204" pitchFamily="34" charset="0"/>
            </a:endParaRPr>
          </a:p>
          <a:p>
            <a:endParaRPr lang="de-AT" altLang="de-DE" dirty="0"/>
          </a:p>
          <a:p>
            <a:endParaRPr lang="de-AT" altLang="de-DE" dirty="0"/>
          </a:p>
          <a:p>
            <a:r>
              <a:rPr lang="de-DE" altLang="de-DE" dirty="0"/>
              <a:t>Aufgrund der unspezifischen Symptomatik erfolgt die Diagnosestellung häufig verzögert; wertvolle Zeit geht mit symptomatischen Therapieversuchen ohne gezielte Diagnostik verloren. Zur optimalen Versorgung sind jedoch eine zielgerichtete Diagnostik und konsequente Therapie wichtig, die eine enge interdisziplinäre Zusammenarbeit von Infektiologen, Mikrobiologen sowie Unfallchirurgen und Orthopäden erfordern.</a:t>
            </a:r>
          </a:p>
          <a:p>
            <a:endParaRPr lang="de-DE" altLang="de-DE" dirty="0"/>
          </a:p>
          <a:p>
            <a:r>
              <a:rPr lang="de-DE" altLang="de-DE" dirty="0" err="1"/>
              <a:t>häuﬁgste</a:t>
            </a:r>
            <a:r>
              <a:rPr lang="de-DE" altLang="de-DE" dirty="0"/>
              <a:t> Lokalisation der SDZ ist die Lendenwirbelsäule (LWS)  mit 59% ,gefolgt von der Brustwirbelsäule (BWS;30%) und Halswirbelsäule(HWS;11%;)</a:t>
            </a:r>
            <a:endParaRPr lang="de-AT" altLang="de-DE" dirty="0"/>
          </a:p>
          <a:p>
            <a:endParaRPr lang="de-DE" altLang="de-DE" dirty="0"/>
          </a:p>
          <a:p>
            <a:r>
              <a:rPr lang="de-DE" altLang="de-DE" dirty="0" err="1"/>
              <a:t>LehnerB,AkbarM,RehnitzCetal</a:t>
            </a:r>
            <a:r>
              <a:rPr lang="de-DE" altLang="de-DE" dirty="0"/>
              <a:t> (2012)StandardsdermikrobiologischenDiagnostikderSpondylodiszitis.Orthopäde41:702–710</a:t>
            </a:r>
            <a:endParaRPr lang="de-AT" altLang="de-DE" dirty="0"/>
          </a:p>
          <a:p>
            <a:r>
              <a:rPr lang="de-DE" altLang="de-DE" dirty="0"/>
              <a:t>Erreger</a:t>
            </a:r>
          </a:p>
          <a:p>
            <a:endParaRPr lang="de-DE" altLang="de-DE" dirty="0"/>
          </a:p>
          <a:p>
            <a:pPr algn="just">
              <a:lnSpc>
                <a:spcPct val="115000"/>
              </a:lnSpc>
              <a:spcBef>
                <a:spcPts val="600"/>
              </a:spcBef>
              <a:spcAft>
                <a:spcPts val="600"/>
              </a:spcAft>
            </a:pPr>
            <a:r>
              <a:rPr lang="de-DE" altLang="de-DE" dirty="0" err="1"/>
              <a:t>periduralerAbszess</a:t>
            </a:r>
            <a:r>
              <a:rPr lang="de-DE" altLang="de-DE" dirty="0"/>
              <a:t> sind meist auf Boden einer SDZ auch wenn der Ursprungsherd weit weg sein kann, </a:t>
            </a:r>
            <a:r>
              <a:rPr lang="de-DE" altLang="de-DE" dirty="0" err="1"/>
              <a:t>Peridurale</a:t>
            </a:r>
            <a:r>
              <a:rPr lang="de-DE" altLang="de-DE" dirty="0"/>
              <a:t> Abszesse können auch als Komplikation einer </a:t>
            </a:r>
            <a:r>
              <a:rPr lang="de-DE" altLang="de-DE" dirty="0" err="1"/>
              <a:t>Inﬁltrationstherapie</a:t>
            </a:r>
            <a:r>
              <a:rPr lang="de-DE" altLang="de-DE" dirty="0"/>
              <a:t> durch iatrogene Empyeme der Facettengelenke entstehen.</a:t>
            </a:r>
            <a:endParaRPr lang="de-AT" altLang="de-DE" dirty="0"/>
          </a:p>
          <a:p>
            <a:pPr algn="just">
              <a:lnSpc>
                <a:spcPct val="115000"/>
              </a:lnSpc>
              <a:spcBef>
                <a:spcPts val="600"/>
              </a:spcBef>
              <a:spcAft>
                <a:spcPts val="600"/>
              </a:spcAft>
            </a:pPr>
            <a:endParaRPr lang="de-DE" altLang="de-DE" dirty="0"/>
          </a:p>
          <a:p>
            <a:pPr algn="just">
              <a:lnSpc>
                <a:spcPct val="115000"/>
              </a:lnSpc>
              <a:spcBef>
                <a:spcPts val="600"/>
              </a:spcBef>
              <a:spcAft>
                <a:spcPts val="600"/>
              </a:spcAft>
            </a:pPr>
            <a:endParaRPr lang="de-DE" altLang="de-DE" dirty="0"/>
          </a:p>
          <a:p>
            <a:pPr algn="just">
              <a:lnSpc>
                <a:spcPct val="115000"/>
              </a:lnSpc>
              <a:spcBef>
                <a:spcPts val="600"/>
              </a:spcBef>
              <a:spcAft>
                <a:spcPts val="600"/>
              </a:spcAft>
            </a:pPr>
            <a:r>
              <a:rPr lang="de-DE" altLang="de-DE" dirty="0"/>
              <a:t>Durchbricht die Entzündung die </a:t>
            </a:r>
            <a:r>
              <a:rPr lang="de-DE" altLang="de-DE" dirty="0" err="1"/>
              <a:t>ligamentären</a:t>
            </a:r>
            <a:r>
              <a:rPr lang="de-DE" altLang="de-DE" dirty="0"/>
              <a:t> Strukturen, kann es zu intraspinalen und/oder epiduralen Abszessen kommen. Diese können nicht nur über die Verdrängung, sondern auch über septische Thrombosen neurologische Ausfälle bewirken</a:t>
            </a:r>
            <a:r>
              <a:rPr lang="de-DE" altLang="de-DE" dirty="0">
                <a:solidFill>
                  <a:srgbClr val="222222"/>
                </a:solidFill>
                <a:latin typeface="Arial" panose="020B0604020202020204" pitchFamily="34" charset="0"/>
                <a:cs typeface="Times New Roman" panose="02020603050405020304" pitchFamily="18" charset="0"/>
              </a:rPr>
              <a:t> </a:t>
            </a:r>
          </a:p>
          <a:p>
            <a:pPr algn="just">
              <a:lnSpc>
                <a:spcPct val="115000"/>
              </a:lnSpc>
              <a:spcBef>
                <a:spcPts val="600"/>
              </a:spcBef>
              <a:spcAft>
                <a:spcPts val="600"/>
              </a:spcAft>
            </a:pPr>
            <a:endParaRPr lang="de-AT" altLang="de-DE" dirty="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de-DE" altLang="de-DE" dirty="0">
                <a:solidFill>
                  <a:srgbClr val="222222"/>
                </a:solidFill>
                <a:latin typeface="Arial" panose="020B0604020202020204" pitchFamily="34" charset="0"/>
                <a:cs typeface="Times New Roman" panose="02020603050405020304" pitchFamily="18" charset="0"/>
              </a:rPr>
              <a:t>Der zwischen Periost und Stratum meningeale der Dura mater gelegene Epiduralraum (klinische Bezeichnung Periduralraum) erfüllt nur bedingt die </a:t>
            </a:r>
            <a:r>
              <a:rPr lang="de-DE" altLang="de-DE" dirty="0" err="1">
                <a:solidFill>
                  <a:srgbClr val="222222"/>
                </a:solidFill>
                <a:latin typeface="Arial" panose="020B0604020202020204" pitchFamily="34" charset="0"/>
                <a:cs typeface="Times New Roman" panose="02020603050405020304" pitchFamily="18" charset="0"/>
              </a:rPr>
              <a:t>Deﬁnition</a:t>
            </a:r>
            <a:r>
              <a:rPr lang="de-DE" altLang="de-DE" dirty="0">
                <a:solidFill>
                  <a:srgbClr val="222222"/>
                </a:solidFill>
                <a:latin typeface="Arial" panose="020B0604020202020204" pitchFamily="34" charset="0"/>
                <a:cs typeface="Times New Roman" panose="02020603050405020304" pitchFamily="18" charset="0"/>
              </a:rPr>
              <a:t> einer präformierten Körperhöhle.</a:t>
            </a:r>
          </a:p>
          <a:p>
            <a:pPr algn="just">
              <a:lnSpc>
                <a:spcPct val="115000"/>
              </a:lnSpc>
              <a:spcBef>
                <a:spcPts val="600"/>
              </a:spcBef>
              <a:spcAft>
                <a:spcPts val="600"/>
              </a:spcAft>
            </a:pPr>
            <a:endParaRPr lang="de-DE" altLang="de-DE" dirty="0">
              <a:solidFill>
                <a:srgbClr val="222222"/>
              </a:solidFill>
              <a:latin typeface="Arial" panose="020B0604020202020204" pitchFamily="34" charset="0"/>
              <a:cs typeface="Calibri" panose="020F0502020204030204" pitchFamily="34" charset="0"/>
            </a:endParaRPr>
          </a:p>
          <a:p>
            <a:r>
              <a:rPr lang="de-DE" altLang="de-DE" dirty="0"/>
              <a:t>lokale abgekapselte Eiterherde als epiduralen Abszess</a:t>
            </a:r>
            <a:endParaRPr lang="de-AT" altLang="de-DE" dirty="0"/>
          </a:p>
          <a:p>
            <a:r>
              <a:rPr lang="de-DE" altLang="de-DE" dirty="0"/>
              <a:t>bei </a:t>
            </a:r>
            <a:r>
              <a:rPr lang="de-DE" altLang="de-DE" dirty="0" err="1"/>
              <a:t>diﬀuser</a:t>
            </a:r>
            <a:r>
              <a:rPr lang="de-DE" altLang="de-DE" dirty="0"/>
              <a:t>, langstreckiger Ausbreitung die Bezeichnung epidurales Empyem</a:t>
            </a:r>
          </a:p>
          <a:p>
            <a:endParaRPr lang="de-DE" altLang="de-DE" dirty="0"/>
          </a:p>
          <a:p>
            <a:r>
              <a:rPr lang="de-DE" altLang="de-DE" dirty="0"/>
              <a:t> In einer retrospektiven Studie an 253 Patienten traten epidurale Abszesse in 17% und paravertebrale Abszesse in 26% der Fälle auf</a:t>
            </a:r>
            <a:endParaRPr lang="de-AT" altLang="de-DE" dirty="0"/>
          </a:p>
          <a:p>
            <a:r>
              <a:rPr lang="de-DE" altLang="de-DE" dirty="0"/>
              <a:t> </a:t>
            </a:r>
            <a:r>
              <a:rPr lang="de-DE" altLang="de-DE" dirty="0" err="1"/>
              <a:t>McHenry</a:t>
            </a:r>
            <a:r>
              <a:rPr lang="de-DE" altLang="de-DE" dirty="0"/>
              <a:t> MC, </a:t>
            </a:r>
            <a:r>
              <a:rPr lang="de-DE" altLang="de-DE" dirty="0" err="1"/>
              <a:t>Easley</a:t>
            </a:r>
            <a:r>
              <a:rPr lang="de-DE" altLang="de-DE" dirty="0"/>
              <a:t> KA, Locker GA (2002) Vertebral </a:t>
            </a:r>
            <a:r>
              <a:rPr lang="de-DE" altLang="de-DE" dirty="0" err="1"/>
              <a:t>osteomyelitis</a:t>
            </a:r>
            <a:r>
              <a:rPr lang="de-DE" altLang="de-DE" dirty="0"/>
              <a:t>: </a:t>
            </a:r>
            <a:r>
              <a:rPr lang="de-DE" altLang="de-DE" dirty="0" err="1"/>
              <a:t>long</a:t>
            </a:r>
            <a:r>
              <a:rPr lang="de-DE" altLang="de-DE" dirty="0"/>
              <a:t>-term </a:t>
            </a:r>
            <a:r>
              <a:rPr lang="de-DE" altLang="de-DE" dirty="0" err="1"/>
              <a:t>outcome</a:t>
            </a:r>
            <a:r>
              <a:rPr lang="de-DE" altLang="de-DE" dirty="0"/>
              <a:t> </a:t>
            </a:r>
            <a:r>
              <a:rPr lang="de-DE" altLang="de-DE" dirty="0" err="1"/>
              <a:t>for</a:t>
            </a:r>
            <a:r>
              <a:rPr lang="de-DE" altLang="de-DE" dirty="0"/>
              <a:t> 253 </a:t>
            </a:r>
            <a:r>
              <a:rPr lang="de-DE" altLang="de-DE" dirty="0" err="1"/>
              <a:t>patients</a:t>
            </a:r>
            <a:r>
              <a:rPr lang="de-DE" altLang="de-DE" dirty="0"/>
              <a:t> </a:t>
            </a:r>
            <a:r>
              <a:rPr lang="de-DE" altLang="de-DE" dirty="0" err="1"/>
              <a:t>from</a:t>
            </a:r>
            <a:r>
              <a:rPr lang="de-DE" altLang="de-DE" dirty="0"/>
              <a:t> 7 Cleveland-area </a:t>
            </a:r>
            <a:r>
              <a:rPr lang="de-DE" altLang="de-DE" dirty="0" err="1"/>
              <a:t>hospitals</a:t>
            </a:r>
            <a:r>
              <a:rPr lang="de-DE" altLang="de-DE" dirty="0"/>
              <a:t>. </a:t>
            </a:r>
            <a:r>
              <a:rPr lang="de-DE" altLang="de-DE" dirty="0" err="1"/>
              <a:t>Clin</a:t>
            </a:r>
            <a:r>
              <a:rPr lang="de-DE" altLang="de-DE" dirty="0"/>
              <a:t> </a:t>
            </a:r>
            <a:r>
              <a:rPr lang="de-DE" altLang="de-DE" dirty="0" err="1"/>
              <a:t>Infect</a:t>
            </a:r>
            <a:r>
              <a:rPr lang="de-DE" altLang="de-DE" dirty="0"/>
              <a:t>  Dis 34:1342–1350</a:t>
            </a:r>
            <a:endParaRPr lang="de-AT" altLang="de-DE" dirty="0"/>
          </a:p>
          <a:p>
            <a:endParaRPr lang="de-AT" alt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dirty="0"/>
              <a:t>  </a:t>
            </a:r>
            <a:r>
              <a:rPr lang="de-DE" altLang="de-DE" dirty="0" err="1"/>
              <a:t>McHenry</a:t>
            </a:r>
            <a:r>
              <a:rPr lang="de-DE" altLang="de-DE" dirty="0"/>
              <a:t> MC, </a:t>
            </a:r>
            <a:r>
              <a:rPr lang="de-DE" altLang="de-DE" dirty="0" err="1"/>
              <a:t>Easley</a:t>
            </a:r>
            <a:r>
              <a:rPr lang="de-DE" altLang="de-DE" dirty="0"/>
              <a:t> KA, Locker GA (2002) Vertebral </a:t>
            </a:r>
            <a:r>
              <a:rPr lang="de-DE" altLang="de-DE" dirty="0" err="1"/>
              <a:t>osteomyelitis</a:t>
            </a:r>
            <a:r>
              <a:rPr lang="de-DE" altLang="de-DE" dirty="0"/>
              <a:t>: </a:t>
            </a:r>
            <a:r>
              <a:rPr lang="de-DE" altLang="de-DE" dirty="0" err="1"/>
              <a:t>long</a:t>
            </a:r>
            <a:r>
              <a:rPr lang="de-DE" altLang="de-DE" dirty="0"/>
              <a:t>-term </a:t>
            </a:r>
            <a:r>
              <a:rPr lang="de-DE" altLang="de-DE" dirty="0" err="1"/>
              <a:t>outcome</a:t>
            </a:r>
            <a:r>
              <a:rPr lang="de-DE" altLang="de-DE" dirty="0"/>
              <a:t> </a:t>
            </a:r>
            <a:r>
              <a:rPr lang="de-DE" altLang="de-DE" dirty="0" err="1"/>
              <a:t>for</a:t>
            </a:r>
            <a:r>
              <a:rPr lang="de-DE" altLang="de-DE" dirty="0"/>
              <a:t> 253 </a:t>
            </a:r>
            <a:r>
              <a:rPr lang="de-DE" altLang="de-DE" dirty="0" err="1"/>
              <a:t>patients</a:t>
            </a:r>
            <a:r>
              <a:rPr lang="de-DE" altLang="de-DE" dirty="0"/>
              <a:t> </a:t>
            </a:r>
            <a:r>
              <a:rPr lang="de-DE" altLang="de-DE" dirty="0" err="1"/>
              <a:t>from</a:t>
            </a:r>
            <a:r>
              <a:rPr lang="de-DE" altLang="de-DE" dirty="0"/>
              <a:t> 7 Cleveland-area </a:t>
            </a:r>
            <a:r>
              <a:rPr lang="de-DE" altLang="de-DE" dirty="0" err="1"/>
              <a:t>hospitals</a:t>
            </a:r>
            <a:r>
              <a:rPr lang="de-DE" altLang="de-DE" dirty="0"/>
              <a:t>. </a:t>
            </a:r>
            <a:r>
              <a:rPr lang="de-DE" altLang="de-DE" dirty="0" err="1"/>
              <a:t>Clin</a:t>
            </a:r>
            <a:r>
              <a:rPr lang="de-DE" altLang="de-DE" dirty="0"/>
              <a:t> </a:t>
            </a:r>
            <a:r>
              <a:rPr lang="de-DE" altLang="de-DE" dirty="0" err="1"/>
              <a:t>Infect</a:t>
            </a:r>
            <a:r>
              <a:rPr lang="de-DE" altLang="de-DE" dirty="0"/>
              <a:t>  Dis 34:1342–1350</a:t>
            </a:r>
            <a:endParaRPr lang="de-AT" altLang="de-DE" dirty="0"/>
          </a:p>
          <a:p>
            <a:endParaRPr lang="de-AT" altLang="de-DE" dirty="0"/>
          </a:p>
          <a:p>
            <a:endParaRPr lang="de-AT" altLang="de-DE" dirty="0"/>
          </a:p>
          <a:p>
            <a:endParaRPr lang="de-AT" altLang="de-DE" dirty="0"/>
          </a:p>
          <a:p>
            <a:endParaRPr lang="de-AT" altLang="de-DE" dirty="0"/>
          </a:p>
        </p:txBody>
      </p:sp>
      <p:sp>
        <p:nvSpPr>
          <p:cNvPr id="604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2E810C3-65BF-4A6E-98E1-ED1858CB2CB8}" type="slidenum">
              <a:rPr lang="de-DE" altLang="de-DE">
                <a:latin typeface="Arial" panose="020B0604020202020204" pitchFamily="34" charset="0"/>
              </a:rPr>
              <a:pPr eaLnBrk="1" hangingPunct="1">
                <a:spcBef>
                  <a:spcPct val="0"/>
                </a:spcBef>
              </a:pPr>
              <a:t>4</a:t>
            </a:fld>
            <a:endParaRPr lang="de-DE" altLang="de-DE">
              <a:latin typeface="Arial" panose="020B0604020202020204" pitchFamily="34" charset="0"/>
            </a:endParaRPr>
          </a:p>
        </p:txBody>
      </p:sp>
    </p:spTree>
    <p:extLst>
      <p:ext uri="{BB962C8B-B14F-4D97-AF65-F5344CB8AC3E}">
        <p14:creationId xmlns:p14="http://schemas.microsoft.com/office/powerpoint/2010/main" val="189737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Lener</a:t>
            </a:r>
            <a:r>
              <a:rPr lang="en-US" sz="1200" b="0" i="0" kern="1200" dirty="0">
                <a:solidFill>
                  <a:schemeClr val="tx1"/>
                </a:solidFill>
                <a:effectLst/>
                <a:latin typeface="+mn-lt"/>
                <a:ea typeface="+mn-ea"/>
                <a:cs typeface="+mn-cs"/>
              </a:rPr>
              <a:t> S, </a:t>
            </a:r>
            <a:r>
              <a:rPr lang="en-US" sz="1200" b="0" i="0" kern="1200" dirty="0" err="1">
                <a:solidFill>
                  <a:schemeClr val="tx1"/>
                </a:solidFill>
                <a:effectLst/>
                <a:latin typeface="+mn-lt"/>
                <a:ea typeface="+mn-ea"/>
                <a:cs typeface="+mn-cs"/>
              </a:rPr>
              <a:t>Wipplinger</a:t>
            </a:r>
            <a:r>
              <a:rPr lang="en-US" sz="1200" b="0" i="0" kern="1200" dirty="0">
                <a:solidFill>
                  <a:schemeClr val="tx1"/>
                </a:solidFill>
                <a:effectLst/>
                <a:latin typeface="+mn-lt"/>
                <a:ea typeface="+mn-ea"/>
                <a:cs typeface="+mn-cs"/>
              </a:rPr>
              <a:t> C, </a:t>
            </a:r>
            <a:r>
              <a:rPr lang="en-US" sz="1200" b="0" i="0" kern="1200" dirty="0" err="1">
                <a:solidFill>
                  <a:schemeClr val="tx1"/>
                </a:solidFill>
                <a:effectLst/>
                <a:latin typeface="+mn-lt"/>
                <a:ea typeface="+mn-ea"/>
                <a:cs typeface="+mn-cs"/>
              </a:rPr>
              <a:t>Stocsits</a:t>
            </a:r>
            <a:r>
              <a:rPr lang="en-US" sz="1200" b="0" i="0" kern="1200" dirty="0">
                <a:solidFill>
                  <a:schemeClr val="tx1"/>
                </a:solidFill>
                <a:effectLst/>
                <a:latin typeface="+mn-lt"/>
                <a:ea typeface="+mn-ea"/>
                <a:cs typeface="+mn-cs"/>
              </a:rPr>
              <a:t> A. et al. Early surgery may lower mortality in patients suffering from severe spinal infection. Acta </a:t>
            </a:r>
            <a:r>
              <a:rPr lang="en-US" sz="1200" b="0" i="0" kern="1200" dirty="0" err="1">
                <a:solidFill>
                  <a:schemeClr val="tx1"/>
                </a:solidFill>
                <a:effectLst/>
                <a:latin typeface="+mn-lt"/>
                <a:ea typeface="+mn-ea"/>
                <a:cs typeface="+mn-cs"/>
              </a:rPr>
              <a:t>Neurochir</a:t>
            </a:r>
            <a:r>
              <a:rPr lang="en-US" sz="1200" b="0" i="0" kern="1200" dirty="0">
                <a:solidFill>
                  <a:schemeClr val="tx1"/>
                </a:solidFill>
                <a:effectLst/>
                <a:latin typeface="+mn-lt"/>
                <a:ea typeface="+mn-ea"/>
                <a:cs typeface="+mn-cs"/>
              </a:rPr>
              <a:t> (Wien) 2020; 162: 2887-2894 DOI: </a:t>
            </a:r>
            <a:r>
              <a:rPr lang="en-US" sz="1200" b="0" i="0" kern="1200" dirty="0">
                <a:solidFill>
                  <a:schemeClr val="tx1"/>
                </a:solidFill>
                <a:effectLst/>
                <a:latin typeface="+mn-lt"/>
                <a:ea typeface="+mn-ea"/>
                <a:cs typeface="+mn-cs"/>
                <a:hlinkClick r:id="rId3"/>
              </a:rPr>
              <a:t>10.1007/s00701-020-04507-2</a:t>
            </a: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t>Outcome des Patienten korreliert direkt mit dem der Zeit zwischen Diagnosesicherung und Beginn einer adäquaten Therapie</a:t>
            </a:r>
          </a:p>
          <a:p>
            <a:endParaRPr lang="de-AT" altLang="de-DE" dirty="0"/>
          </a:p>
          <a:p>
            <a:endParaRPr lang="de-AT" altLang="de-DE" dirty="0"/>
          </a:p>
          <a:p>
            <a:endParaRPr lang="de-AT" altLang="de-DE" dirty="0"/>
          </a:p>
          <a:p>
            <a:r>
              <a:rPr lang="de-AT" altLang="de-DE" dirty="0"/>
              <a:t>benötigen die betroffenen Patienten eine frühzeitige, sorgfältige und kompetente Versorgung, um spätere Destruktionen der Wirbelsäule mit der Folge von neurologischen Störungen im Spätstadium zu vermeiden </a:t>
            </a:r>
          </a:p>
          <a:p>
            <a:endParaRPr lang="de-AT" altLang="de-DE" dirty="0"/>
          </a:p>
          <a:p>
            <a:endParaRPr lang="de-AT" altLang="de-DE" dirty="0"/>
          </a:p>
          <a:p>
            <a:r>
              <a:rPr lang="de-AT" altLang="de-DE" dirty="0"/>
              <a:t>Erregereradikation</a:t>
            </a:r>
          </a:p>
          <a:p>
            <a:r>
              <a:rPr lang="de-AT" altLang="de-DE" dirty="0"/>
              <a:t>Das wesentliche Therapieziel ist die Identifikation der Erreger und deren anschließende Bekämpfung</a:t>
            </a:r>
          </a:p>
          <a:p>
            <a:endParaRPr lang="de-AT" altLang="de-DE" dirty="0"/>
          </a:p>
          <a:p>
            <a:endParaRPr lang="de-AT" altLang="de-DE" dirty="0"/>
          </a:p>
          <a:p>
            <a:r>
              <a:rPr lang="de-AT" altLang="de-DE" dirty="0"/>
              <a:t>der Erhalt bzw. die Wiederherstellung der Stabilität und des Alignements der betroffenen Segmente,</a:t>
            </a:r>
          </a:p>
          <a:p>
            <a:r>
              <a:rPr lang="de-AT" altLang="de-DE" dirty="0"/>
              <a:t> die Behebung neurologischer Defizite und </a:t>
            </a:r>
          </a:p>
          <a:p>
            <a:r>
              <a:rPr lang="de-AT" altLang="de-DE" dirty="0"/>
              <a:t>eine Schmerzreduktion. </a:t>
            </a:r>
          </a:p>
        </p:txBody>
      </p:sp>
      <p:sp>
        <p:nvSpPr>
          <p:cNvPr id="7475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60FA982-7498-4249-9077-985AAF9A769C}" type="slidenum">
              <a:rPr lang="de-DE" altLang="de-DE">
                <a:latin typeface="Arial" panose="020B0604020202020204" pitchFamily="34" charset="0"/>
              </a:rPr>
              <a:pPr eaLnBrk="1" hangingPunct="1">
                <a:spcBef>
                  <a:spcPct val="0"/>
                </a:spcBef>
              </a:pPr>
              <a:t>5</a:t>
            </a:fld>
            <a:endParaRPr lang="de-DE" altLang="de-DE">
              <a:latin typeface="Arial" panose="020B0604020202020204" pitchFamily="34" charset="0"/>
            </a:endParaRPr>
          </a:p>
        </p:txBody>
      </p:sp>
    </p:spTree>
    <p:extLst>
      <p:ext uri="{BB962C8B-B14F-4D97-AF65-F5344CB8AC3E}">
        <p14:creationId xmlns:p14="http://schemas.microsoft.com/office/powerpoint/2010/main" val="402261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latin typeface="MyriadPro-SemiCn"/>
              </a:rPr>
              <a:t>Duarte R, Vaccaro A (2013) Spinal </a:t>
            </a:r>
            <a:r>
              <a:rPr lang="de-DE" sz="1200" dirty="0" err="1">
                <a:latin typeface="MyriadPro-SemiCn"/>
              </a:rPr>
              <a:t>infection</a:t>
            </a:r>
            <a:r>
              <a:rPr lang="de-DE" sz="1200" dirty="0">
                <a:latin typeface="MyriadPro-SemiCn"/>
              </a:rPr>
              <a:t>: </a:t>
            </a:r>
            <a:r>
              <a:rPr lang="de-DE" sz="1200" dirty="0" err="1">
                <a:latin typeface="MyriadPro-SemiCn"/>
              </a:rPr>
              <a:t>state</a:t>
            </a:r>
            <a:endParaRPr lang="de-DE" sz="1200" dirty="0">
              <a:latin typeface="MyriadPro-SemiCn"/>
            </a:endParaRPr>
          </a:p>
          <a:p>
            <a:r>
              <a:rPr lang="en-US" sz="1200" dirty="0">
                <a:latin typeface="MyriadPro-SemiCn"/>
              </a:rPr>
              <a:t>of the art </a:t>
            </a:r>
            <a:r>
              <a:rPr lang="en-US" sz="1200" dirty="0" err="1">
                <a:latin typeface="MyriadPro-SemiCn"/>
              </a:rPr>
              <a:t>andmanagement</a:t>
            </a:r>
            <a:r>
              <a:rPr lang="en-US" sz="1200" dirty="0">
                <a:latin typeface="MyriadPro-SemiCn"/>
              </a:rPr>
              <a:t> algorithm. </a:t>
            </a:r>
            <a:r>
              <a:rPr lang="en-US" sz="1200" dirty="0" err="1">
                <a:latin typeface="MyriadPro-SemiCn"/>
              </a:rPr>
              <a:t>Eur</a:t>
            </a:r>
            <a:r>
              <a:rPr lang="en-US" sz="1200" dirty="0">
                <a:latin typeface="MyriadPro-SemiCn"/>
              </a:rPr>
              <a:t> Spine J</a:t>
            </a:r>
          </a:p>
          <a:p>
            <a:r>
              <a:rPr lang="de-DE" sz="1200" dirty="0">
                <a:latin typeface="MyriadPro-SemiCn"/>
              </a:rPr>
              <a:t>22:2787e99</a:t>
            </a:r>
            <a:endParaRPr lang="de-DE" dirty="0"/>
          </a:p>
          <a:p>
            <a:endParaRPr lang="de-AT" dirty="0"/>
          </a:p>
        </p:txBody>
      </p:sp>
      <p:sp>
        <p:nvSpPr>
          <p:cNvPr id="4" name="Foliennummernplatzhalter 3"/>
          <p:cNvSpPr>
            <a:spLocks noGrp="1"/>
          </p:cNvSpPr>
          <p:nvPr>
            <p:ph type="sldNum" sz="quarter" idx="5"/>
          </p:nvPr>
        </p:nvSpPr>
        <p:spPr/>
        <p:txBody>
          <a:bodyPr/>
          <a:lstStyle/>
          <a:p>
            <a:fld id="{E55E9964-5CB1-4ED4-97C7-CDC1F5B4A700}" type="slidenum">
              <a:rPr lang="de-AT" smtClean="0"/>
              <a:t>6</a:t>
            </a:fld>
            <a:endParaRPr lang="de-AT"/>
          </a:p>
        </p:txBody>
      </p:sp>
    </p:spTree>
    <p:extLst>
      <p:ext uri="{BB962C8B-B14F-4D97-AF65-F5344CB8AC3E}">
        <p14:creationId xmlns:p14="http://schemas.microsoft.com/office/powerpoint/2010/main" val="3050277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 Akbar M et al (2011) Pyogenic spondylodiscitis of the thoracic and lumbar spine : a new classification and guide for surgical decision-making. </a:t>
            </a:r>
            <a:r>
              <a:rPr lang="en-US" dirty="0" err="1"/>
              <a:t>Orthopade</a:t>
            </a:r>
            <a:r>
              <a:rPr lang="en-US" dirty="0"/>
              <a:t> 40(7):614–623</a:t>
            </a:r>
          </a:p>
        </p:txBody>
      </p:sp>
      <p:sp>
        <p:nvSpPr>
          <p:cNvPr id="4" name="Foliennummernplatzhalter 3"/>
          <p:cNvSpPr>
            <a:spLocks noGrp="1"/>
          </p:cNvSpPr>
          <p:nvPr>
            <p:ph type="sldNum" sz="quarter" idx="5"/>
          </p:nvPr>
        </p:nvSpPr>
        <p:spPr/>
        <p:txBody>
          <a:bodyPr/>
          <a:lstStyle/>
          <a:p>
            <a:fld id="{E55E9964-5CB1-4ED4-97C7-CDC1F5B4A700}" type="slidenum">
              <a:rPr lang="de-AT" smtClean="0"/>
              <a:t>7</a:t>
            </a:fld>
            <a:endParaRPr lang="de-AT"/>
          </a:p>
        </p:txBody>
      </p:sp>
    </p:spTree>
    <p:extLst>
      <p:ext uri="{BB962C8B-B14F-4D97-AF65-F5344CB8AC3E}">
        <p14:creationId xmlns:p14="http://schemas.microsoft.com/office/powerpoint/2010/main" val="2828381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Herren C, von der </a:t>
            </a:r>
            <a:r>
              <a:rPr lang="de-DE" dirty="0" err="1"/>
              <a:t>Höh</a:t>
            </a:r>
            <a:r>
              <a:rPr lang="de-DE" dirty="0"/>
              <a:t> N, </a:t>
            </a:r>
            <a:r>
              <a:rPr lang="de-DE" dirty="0" err="1"/>
              <a:t>Dreimann</a:t>
            </a:r>
            <a:r>
              <a:rPr lang="de-DE" dirty="0"/>
              <a:t> M (2020) Diagnostik und Therapie der </a:t>
            </a:r>
            <a:r>
              <a:rPr lang="de-DE" dirty="0" err="1"/>
              <a:t>Spondylodiszitis</a:t>
            </a:r>
            <a:r>
              <a:rPr lang="de-DE" dirty="0"/>
              <a:t> –S2k-Leitlinie. </a:t>
            </a:r>
            <a:r>
              <a:rPr lang="de-DE" dirty="0" err="1"/>
              <a:t>AWMF,online</a:t>
            </a:r>
            <a:r>
              <a:rPr lang="de-DE" dirty="0"/>
              <a:t>(Version1.1)</a:t>
            </a:r>
            <a:endParaRPr lang="de-AT" dirty="0"/>
          </a:p>
        </p:txBody>
      </p:sp>
      <p:sp>
        <p:nvSpPr>
          <p:cNvPr id="4" name="Foliennummernplatzhalter 3"/>
          <p:cNvSpPr>
            <a:spLocks noGrp="1"/>
          </p:cNvSpPr>
          <p:nvPr>
            <p:ph type="sldNum" sz="quarter" idx="5"/>
          </p:nvPr>
        </p:nvSpPr>
        <p:spPr/>
        <p:txBody>
          <a:bodyPr/>
          <a:lstStyle/>
          <a:p>
            <a:fld id="{E55E9964-5CB1-4ED4-97C7-CDC1F5B4A700}" type="slidenum">
              <a:rPr lang="de-AT" smtClean="0"/>
              <a:t>8</a:t>
            </a:fld>
            <a:endParaRPr lang="de-AT"/>
          </a:p>
        </p:txBody>
      </p:sp>
    </p:spTree>
    <p:extLst>
      <p:ext uri="{BB962C8B-B14F-4D97-AF65-F5344CB8AC3E}">
        <p14:creationId xmlns:p14="http://schemas.microsoft.com/office/powerpoint/2010/main" val="2656032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dirty="0"/>
              <a:t>Das Behandlungsziel besteht in der Schmerzfreiheit, der Normalisierung der </a:t>
            </a:r>
            <a:r>
              <a:rPr lang="de-AT" altLang="de-DE" dirty="0" err="1"/>
              <a:t>Infektparameter</a:t>
            </a:r>
            <a:r>
              <a:rPr lang="de-AT" altLang="de-DE" dirty="0"/>
              <a:t> und im knöchernen Durchbau des </a:t>
            </a:r>
            <a:r>
              <a:rPr lang="de-AT" altLang="de-DE" dirty="0" err="1"/>
              <a:t>betroﬀenen</a:t>
            </a:r>
            <a:r>
              <a:rPr lang="de-AT" altLang="de-DE" dirty="0"/>
              <a:t> Bewegungssegmentes</a:t>
            </a:r>
          </a:p>
          <a:p>
            <a:endParaRPr lang="de-DE" dirty="0"/>
          </a:p>
          <a:p>
            <a:r>
              <a:rPr lang="de-DE" dirty="0"/>
              <a:t>Ist der Patient jedoch hämodynamisch instabil im Rahmen einer Sepsis oder weist er neurologische Defizite auf, sollte so schnell wie möglich mit einer empirischen antibiotischen </a:t>
            </a:r>
            <a:r>
              <a:rPr lang="de-DE" dirty="0" err="1"/>
              <a:t>Terapie</a:t>
            </a:r>
            <a:r>
              <a:rPr lang="de-DE" dirty="0"/>
              <a:t> begonnen werden</a:t>
            </a:r>
            <a:endParaRPr lang="de-AT" altLang="de-DE" dirty="0"/>
          </a:p>
          <a:p>
            <a:endParaRPr lang="de-AT" altLang="de-DE" dirty="0"/>
          </a:p>
          <a:p>
            <a:r>
              <a:rPr lang="de-DE" altLang="de-DE" dirty="0"/>
              <a:t>Nach gesicherter Diagnose mit der intravenösen (</a:t>
            </a:r>
            <a:r>
              <a:rPr lang="de-DE" altLang="de-DE" dirty="0" err="1"/>
              <a:t>i.v.</a:t>
            </a:r>
            <a:r>
              <a:rPr lang="de-DE" altLang="de-DE" dirty="0"/>
              <a:t>) Antibiotikatherapie begonnen</a:t>
            </a:r>
          </a:p>
          <a:p>
            <a:r>
              <a:rPr lang="de-AT" altLang="de-DE" dirty="0"/>
              <a:t>Eine </a:t>
            </a:r>
            <a:r>
              <a:rPr lang="de-AT" altLang="de-DE" dirty="0" err="1"/>
              <a:t>initialei.v</a:t>
            </a:r>
            <a:r>
              <a:rPr lang="de-AT" altLang="de-DE" dirty="0"/>
              <a:t>.-Applikation ist aufgrund der besser zu steuernden Wirkspiegel der oralen Antibiotikagabe vorzuziehen</a:t>
            </a:r>
            <a:endParaRPr lang="de-DE" altLang="de-DE" dirty="0"/>
          </a:p>
          <a:p>
            <a:endParaRPr lang="de-DE" altLang="de-DE" dirty="0"/>
          </a:p>
          <a:p>
            <a:endParaRPr lang="de-DE" altLang="de-DE" dirty="0"/>
          </a:p>
          <a:p>
            <a:r>
              <a:rPr lang="de-DE" altLang="de-DE" dirty="0"/>
              <a:t>Eine vorherige Keimbestimmung (Blutkulturen, Punktion) ermöglicht hierbei eine gezielte, antibiogrammgerechte Therapie. Bei schweren, septischen Verlaufsformen muss jedoch bereits vor der mikrobiologischen Diagnostik mit der empirischen Antibiotikatherapie begonnen werden.</a:t>
            </a:r>
          </a:p>
          <a:p>
            <a:endParaRPr lang="de-DE" altLang="de-DE" dirty="0"/>
          </a:p>
          <a:p>
            <a:r>
              <a:rPr lang="de-DE" altLang="de-DE" dirty="0"/>
              <a:t> </a:t>
            </a:r>
            <a:endParaRPr lang="de-AT" altLang="de-DE" dirty="0"/>
          </a:p>
          <a:p>
            <a:r>
              <a:rPr lang="de-DE" altLang="de-DE" dirty="0"/>
              <a:t>Die empfohlene Dauer der antibiotischen Therapie reicht von 6 Wochen bis zu 3 Monaten</a:t>
            </a:r>
            <a:endParaRPr lang="de-AT" altLang="de-DE" dirty="0"/>
          </a:p>
          <a:p>
            <a:r>
              <a:rPr lang="de-AT" altLang="de-DE" dirty="0"/>
              <a:t>In einer Observationsstudie an 120 Patienten wurde der Therapieerfolg verschiedener therapeutischer Zeitspannen verglichen. Hierbei zeigte sich kein Unterschied zwischen Patienten, die ≤6 Wochen behandelt wurden, und Patienten, die für &gt;6 Wochen eine Therapie erhielten </a:t>
            </a:r>
          </a:p>
          <a:p>
            <a:r>
              <a:rPr lang="de-AT" altLang="de-DE" dirty="0"/>
              <a:t> </a:t>
            </a:r>
          </a:p>
          <a:p>
            <a:pPr algn="ctr"/>
            <a:r>
              <a:rPr lang="de-AT" altLang="de-DE" dirty="0" err="1"/>
              <a:t>Roblot</a:t>
            </a:r>
            <a:r>
              <a:rPr lang="de-AT" altLang="de-DE" dirty="0"/>
              <a:t> F, </a:t>
            </a:r>
            <a:r>
              <a:rPr lang="de-AT" altLang="de-DE" dirty="0" err="1"/>
              <a:t>Besnier</a:t>
            </a:r>
            <a:r>
              <a:rPr lang="de-AT" altLang="de-DE" dirty="0"/>
              <a:t> JM, </a:t>
            </a:r>
            <a:r>
              <a:rPr lang="de-AT" altLang="de-DE" dirty="0" err="1"/>
              <a:t>Juhel</a:t>
            </a:r>
            <a:r>
              <a:rPr lang="de-AT" altLang="de-DE" dirty="0"/>
              <a:t> L et al (2007) Optimal  </a:t>
            </a:r>
            <a:r>
              <a:rPr lang="de-AT" altLang="de-DE" dirty="0" err="1"/>
              <a:t>duration</a:t>
            </a:r>
            <a:r>
              <a:rPr lang="de-AT" altLang="de-DE" dirty="0"/>
              <a:t> </a:t>
            </a:r>
            <a:r>
              <a:rPr lang="de-AT" altLang="de-DE" dirty="0" err="1"/>
              <a:t>of</a:t>
            </a:r>
            <a:r>
              <a:rPr lang="de-AT" altLang="de-DE" dirty="0"/>
              <a:t> </a:t>
            </a:r>
            <a:r>
              <a:rPr lang="de-AT" altLang="de-DE" dirty="0" err="1"/>
              <a:t>antibiotic</a:t>
            </a:r>
            <a:r>
              <a:rPr lang="de-AT" altLang="de-DE" dirty="0"/>
              <a:t> </a:t>
            </a:r>
            <a:r>
              <a:rPr lang="de-AT" altLang="de-DE" dirty="0" err="1"/>
              <a:t>therapy</a:t>
            </a:r>
            <a:r>
              <a:rPr lang="de-AT" altLang="de-DE" dirty="0"/>
              <a:t> in vertebral </a:t>
            </a:r>
            <a:r>
              <a:rPr lang="de-AT" altLang="de-DE" dirty="0" err="1"/>
              <a:t>osteomyelitis</a:t>
            </a:r>
            <a:r>
              <a:rPr lang="de-AT" altLang="de-DE" dirty="0"/>
              <a:t>. </a:t>
            </a:r>
            <a:r>
              <a:rPr lang="de-AT" altLang="de-DE" dirty="0" err="1"/>
              <a:t>Semin</a:t>
            </a:r>
            <a:r>
              <a:rPr lang="de-AT" altLang="de-DE" dirty="0"/>
              <a:t> Arthritis </a:t>
            </a:r>
            <a:r>
              <a:rPr lang="de-AT" altLang="de-DE" dirty="0" err="1"/>
              <a:t>Rheum</a:t>
            </a:r>
            <a:r>
              <a:rPr lang="de-AT" altLang="de-DE" dirty="0"/>
              <a:t> 36:269–277</a:t>
            </a:r>
          </a:p>
          <a:p>
            <a:pPr algn="ctr"/>
            <a:endParaRPr lang="de-AT" altLang="de-DE" dirty="0"/>
          </a:p>
          <a:p>
            <a:endParaRPr lang="de-AT" altLang="de-DE" dirty="0"/>
          </a:p>
          <a:p>
            <a:r>
              <a:rPr lang="de-AT" altLang="de-DE" dirty="0"/>
              <a:t>Bei Nachweis des Erregers werden die Antibiotika entsprechend der Empfindlichkeitstestung ausgewählt; dabei sind die Bioverfügbarkeit und Knochenpenetration der infrage kommenden Substanzen zu </a:t>
            </a:r>
            <a:r>
              <a:rPr lang="de-AT" altLang="de-DE" dirty="0" err="1"/>
              <a:t>berücksichtigenBei</a:t>
            </a:r>
            <a:r>
              <a:rPr lang="de-AT" altLang="de-DE" dirty="0"/>
              <a:t> Nachweis des Erregers werden die Antibiotika entsprechend der Empfindlichkeitstestung ausgewählt; dabei sind die Bioverfügbarkeit und Knochenpenetration der infrage kommenden Substanzen zu berücksichtigen</a:t>
            </a:r>
          </a:p>
          <a:p>
            <a:endParaRPr lang="de-AT" altLang="de-DE" dirty="0"/>
          </a:p>
          <a:p>
            <a:r>
              <a:rPr lang="de-AT" altLang="de-DE" dirty="0"/>
              <a:t>Die Dauer der Bettruhe sollte individuell von der klinischen Symptomatik abhängig gemacht werden. Jedoch </a:t>
            </a:r>
            <a:r>
              <a:rPr lang="de-AT" altLang="de-DE" dirty="0" err="1"/>
              <a:t>zso</a:t>
            </a:r>
            <a:r>
              <a:rPr lang="de-AT" altLang="de-DE" dirty="0"/>
              <a:t> kurz wie möglich damit die stabilisierende Muskulatur nicht atrophiert</a:t>
            </a:r>
          </a:p>
          <a:p>
            <a:r>
              <a:rPr lang="de-AT" altLang="de-DE" dirty="0"/>
              <a:t>Nach einer initialen Bettruhe wird der Patient bei vorliegender lumbaler oder thorakolumbaler SDZ im Korsett mobilisiert.</a:t>
            </a:r>
          </a:p>
          <a:p>
            <a:endParaRPr lang="de-AT" altLang="de-DE" dirty="0"/>
          </a:p>
          <a:p>
            <a:endParaRPr lang="de-AT" altLang="de-DE" dirty="0"/>
          </a:p>
          <a:p>
            <a:r>
              <a:rPr lang="de-DE" sz="1200" b="0" i="0" u="none" strike="noStrike" kern="1200" baseline="0" dirty="0">
                <a:solidFill>
                  <a:schemeClr val="tx1"/>
                </a:solidFill>
                <a:latin typeface="+mn-lt"/>
                <a:ea typeface="+mn-ea"/>
                <a:cs typeface="+mn-cs"/>
              </a:rPr>
              <a:t>Eine passagere Ruhigstellung in einer Orthese kann in </a:t>
            </a:r>
            <a:r>
              <a:rPr lang="de-DE" sz="1200" b="0" i="0" u="none" strike="noStrike" kern="1200" baseline="0" dirty="0" err="1">
                <a:solidFill>
                  <a:schemeClr val="tx1"/>
                </a:solidFill>
                <a:latin typeface="+mn-lt"/>
                <a:ea typeface="+mn-ea"/>
                <a:cs typeface="+mn-cs"/>
              </a:rPr>
              <a:t>Erwagung</a:t>
            </a:r>
            <a:r>
              <a:rPr lang="de-DE" sz="1200" b="0" i="0" u="none" strike="noStrike" kern="1200" baseline="0" dirty="0">
                <a:solidFill>
                  <a:schemeClr val="tx1"/>
                </a:solidFill>
                <a:latin typeface="+mn-lt"/>
                <a:ea typeface="+mn-ea"/>
                <a:cs typeface="+mn-cs"/>
              </a:rPr>
              <a:t> gezogen werden. Ziel ist dabei neben der Ruhigstellung die Entlastung der ventralen Strukturen der </a:t>
            </a:r>
            <a:r>
              <a:rPr lang="de-DE" sz="1200" b="0" i="0" u="none" strike="noStrike" kern="1200" baseline="0" dirty="0" err="1">
                <a:solidFill>
                  <a:schemeClr val="tx1"/>
                </a:solidFill>
                <a:latin typeface="+mn-lt"/>
                <a:ea typeface="+mn-ea"/>
                <a:cs typeface="+mn-cs"/>
              </a:rPr>
              <a:t>Wirbelsaule</a:t>
            </a:r>
            <a:r>
              <a:rPr lang="de-DE" sz="1200" b="0" i="0" u="none" strike="noStrike" kern="1200" baseline="0" dirty="0">
                <a:solidFill>
                  <a:schemeClr val="tx1"/>
                </a:solidFill>
                <a:latin typeface="+mn-lt"/>
                <a:ea typeface="+mn-ea"/>
                <a:cs typeface="+mn-cs"/>
              </a:rPr>
              <a:t>, um Schmerzen zu reduzieren und eine weitere Destruktion zu verhindern. Im Gegensatz zur operativen Instrumentierung ist allerdings keine Orthese in der Lage die physiologische </a:t>
            </a:r>
            <a:r>
              <a:rPr lang="de-DE" sz="1200" b="0" i="0" u="none" strike="noStrike" kern="1200" baseline="0" dirty="0" err="1">
                <a:solidFill>
                  <a:schemeClr val="tx1"/>
                </a:solidFill>
                <a:latin typeface="+mn-lt"/>
                <a:ea typeface="+mn-ea"/>
                <a:cs typeface="+mn-cs"/>
              </a:rPr>
              <a:t>Stabilitat</a:t>
            </a:r>
            <a:r>
              <a:rPr lang="de-DE" sz="1200" b="0" i="0" u="none" strike="noStrike" kern="1200" baseline="0" dirty="0">
                <a:solidFill>
                  <a:schemeClr val="tx1"/>
                </a:solidFill>
                <a:latin typeface="+mn-lt"/>
                <a:ea typeface="+mn-ea"/>
                <a:cs typeface="+mn-cs"/>
              </a:rPr>
              <a:t> der </a:t>
            </a:r>
            <a:r>
              <a:rPr lang="de-DE" sz="1200" b="0" i="0" u="none" strike="noStrike" kern="1200" baseline="0" dirty="0" err="1">
                <a:solidFill>
                  <a:schemeClr val="tx1"/>
                </a:solidFill>
                <a:latin typeface="+mn-lt"/>
                <a:ea typeface="+mn-ea"/>
                <a:cs typeface="+mn-cs"/>
              </a:rPr>
              <a:t>Wirbelsaule</a:t>
            </a:r>
            <a:r>
              <a:rPr lang="de-DE" sz="1200" b="0" i="0" u="none" strike="noStrike" kern="1200" baseline="0" dirty="0">
                <a:solidFill>
                  <a:schemeClr val="tx1"/>
                </a:solidFill>
                <a:latin typeface="+mn-lt"/>
                <a:ea typeface="+mn-ea"/>
                <a:cs typeface="+mn-cs"/>
              </a:rPr>
              <a:t> wiederherzustellen</a:t>
            </a:r>
            <a:endParaRPr lang="de-AT" altLang="de-DE" dirty="0"/>
          </a:p>
          <a:p>
            <a:endParaRPr lang="de-AT" altLang="de-DE" dirty="0"/>
          </a:p>
          <a:p>
            <a:r>
              <a:rPr lang="de-AT" altLang="de-DE" dirty="0"/>
              <a:t>Das Korsett sollte zum einen die ventrale Säule durch Reklination und Verlagerung der axialen Belastung auf die dorsalen Strukturen entlasten und zum anderen die Rotationsbewegungen weitgehend limitieren. Unter dieser Versorgung kann der Patient unter </a:t>
            </a:r>
            <a:r>
              <a:rPr lang="de-AT" altLang="de-DE" dirty="0" err="1"/>
              <a:t>rückläuﬁgen</a:t>
            </a:r>
            <a:r>
              <a:rPr lang="de-AT" altLang="de-DE" dirty="0"/>
              <a:t> laborchemischen Entzündungsparametern voll mobilisiert werden.</a:t>
            </a:r>
          </a:p>
          <a:p>
            <a:r>
              <a:rPr lang="de-DE" sz="1200" b="0" i="0" u="none" strike="noStrike" kern="1200" baseline="0" dirty="0">
                <a:solidFill>
                  <a:schemeClr val="tx1"/>
                </a:solidFill>
                <a:latin typeface="+mn-lt"/>
                <a:ea typeface="+mn-ea"/>
                <a:cs typeface="+mn-cs"/>
              </a:rPr>
              <a:t>Eine zufriedenstellende Ruhigstellung ist bis etwa BWK 8 möglich</a:t>
            </a:r>
            <a:endParaRPr lang="de-AT" altLang="de-DE" dirty="0"/>
          </a:p>
          <a:p>
            <a:endParaRPr lang="de-AT" altLang="de-DE" dirty="0"/>
          </a:p>
          <a:p>
            <a:endParaRPr lang="de-AT" altLang="de-DE" dirty="0"/>
          </a:p>
          <a:p>
            <a:endParaRPr lang="de-AT" altLang="de-DE" dirty="0"/>
          </a:p>
          <a:p>
            <a:pPr algn="ctr"/>
            <a:endParaRPr lang="de-AT" altLang="de-DE" dirty="0"/>
          </a:p>
          <a:p>
            <a:endParaRPr lang="de-AT" altLang="de-DE" dirty="0"/>
          </a:p>
        </p:txBody>
      </p:sp>
      <p:sp>
        <p:nvSpPr>
          <p:cNvPr id="757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BBA726D-52C3-46CD-B147-EF59FA252DCA}" type="slidenum">
              <a:rPr lang="de-DE" altLang="de-DE">
                <a:latin typeface="Arial" panose="020B0604020202020204" pitchFamily="34" charset="0"/>
              </a:rPr>
              <a:pPr eaLnBrk="1" hangingPunct="1">
                <a:spcBef>
                  <a:spcPct val="0"/>
                </a:spcBef>
              </a:pPr>
              <a:t>9</a:t>
            </a:fld>
            <a:endParaRPr lang="de-DE" altLang="de-DE">
              <a:latin typeface="Arial" panose="020B0604020202020204" pitchFamily="34" charset="0"/>
            </a:endParaRPr>
          </a:p>
        </p:txBody>
      </p:sp>
    </p:spTree>
    <p:extLst>
      <p:ext uri="{BB962C8B-B14F-4D97-AF65-F5344CB8AC3E}">
        <p14:creationId xmlns:p14="http://schemas.microsoft.com/office/powerpoint/2010/main" val="1207620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dirty="0"/>
              <a:t>Operativ versorgte Patienten  haben niedrigere Mortalitätsraten als konservative Patienten (6% </a:t>
            </a:r>
            <a:r>
              <a:rPr lang="de-DE" dirty="0" err="1"/>
              <a:t>vs</a:t>
            </a:r>
            <a:r>
              <a:rPr lang="de-DE" dirty="0"/>
              <a:t> 18%) </a:t>
            </a:r>
            <a:r>
              <a:rPr lang="de-DE" dirty="0" err="1"/>
              <a:t>Lener</a:t>
            </a:r>
            <a:r>
              <a:rPr lang="de-DE" dirty="0"/>
              <a:t> et al 2020</a:t>
            </a:r>
          </a:p>
          <a:p>
            <a:endParaRPr lang="de-DE" dirty="0"/>
          </a:p>
          <a:p>
            <a:r>
              <a:rPr lang="de-DE" dirty="0"/>
              <a:t>Rezidivrate liegt bei 4% 75% davon innerhalb der ersten 6 Monate</a:t>
            </a:r>
          </a:p>
          <a:p>
            <a:endParaRPr lang="de-DE" sz="1200" b="0" i="0" u="none" strike="noStrike" kern="1200" baseline="0" dirty="0">
              <a:solidFill>
                <a:schemeClr val="tx1"/>
              </a:solidFill>
              <a:latin typeface="+mn-lt"/>
              <a:ea typeface="+mn-ea"/>
              <a:cs typeface="+mn-cs"/>
            </a:endParaRP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in den meisten Arbeiten nach operativer Therapie eine bessere </a:t>
            </a:r>
            <a:r>
              <a:rPr lang="de-DE" sz="1200" b="0" i="0" u="none" strike="noStrike" kern="1200" baseline="0" dirty="0" err="1">
                <a:solidFill>
                  <a:schemeClr val="tx1"/>
                </a:solidFill>
                <a:latin typeface="+mn-lt"/>
                <a:ea typeface="+mn-ea"/>
                <a:cs typeface="+mn-cs"/>
              </a:rPr>
              <a:t>Lebensqualitat</a:t>
            </a:r>
            <a:endParaRPr lang="de-AT" altLang="de-DE" dirty="0"/>
          </a:p>
          <a:p>
            <a:endParaRPr lang="de-AT" altLang="de-DE" dirty="0"/>
          </a:p>
          <a:p>
            <a:r>
              <a:rPr lang="de-AT" altLang="de-DE" dirty="0"/>
              <a:t>Die operative Therapie richtet sich nach dem bewährten chirurgischen Prinzip „</a:t>
            </a:r>
            <a:r>
              <a:rPr lang="de-AT" altLang="de-DE" dirty="0" err="1"/>
              <a:t>ubi</a:t>
            </a:r>
            <a:r>
              <a:rPr lang="de-AT" altLang="de-DE" dirty="0"/>
              <a:t> </a:t>
            </a:r>
            <a:r>
              <a:rPr lang="de-AT" altLang="de-DE" dirty="0" err="1"/>
              <a:t>pus</a:t>
            </a:r>
            <a:r>
              <a:rPr lang="de-AT" altLang="de-DE" dirty="0"/>
              <a:t>, </a:t>
            </a:r>
            <a:r>
              <a:rPr lang="de-AT" altLang="de-DE" dirty="0" err="1"/>
              <a:t>ibi</a:t>
            </a:r>
            <a:r>
              <a:rPr lang="de-AT" altLang="de-DE" dirty="0"/>
              <a:t> </a:t>
            </a:r>
            <a:r>
              <a:rPr lang="de-AT" altLang="de-DE" dirty="0" err="1"/>
              <a:t>evacua</a:t>
            </a:r>
            <a:endParaRPr lang="de-AT" altLang="de-DE" dirty="0"/>
          </a:p>
          <a:p>
            <a:endParaRPr lang="de-AT" altLang="de-DE" dirty="0"/>
          </a:p>
          <a:p>
            <a:r>
              <a:rPr lang="de-AT" altLang="de-DE" dirty="0"/>
              <a:t>Absolute Indikationen: </a:t>
            </a:r>
          </a:p>
          <a:p>
            <a:r>
              <a:rPr lang="de-AT" altLang="de-DE" dirty="0"/>
              <a:t>	neurologische Defizite, </a:t>
            </a:r>
          </a:p>
          <a:p>
            <a:r>
              <a:rPr lang="de-AT" altLang="de-DE" dirty="0"/>
              <a:t>	Wirbelsäuleninstabilität aufgrund der  Knochenbeteiligung		drohende oder bestehende Deformitäten		intraspinale und paravertebrale Abszesse		unklare Ätiologie oder vermuteter maligner Prozess		Versagen der antibiotischen Therapie</a:t>
            </a:r>
          </a:p>
          <a:p>
            <a:endParaRPr lang="de-AT" altLang="de-DE" dirty="0"/>
          </a:p>
          <a:p>
            <a:r>
              <a:rPr lang="de-AT" altLang="de-DE" dirty="0"/>
              <a:t>Relative Indikationen: 		</a:t>
            </a:r>
          </a:p>
          <a:p>
            <a:r>
              <a:rPr lang="de-AT" altLang="de-DE" dirty="0"/>
              <a:t>	unkontrollierbarer Schmerz</a:t>
            </a:r>
          </a:p>
          <a:p>
            <a:endParaRPr lang="de-AT" altLang="de-DE" dirty="0"/>
          </a:p>
          <a:p>
            <a:endParaRPr lang="de-AT" altLang="de-DE" dirty="0"/>
          </a:p>
          <a:p>
            <a:endParaRPr lang="de-AT" altLang="de-DE" dirty="0"/>
          </a:p>
          <a:p>
            <a:pPr algn="ctr"/>
            <a:r>
              <a:rPr lang="de-AT" altLang="de-DE" dirty="0" err="1"/>
              <a:t>Rayes</a:t>
            </a:r>
            <a:r>
              <a:rPr lang="de-AT" altLang="de-DE" dirty="0"/>
              <a:t> M, </a:t>
            </a:r>
            <a:r>
              <a:rPr lang="de-AT" altLang="de-DE" dirty="0" err="1"/>
              <a:t>Colen</a:t>
            </a:r>
            <a:r>
              <a:rPr lang="de-AT" altLang="de-DE" dirty="0"/>
              <a:t> CB, </a:t>
            </a:r>
            <a:r>
              <a:rPr lang="de-AT" altLang="de-DE" dirty="0" err="1"/>
              <a:t>Bahgat</a:t>
            </a:r>
            <a:r>
              <a:rPr lang="de-AT" altLang="de-DE" dirty="0"/>
              <a:t> DA. et al. </a:t>
            </a:r>
            <a:r>
              <a:rPr lang="de-AT" altLang="de-DE" dirty="0" err="1"/>
              <a:t>Safety</a:t>
            </a:r>
            <a:r>
              <a:rPr lang="de-AT" altLang="de-DE" dirty="0"/>
              <a:t> </a:t>
            </a:r>
            <a:r>
              <a:rPr lang="de-AT" altLang="de-DE" dirty="0" err="1"/>
              <a:t>of</a:t>
            </a:r>
            <a:r>
              <a:rPr lang="de-AT" altLang="de-DE" dirty="0"/>
              <a:t> </a:t>
            </a:r>
            <a:r>
              <a:rPr lang="de-AT" altLang="de-DE" dirty="0" err="1"/>
              <a:t>instrumentation</a:t>
            </a:r>
            <a:r>
              <a:rPr lang="de-AT" altLang="de-DE" dirty="0"/>
              <a:t> in </a:t>
            </a:r>
            <a:r>
              <a:rPr lang="de-AT" altLang="de-DE" dirty="0" err="1"/>
              <a:t>patients</a:t>
            </a:r>
            <a:r>
              <a:rPr lang="de-AT" altLang="de-DE" dirty="0"/>
              <a:t> </a:t>
            </a:r>
            <a:r>
              <a:rPr lang="de-AT" altLang="de-DE" dirty="0" err="1"/>
              <a:t>with</a:t>
            </a:r>
            <a:r>
              <a:rPr lang="de-AT" altLang="de-DE" dirty="0"/>
              <a:t> spinal </a:t>
            </a:r>
            <a:r>
              <a:rPr lang="de-AT" altLang="de-DE" dirty="0" err="1"/>
              <a:t>infection</a:t>
            </a:r>
            <a:r>
              <a:rPr lang="de-AT" altLang="de-DE" dirty="0"/>
              <a:t>. J </a:t>
            </a:r>
            <a:r>
              <a:rPr lang="de-AT" altLang="de-DE" dirty="0" err="1"/>
              <a:t>Neurosurg</a:t>
            </a:r>
            <a:r>
              <a:rPr lang="de-AT" altLang="de-DE" dirty="0"/>
              <a:t> </a:t>
            </a:r>
            <a:r>
              <a:rPr lang="de-AT" altLang="de-DE" dirty="0" err="1"/>
              <a:t>Spine</a:t>
            </a:r>
            <a:r>
              <a:rPr lang="de-AT" altLang="de-DE" dirty="0"/>
              <a:t> 2010; 12: 647-659</a:t>
            </a:r>
          </a:p>
          <a:p>
            <a:endParaRPr lang="de-AT" altLang="de-DE" dirty="0"/>
          </a:p>
          <a:p>
            <a:r>
              <a:rPr lang="de-AT" altLang="de-DE" dirty="0"/>
              <a:t>In einer Literaturübersicht zeigte sich bei Verwendung von Implantaten kein Hinweis für eine erhöhte Rate an Re-Infektionen, eher wird durch die </a:t>
            </a:r>
            <a:r>
              <a:rPr lang="de-AT" altLang="de-DE" dirty="0" err="1"/>
              <a:t>implantatbedingt</a:t>
            </a:r>
            <a:r>
              <a:rPr lang="de-AT" altLang="de-DE" dirty="0"/>
              <a:t> erhöhte Primärstabilität eine verbesserte Heilungsrate erreicht [23] . Auch besteht aktuell kein grundsätzlicher Zweifel mehr daran, dass intervertebrale Cages bei der </a:t>
            </a:r>
            <a:r>
              <a:rPr lang="de-AT" altLang="de-DE" dirty="0" err="1"/>
              <a:t>Spondylodiszitis</a:t>
            </a:r>
            <a:r>
              <a:rPr lang="de-AT" altLang="de-DE" dirty="0"/>
              <a:t> zur Anwendung kommen dürfen, seien es </a:t>
            </a:r>
            <a:r>
              <a:rPr lang="de-AT" altLang="de-DE" dirty="0" err="1"/>
              <a:t>distrahierbare</a:t>
            </a:r>
            <a:r>
              <a:rPr lang="de-AT" altLang="de-DE" dirty="0"/>
              <a:t> [24] oder </a:t>
            </a:r>
            <a:r>
              <a:rPr lang="de-AT" altLang="de-DE" dirty="0" err="1"/>
              <a:t>Titanium</a:t>
            </a:r>
            <a:r>
              <a:rPr lang="de-AT" altLang="de-DE" dirty="0"/>
              <a:t> </a:t>
            </a:r>
            <a:r>
              <a:rPr lang="de-AT" altLang="de-DE" dirty="0" err="1"/>
              <a:t>Mesh</a:t>
            </a:r>
            <a:r>
              <a:rPr lang="de-AT" altLang="de-DE" dirty="0"/>
              <a:t> Cages [25] .</a:t>
            </a:r>
          </a:p>
          <a:p>
            <a:endParaRPr lang="de-AT" altLang="de-DE" dirty="0"/>
          </a:p>
          <a:p>
            <a:r>
              <a:rPr lang="de-AT" altLang="de-DE" dirty="0"/>
              <a:t>Hinsichtlich rein dorsaler Zugänge haben verschiedene Arbeiten gezeigt, dass mit alleinigem dorsalen Zugang und TLIF gute klinische und radiologische Ergebnisse im Bereich der LWS erzielt werden können [28] [29] [30] . Zusätzlich zeigen entsprechend der Arbeit von </a:t>
            </a:r>
            <a:r>
              <a:rPr lang="de-AT" altLang="de-DE" dirty="0" err="1"/>
              <a:t>Schomacher</a:t>
            </a:r>
            <a:r>
              <a:rPr lang="de-AT" altLang="de-DE" dirty="0"/>
              <a:t> Titan- und PEEK-Cages vergleichbare Ergebnisse [31]</a:t>
            </a:r>
          </a:p>
          <a:p>
            <a:endParaRPr lang="de-AT" altLang="de-DE" dirty="0"/>
          </a:p>
          <a:p>
            <a:endParaRPr lang="de-AT" altLang="de-DE" dirty="0"/>
          </a:p>
        </p:txBody>
      </p:sp>
      <p:sp>
        <p:nvSpPr>
          <p:cNvPr id="46084"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9A7E392-626C-405A-950B-F575AEA05299}" type="slidenum">
              <a:rPr lang="de-DE" altLang="de-DE">
                <a:latin typeface="Arial" panose="020B0604020202020204" pitchFamily="34" charset="0"/>
              </a:rPr>
              <a:pPr eaLnBrk="1" hangingPunct="1">
                <a:spcBef>
                  <a:spcPct val="0"/>
                </a:spcBef>
              </a:pPr>
              <a:t>10</a:t>
            </a:fld>
            <a:endParaRPr lang="de-DE" altLang="de-DE">
              <a:latin typeface="Arial" panose="020B0604020202020204" pitchFamily="34" charset="0"/>
            </a:endParaRPr>
          </a:p>
        </p:txBody>
      </p:sp>
    </p:spTree>
    <p:extLst>
      <p:ext uri="{BB962C8B-B14F-4D97-AF65-F5344CB8AC3E}">
        <p14:creationId xmlns:p14="http://schemas.microsoft.com/office/powerpoint/2010/main" val="640979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CF77C-1348-F0C2-B8DA-BE4C96C78BB8}"/>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FDC5640A-3DB6-8686-E350-1475E0E50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66CE05E0-9839-FF6B-4A70-D47FD7E1D3E1}"/>
              </a:ext>
            </a:extLst>
          </p:cNvPr>
          <p:cNvSpPr>
            <a:spLocks noGrp="1"/>
          </p:cNvSpPr>
          <p:nvPr>
            <p:ph type="dt" sz="half" idx="10"/>
          </p:nvPr>
        </p:nvSpPr>
        <p:spPr/>
        <p:txBody>
          <a:bodyPr/>
          <a:lstStyle/>
          <a:p>
            <a:fld id="{79131C3D-95CE-459A-8AFB-4E55A299C358}" type="datetimeFigureOut">
              <a:rPr lang="de-AT" smtClean="0"/>
              <a:t>27.01.2024</a:t>
            </a:fld>
            <a:endParaRPr lang="de-AT"/>
          </a:p>
        </p:txBody>
      </p:sp>
      <p:sp>
        <p:nvSpPr>
          <p:cNvPr id="5" name="Fußzeilenplatzhalter 4">
            <a:extLst>
              <a:ext uri="{FF2B5EF4-FFF2-40B4-BE49-F238E27FC236}">
                <a16:creationId xmlns:a16="http://schemas.microsoft.com/office/drawing/2014/main" id="{9BA33CA7-FE81-A05C-D300-C2AF5956F12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90D3C29-8BF5-77A4-D3D6-F5858CDF7FA3}"/>
              </a:ext>
            </a:extLst>
          </p:cNvPr>
          <p:cNvSpPr>
            <a:spLocks noGrp="1"/>
          </p:cNvSpPr>
          <p:nvPr>
            <p:ph type="sldNum" sz="quarter" idx="12"/>
          </p:nvPr>
        </p:nvSpPr>
        <p:spPr/>
        <p:txBody>
          <a:bodyPr/>
          <a:lstStyle/>
          <a:p>
            <a:fld id="{93DBDFAA-4E76-4409-BA78-1D4B000DCF2F}" type="slidenum">
              <a:rPr lang="de-AT" smtClean="0"/>
              <a:t>‹Nr.›</a:t>
            </a:fld>
            <a:endParaRPr lang="de-AT"/>
          </a:p>
        </p:txBody>
      </p:sp>
    </p:spTree>
    <p:extLst>
      <p:ext uri="{BB962C8B-B14F-4D97-AF65-F5344CB8AC3E}">
        <p14:creationId xmlns:p14="http://schemas.microsoft.com/office/powerpoint/2010/main" val="349449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2B8EB-A1B2-9DE9-2F63-D9BB1E95DD83}"/>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4E981FD0-B703-5827-CB3F-3A40EBCED93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8706977-0210-8443-60DC-3BDF15C2FB46}"/>
              </a:ext>
            </a:extLst>
          </p:cNvPr>
          <p:cNvSpPr>
            <a:spLocks noGrp="1"/>
          </p:cNvSpPr>
          <p:nvPr>
            <p:ph type="dt" sz="half" idx="10"/>
          </p:nvPr>
        </p:nvSpPr>
        <p:spPr/>
        <p:txBody>
          <a:bodyPr/>
          <a:lstStyle/>
          <a:p>
            <a:fld id="{79131C3D-95CE-459A-8AFB-4E55A299C358}" type="datetimeFigureOut">
              <a:rPr lang="de-AT" smtClean="0"/>
              <a:t>27.01.2024</a:t>
            </a:fld>
            <a:endParaRPr lang="de-AT"/>
          </a:p>
        </p:txBody>
      </p:sp>
      <p:sp>
        <p:nvSpPr>
          <p:cNvPr id="5" name="Fußzeilenplatzhalter 4">
            <a:extLst>
              <a:ext uri="{FF2B5EF4-FFF2-40B4-BE49-F238E27FC236}">
                <a16:creationId xmlns:a16="http://schemas.microsoft.com/office/drawing/2014/main" id="{98FCF89F-BA5D-A32A-30A2-2604583F80F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F1476DF-70AB-E867-CDE8-6D4DBC6CE21E}"/>
              </a:ext>
            </a:extLst>
          </p:cNvPr>
          <p:cNvSpPr>
            <a:spLocks noGrp="1"/>
          </p:cNvSpPr>
          <p:nvPr>
            <p:ph type="sldNum" sz="quarter" idx="12"/>
          </p:nvPr>
        </p:nvSpPr>
        <p:spPr/>
        <p:txBody>
          <a:bodyPr/>
          <a:lstStyle/>
          <a:p>
            <a:fld id="{93DBDFAA-4E76-4409-BA78-1D4B000DCF2F}" type="slidenum">
              <a:rPr lang="de-AT" smtClean="0"/>
              <a:t>‹Nr.›</a:t>
            </a:fld>
            <a:endParaRPr lang="de-AT"/>
          </a:p>
        </p:txBody>
      </p:sp>
    </p:spTree>
    <p:extLst>
      <p:ext uri="{BB962C8B-B14F-4D97-AF65-F5344CB8AC3E}">
        <p14:creationId xmlns:p14="http://schemas.microsoft.com/office/powerpoint/2010/main" val="375843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AA11EC8-F017-7C85-2BB1-F96EC9D9ACA9}"/>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2DADBDF0-739E-34E3-4FF7-027E27D2AAA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53F4DF5-384C-222B-ED29-5676D7174C89}"/>
              </a:ext>
            </a:extLst>
          </p:cNvPr>
          <p:cNvSpPr>
            <a:spLocks noGrp="1"/>
          </p:cNvSpPr>
          <p:nvPr>
            <p:ph type="dt" sz="half" idx="10"/>
          </p:nvPr>
        </p:nvSpPr>
        <p:spPr/>
        <p:txBody>
          <a:bodyPr/>
          <a:lstStyle/>
          <a:p>
            <a:fld id="{79131C3D-95CE-459A-8AFB-4E55A299C358}" type="datetimeFigureOut">
              <a:rPr lang="de-AT" smtClean="0"/>
              <a:t>27.01.2024</a:t>
            </a:fld>
            <a:endParaRPr lang="de-AT"/>
          </a:p>
        </p:txBody>
      </p:sp>
      <p:sp>
        <p:nvSpPr>
          <p:cNvPr id="5" name="Fußzeilenplatzhalter 4">
            <a:extLst>
              <a:ext uri="{FF2B5EF4-FFF2-40B4-BE49-F238E27FC236}">
                <a16:creationId xmlns:a16="http://schemas.microsoft.com/office/drawing/2014/main" id="{090462AC-60D5-1423-CF1F-2541FB831B7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55EBB27-0B68-1CCD-CDB5-8CDCDEE0EA67}"/>
              </a:ext>
            </a:extLst>
          </p:cNvPr>
          <p:cNvSpPr>
            <a:spLocks noGrp="1"/>
          </p:cNvSpPr>
          <p:nvPr>
            <p:ph type="sldNum" sz="quarter" idx="12"/>
          </p:nvPr>
        </p:nvSpPr>
        <p:spPr/>
        <p:txBody>
          <a:bodyPr/>
          <a:lstStyle/>
          <a:p>
            <a:fld id="{93DBDFAA-4E76-4409-BA78-1D4B000DCF2F}" type="slidenum">
              <a:rPr lang="de-AT" smtClean="0"/>
              <a:t>‹Nr.›</a:t>
            </a:fld>
            <a:endParaRPr lang="de-AT"/>
          </a:p>
        </p:txBody>
      </p:sp>
    </p:spTree>
    <p:extLst>
      <p:ext uri="{BB962C8B-B14F-4D97-AF65-F5344CB8AC3E}">
        <p14:creationId xmlns:p14="http://schemas.microsoft.com/office/powerpoint/2010/main" val="2319832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F7C39BB-7AE3-4274-B12B-DB6828680A6D}"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676111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67C82C4-86E7-4B2E-90FD-CE417ADEC3F5}"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350537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EE14F02-2881-4A0E-8B5D-823E581FB530}"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3590703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673A349-FC4F-4F69-88B9-E57839FE6374}"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487635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2B7515A1-B7E2-4F4F-B93B-D6171A1F5558}"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165415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4B2A034-5D1F-40B1-A327-FF0343EF392F}"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641202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E4DB550-87F9-4A27-A4F6-CCE6CE380B17}"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943331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87AD762-0833-4623-9070-1CB9BBA1FEC7}"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1378908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6B93BF-09F5-0C8C-6B9A-6E48448EE96A}"/>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A6E2E76-C662-C600-C08F-656AD2B89E9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C74DEE8-5099-1143-9798-07D584F6C4DB}"/>
              </a:ext>
            </a:extLst>
          </p:cNvPr>
          <p:cNvSpPr>
            <a:spLocks noGrp="1"/>
          </p:cNvSpPr>
          <p:nvPr>
            <p:ph type="dt" sz="half" idx="10"/>
          </p:nvPr>
        </p:nvSpPr>
        <p:spPr/>
        <p:txBody>
          <a:bodyPr/>
          <a:lstStyle/>
          <a:p>
            <a:fld id="{79131C3D-95CE-459A-8AFB-4E55A299C358}" type="datetimeFigureOut">
              <a:rPr lang="de-AT" smtClean="0"/>
              <a:t>27.01.2024</a:t>
            </a:fld>
            <a:endParaRPr lang="de-AT"/>
          </a:p>
        </p:txBody>
      </p:sp>
      <p:sp>
        <p:nvSpPr>
          <p:cNvPr id="5" name="Fußzeilenplatzhalter 4">
            <a:extLst>
              <a:ext uri="{FF2B5EF4-FFF2-40B4-BE49-F238E27FC236}">
                <a16:creationId xmlns:a16="http://schemas.microsoft.com/office/drawing/2014/main" id="{ECB77508-28D0-DBEB-923C-F9F2D817314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5831A49-C1EC-A8B3-041B-0BAEEF450FB2}"/>
              </a:ext>
            </a:extLst>
          </p:cNvPr>
          <p:cNvSpPr>
            <a:spLocks noGrp="1"/>
          </p:cNvSpPr>
          <p:nvPr>
            <p:ph type="sldNum" sz="quarter" idx="12"/>
          </p:nvPr>
        </p:nvSpPr>
        <p:spPr/>
        <p:txBody>
          <a:bodyPr/>
          <a:lstStyle/>
          <a:p>
            <a:fld id="{93DBDFAA-4E76-4409-BA78-1D4B000DCF2F}" type="slidenum">
              <a:rPr lang="de-AT" smtClean="0"/>
              <a:t>‹Nr.›</a:t>
            </a:fld>
            <a:endParaRPr lang="de-AT"/>
          </a:p>
        </p:txBody>
      </p:sp>
    </p:spTree>
    <p:extLst>
      <p:ext uri="{BB962C8B-B14F-4D97-AF65-F5344CB8AC3E}">
        <p14:creationId xmlns:p14="http://schemas.microsoft.com/office/powerpoint/2010/main" val="446604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A4130DF-21CC-40FB-B1EF-790799FD948C}"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628775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30C2036-1F66-4207-BC97-6648481419C4}"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3058678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32309EC-0852-4371-B5DD-00A1911EFD73}"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349901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B4B5CF-1428-98C9-1B6A-3CB4B67B273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AFAECF59-CCA7-4874-094D-125C6BD554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3C684D4-CDC8-B773-F0D4-05EDA3EDAE11}"/>
              </a:ext>
            </a:extLst>
          </p:cNvPr>
          <p:cNvSpPr>
            <a:spLocks noGrp="1"/>
          </p:cNvSpPr>
          <p:nvPr>
            <p:ph type="dt" sz="half" idx="10"/>
          </p:nvPr>
        </p:nvSpPr>
        <p:spPr/>
        <p:txBody>
          <a:bodyPr/>
          <a:lstStyle/>
          <a:p>
            <a:fld id="{79131C3D-95CE-459A-8AFB-4E55A299C358}" type="datetimeFigureOut">
              <a:rPr lang="de-AT" smtClean="0"/>
              <a:t>27.01.2024</a:t>
            </a:fld>
            <a:endParaRPr lang="de-AT"/>
          </a:p>
        </p:txBody>
      </p:sp>
      <p:sp>
        <p:nvSpPr>
          <p:cNvPr id="5" name="Fußzeilenplatzhalter 4">
            <a:extLst>
              <a:ext uri="{FF2B5EF4-FFF2-40B4-BE49-F238E27FC236}">
                <a16:creationId xmlns:a16="http://schemas.microsoft.com/office/drawing/2014/main" id="{74A1DFC3-9DF9-DE56-E86D-115A9C8EF89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B4DC858-30BD-A49E-A769-229D17F14D3B}"/>
              </a:ext>
            </a:extLst>
          </p:cNvPr>
          <p:cNvSpPr>
            <a:spLocks noGrp="1"/>
          </p:cNvSpPr>
          <p:nvPr>
            <p:ph type="sldNum" sz="quarter" idx="12"/>
          </p:nvPr>
        </p:nvSpPr>
        <p:spPr/>
        <p:txBody>
          <a:bodyPr/>
          <a:lstStyle/>
          <a:p>
            <a:fld id="{93DBDFAA-4E76-4409-BA78-1D4B000DCF2F}" type="slidenum">
              <a:rPr lang="de-AT" smtClean="0"/>
              <a:t>‹Nr.›</a:t>
            </a:fld>
            <a:endParaRPr lang="de-AT"/>
          </a:p>
        </p:txBody>
      </p:sp>
    </p:spTree>
    <p:extLst>
      <p:ext uri="{BB962C8B-B14F-4D97-AF65-F5344CB8AC3E}">
        <p14:creationId xmlns:p14="http://schemas.microsoft.com/office/powerpoint/2010/main" val="416366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8B0EC5-5499-DB13-B9B0-50E3E3A528C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387D7D5-16A3-C038-8C67-67DD20D6A0A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01B31F9-406D-EAE0-AA0A-3B09F96E472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3F06A3E2-7F8E-F90F-FB12-56DFE1A9925C}"/>
              </a:ext>
            </a:extLst>
          </p:cNvPr>
          <p:cNvSpPr>
            <a:spLocks noGrp="1"/>
          </p:cNvSpPr>
          <p:nvPr>
            <p:ph type="dt" sz="half" idx="10"/>
          </p:nvPr>
        </p:nvSpPr>
        <p:spPr/>
        <p:txBody>
          <a:bodyPr/>
          <a:lstStyle/>
          <a:p>
            <a:fld id="{79131C3D-95CE-459A-8AFB-4E55A299C358}" type="datetimeFigureOut">
              <a:rPr lang="de-AT" smtClean="0"/>
              <a:t>27.01.2024</a:t>
            </a:fld>
            <a:endParaRPr lang="de-AT"/>
          </a:p>
        </p:txBody>
      </p:sp>
      <p:sp>
        <p:nvSpPr>
          <p:cNvPr id="6" name="Fußzeilenplatzhalter 5">
            <a:extLst>
              <a:ext uri="{FF2B5EF4-FFF2-40B4-BE49-F238E27FC236}">
                <a16:creationId xmlns:a16="http://schemas.microsoft.com/office/drawing/2014/main" id="{C5645FEF-8821-3589-6493-9965BB9CBCC7}"/>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F56CC2F0-4BA6-EB2C-DBA6-EEF7D70F6508}"/>
              </a:ext>
            </a:extLst>
          </p:cNvPr>
          <p:cNvSpPr>
            <a:spLocks noGrp="1"/>
          </p:cNvSpPr>
          <p:nvPr>
            <p:ph type="sldNum" sz="quarter" idx="12"/>
          </p:nvPr>
        </p:nvSpPr>
        <p:spPr/>
        <p:txBody>
          <a:bodyPr/>
          <a:lstStyle/>
          <a:p>
            <a:fld id="{93DBDFAA-4E76-4409-BA78-1D4B000DCF2F}" type="slidenum">
              <a:rPr lang="de-AT" smtClean="0"/>
              <a:t>‹Nr.›</a:t>
            </a:fld>
            <a:endParaRPr lang="de-AT"/>
          </a:p>
        </p:txBody>
      </p:sp>
    </p:spTree>
    <p:extLst>
      <p:ext uri="{BB962C8B-B14F-4D97-AF65-F5344CB8AC3E}">
        <p14:creationId xmlns:p14="http://schemas.microsoft.com/office/powerpoint/2010/main" val="397031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6B37DD-130E-AB42-856E-7242FA01D155}"/>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E58C7D51-7FD9-4A3B-564C-B410F04C8B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A54130-4F79-D677-B060-D1ECFD2DFCC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E43426F4-F1B5-67EC-918A-471919F0AD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14F62CA-8DC4-E399-03C5-7EE77B341B6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04251F02-6CB7-41AA-4BEA-16CE762ACEEA}"/>
              </a:ext>
            </a:extLst>
          </p:cNvPr>
          <p:cNvSpPr>
            <a:spLocks noGrp="1"/>
          </p:cNvSpPr>
          <p:nvPr>
            <p:ph type="dt" sz="half" idx="10"/>
          </p:nvPr>
        </p:nvSpPr>
        <p:spPr/>
        <p:txBody>
          <a:bodyPr/>
          <a:lstStyle/>
          <a:p>
            <a:fld id="{79131C3D-95CE-459A-8AFB-4E55A299C358}" type="datetimeFigureOut">
              <a:rPr lang="de-AT" smtClean="0"/>
              <a:t>27.01.2024</a:t>
            </a:fld>
            <a:endParaRPr lang="de-AT"/>
          </a:p>
        </p:txBody>
      </p:sp>
      <p:sp>
        <p:nvSpPr>
          <p:cNvPr id="8" name="Fußzeilenplatzhalter 7">
            <a:extLst>
              <a:ext uri="{FF2B5EF4-FFF2-40B4-BE49-F238E27FC236}">
                <a16:creationId xmlns:a16="http://schemas.microsoft.com/office/drawing/2014/main" id="{367F1791-FD45-13A9-DD9A-90D9E50F51B3}"/>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DA47757B-9F95-75B2-1C4A-EEAA44A5FF3C}"/>
              </a:ext>
            </a:extLst>
          </p:cNvPr>
          <p:cNvSpPr>
            <a:spLocks noGrp="1"/>
          </p:cNvSpPr>
          <p:nvPr>
            <p:ph type="sldNum" sz="quarter" idx="12"/>
          </p:nvPr>
        </p:nvSpPr>
        <p:spPr/>
        <p:txBody>
          <a:bodyPr/>
          <a:lstStyle/>
          <a:p>
            <a:fld id="{93DBDFAA-4E76-4409-BA78-1D4B000DCF2F}" type="slidenum">
              <a:rPr lang="de-AT" smtClean="0"/>
              <a:t>‹Nr.›</a:t>
            </a:fld>
            <a:endParaRPr lang="de-AT"/>
          </a:p>
        </p:txBody>
      </p:sp>
    </p:spTree>
    <p:extLst>
      <p:ext uri="{BB962C8B-B14F-4D97-AF65-F5344CB8AC3E}">
        <p14:creationId xmlns:p14="http://schemas.microsoft.com/office/powerpoint/2010/main" val="1357150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58C96E-B5B0-7EEF-4DBD-18CA51150B2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3DEE691A-798F-69DA-A2AF-E260D521474B}"/>
              </a:ext>
            </a:extLst>
          </p:cNvPr>
          <p:cNvSpPr>
            <a:spLocks noGrp="1"/>
          </p:cNvSpPr>
          <p:nvPr>
            <p:ph type="dt" sz="half" idx="10"/>
          </p:nvPr>
        </p:nvSpPr>
        <p:spPr/>
        <p:txBody>
          <a:bodyPr/>
          <a:lstStyle/>
          <a:p>
            <a:fld id="{79131C3D-95CE-459A-8AFB-4E55A299C358}" type="datetimeFigureOut">
              <a:rPr lang="de-AT" smtClean="0"/>
              <a:t>27.01.2024</a:t>
            </a:fld>
            <a:endParaRPr lang="de-AT"/>
          </a:p>
        </p:txBody>
      </p:sp>
      <p:sp>
        <p:nvSpPr>
          <p:cNvPr id="4" name="Fußzeilenplatzhalter 3">
            <a:extLst>
              <a:ext uri="{FF2B5EF4-FFF2-40B4-BE49-F238E27FC236}">
                <a16:creationId xmlns:a16="http://schemas.microsoft.com/office/drawing/2014/main" id="{D6B2B786-B94B-EFCF-34C2-9024691E75B1}"/>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8EC530CC-18DA-21AF-7874-C5C06A2E05E5}"/>
              </a:ext>
            </a:extLst>
          </p:cNvPr>
          <p:cNvSpPr>
            <a:spLocks noGrp="1"/>
          </p:cNvSpPr>
          <p:nvPr>
            <p:ph type="sldNum" sz="quarter" idx="12"/>
          </p:nvPr>
        </p:nvSpPr>
        <p:spPr/>
        <p:txBody>
          <a:bodyPr/>
          <a:lstStyle/>
          <a:p>
            <a:fld id="{93DBDFAA-4E76-4409-BA78-1D4B000DCF2F}" type="slidenum">
              <a:rPr lang="de-AT" smtClean="0"/>
              <a:t>‹Nr.›</a:t>
            </a:fld>
            <a:endParaRPr lang="de-AT"/>
          </a:p>
        </p:txBody>
      </p:sp>
    </p:spTree>
    <p:extLst>
      <p:ext uri="{BB962C8B-B14F-4D97-AF65-F5344CB8AC3E}">
        <p14:creationId xmlns:p14="http://schemas.microsoft.com/office/powerpoint/2010/main" val="389481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884931-CBA0-39BA-A839-C22EC1B652BF}"/>
              </a:ext>
            </a:extLst>
          </p:cNvPr>
          <p:cNvSpPr>
            <a:spLocks noGrp="1"/>
          </p:cNvSpPr>
          <p:nvPr>
            <p:ph type="dt" sz="half" idx="10"/>
          </p:nvPr>
        </p:nvSpPr>
        <p:spPr/>
        <p:txBody>
          <a:bodyPr/>
          <a:lstStyle/>
          <a:p>
            <a:fld id="{79131C3D-95CE-459A-8AFB-4E55A299C358}" type="datetimeFigureOut">
              <a:rPr lang="de-AT" smtClean="0"/>
              <a:t>27.01.2024</a:t>
            </a:fld>
            <a:endParaRPr lang="de-AT"/>
          </a:p>
        </p:txBody>
      </p:sp>
      <p:sp>
        <p:nvSpPr>
          <p:cNvPr id="3" name="Fußzeilenplatzhalter 2">
            <a:extLst>
              <a:ext uri="{FF2B5EF4-FFF2-40B4-BE49-F238E27FC236}">
                <a16:creationId xmlns:a16="http://schemas.microsoft.com/office/drawing/2014/main" id="{19B43462-D3F2-51EA-518E-277C70A8362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C6A5A59E-9A16-5796-601E-D7D627485D19}"/>
              </a:ext>
            </a:extLst>
          </p:cNvPr>
          <p:cNvSpPr>
            <a:spLocks noGrp="1"/>
          </p:cNvSpPr>
          <p:nvPr>
            <p:ph type="sldNum" sz="quarter" idx="12"/>
          </p:nvPr>
        </p:nvSpPr>
        <p:spPr/>
        <p:txBody>
          <a:bodyPr/>
          <a:lstStyle/>
          <a:p>
            <a:fld id="{93DBDFAA-4E76-4409-BA78-1D4B000DCF2F}" type="slidenum">
              <a:rPr lang="de-AT" smtClean="0"/>
              <a:t>‹Nr.›</a:t>
            </a:fld>
            <a:endParaRPr lang="de-AT"/>
          </a:p>
        </p:txBody>
      </p:sp>
    </p:spTree>
    <p:extLst>
      <p:ext uri="{BB962C8B-B14F-4D97-AF65-F5344CB8AC3E}">
        <p14:creationId xmlns:p14="http://schemas.microsoft.com/office/powerpoint/2010/main" val="3195840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D63BFD-4AD9-59A5-78F2-061D5836830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0A374CE6-53B4-9E81-7C88-6BE6C9BDAD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CAA5DCE-E73D-682D-ED47-F806A95D2C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A18F41C-2B0A-C642-2D30-A7307B0BCB8D}"/>
              </a:ext>
            </a:extLst>
          </p:cNvPr>
          <p:cNvSpPr>
            <a:spLocks noGrp="1"/>
          </p:cNvSpPr>
          <p:nvPr>
            <p:ph type="dt" sz="half" idx="10"/>
          </p:nvPr>
        </p:nvSpPr>
        <p:spPr/>
        <p:txBody>
          <a:bodyPr/>
          <a:lstStyle/>
          <a:p>
            <a:fld id="{79131C3D-95CE-459A-8AFB-4E55A299C358}" type="datetimeFigureOut">
              <a:rPr lang="de-AT" smtClean="0"/>
              <a:t>27.01.2024</a:t>
            </a:fld>
            <a:endParaRPr lang="de-AT"/>
          </a:p>
        </p:txBody>
      </p:sp>
      <p:sp>
        <p:nvSpPr>
          <p:cNvPr id="6" name="Fußzeilenplatzhalter 5">
            <a:extLst>
              <a:ext uri="{FF2B5EF4-FFF2-40B4-BE49-F238E27FC236}">
                <a16:creationId xmlns:a16="http://schemas.microsoft.com/office/drawing/2014/main" id="{3AEC9664-CBE7-5E2B-E7B5-89FD96B2395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C4BF9AF-2BB7-E78B-D4C5-9659DB6DA649}"/>
              </a:ext>
            </a:extLst>
          </p:cNvPr>
          <p:cNvSpPr>
            <a:spLocks noGrp="1"/>
          </p:cNvSpPr>
          <p:nvPr>
            <p:ph type="sldNum" sz="quarter" idx="12"/>
          </p:nvPr>
        </p:nvSpPr>
        <p:spPr/>
        <p:txBody>
          <a:bodyPr/>
          <a:lstStyle/>
          <a:p>
            <a:fld id="{93DBDFAA-4E76-4409-BA78-1D4B000DCF2F}" type="slidenum">
              <a:rPr lang="de-AT" smtClean="0"/>
              <a:t>‹Nr.›</a:t>
            </a:fld>
            <a:endParaRPr lang="de-AT"/>
          </a:p>
        </p:txBody>
      </p:sp>
    </p:spTree>
    <p:extLst>
      <p:ext uri="{BB962C8B-B14F-4D97-AF65-F5344CB8AC3E}">
        <p14:creationId xmlns:p14="http://schemas.microsoft.com/office/powerpoint/2010/main" val="1599200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60B7E6-FB3C-6427-5363-C212C73C7F3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15F1FE30-5C76-1F61-702D-AB23F35736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43A330E4-CBA5-D345-2156-A17754D1B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E8FB004-BDA9-3B6B-806B-DF21C3A90555}"/>
              </a:ext>
            </a:extLst>
          </p:cNvPr>
          <p:cNvSpPr>
            <a:spLocks noGrp="1"/>
          </p:cNvSpPr>
          <p:nvPr>
            <p:ph type="dt" sz="half" idx="10"/>
          </p:nvPr>
        </p:nvSpPr>
        <p:spPr/>
        <p:txBody>
          <a:bodyPr/>
          <a:lstStyle/>
          <a:p>
            <a:fld id="{79131C3D-95CE-459A-8AFB-4E55A299C358}" type="datetimeFigureOut">
              <a:rPr lang="de-AT" smtClean="0"/>
              <a:t>27.01.2024</a:t>
            </a:fld>
            <a:endParaRPr lang="de-AT"/>
          </a:p>
        </p:txBody>
      </p:sp>
      <p:sp>
        <p:nvSpPr>
          <p:cNvPr id="6" name="Fußzeilenplatzhalter 5">
            <a:extLst>
              <a:ext uri="{FF2B5EF4-FFF2-40B4-BE49-F238E27FC236}">
                <a16:creationId xmlns:a16="http://schemas.microsoft.com/office/drawing/2014/main" id="{7BCA9EB5-3E42-5D57-0197-9653F44E08F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3EFF7C33-D03A-6017-9435-9F5DFA31E553}"/>
              </a:ext>
            </a:extLst>
          </p:cNvPr>
          <p:cNvSpPr>
            <a:spLocks noGrp="1"/>
          </p:cNvSpPr>
          <p:nvPr>
            <p:ph type="sldNum" sz="quarter" idx="12"/>
          </p:nvPr>
        </p:nvSpPr>
        <p:spPr/>
        <p:txBody>
          <a:bodyPr/>
          <a:lstStyle/>
          <a:p>
            <a:fld id="{93DBDFAA-4E76-4409-BA78-1D4B000DCF2F}" type="slidenum">
              <a:rPr lang="de-AT" smtClean="0"/>
              <a:t>‹Nr.›</a:t>
            </a:fld>
            <a:endParaRPr lang="de-AT"/>
          </a:p>
        </p:txBody>
      </p:sp>
    </p:spTree>
    <p:extLst>
      <p:ext uri="{BB962C8B-B14F-4D97-AF65-F5344CB8AC3E}">
        <p14:creationId xmlns:p14="http://schemas.microsoft.com/office/powerpoint/2010/main" val="65984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BA1D3CA-544F-85B6-8868-F61A593AC1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715D2B5-EAE7-2787-E1A9-D660A7F814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7E306D2-27D9-B59B-7DCB-41839C930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31C3D-95CE-459A-8AFB-4E55A299C358}" type="datetimeFigureOut">
              <a:rPr lang="de-AT" smtClean="0"/>
              <a:t>27.01.2024</a:t>
            </a:fld>
            <a:endParaRPr lang="de-AT"/>
          </a:p>
        </p:txBody>
      </p:sp>
      <p:sp>
        <p:nvSpPr>
          <p:cNvPr id="5" name="Fußzeilenplatzhalter 4">
            <a:extLst>
              <a:ext uri="{FF2B5EF4-FFF2-40B4-BE49-F238E27FC236}">
                <a16:creationId xmlns:a16="http://schemas.microsoft.com/office/drawing/2014/main" id="{635F27BD-120F-31FB-AACE-C782FF3FA0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D1AD5BB-1A5B-35A1-C14D-853A68E26C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BDFAA-4E76-4409-BA78-1D4B000DCF2F}" type="slidenum">
              <a:rPr lang="de-AT" smtClean="0"/>
              <a:t>‹Nr.›</a:t>
            </a:fld>
            <a:endParaRPr lang="de-AT"/>
          </a:p>
        </p:txBody>
      </p:sp>
    </p:spTree>
    <p:extLst>
      <p:ext uri="{BB962C8B-B14F-4D97-AF65-F5344CB8AC3E}">
        <p14:creationId xmlns:p14="http://schemas.microsoft.com/office/powerpoint/2010/main" val="2350862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de-DE" altLang="de-DE">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de-DE" altLang="de-DE">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267F482-B276-4BD7-890D-3A4F265657E3}" type="slidenum">
              <a:rPr lang="de-DE" altLang="de-DE" smtClean="0">
                <a:solidFill>
                  <a:srgbClr val="000000"/>
                </a:solidFill>
              </a:rPr>
              <a:pPr fontAlgn="base">
                <a:spcBef>
                  <a:spcPct val="0"/>
                </a:spcBef>
                <a:spcAft>
                  <a:spcPct val="0"/>
                </a:spcAft>
              </a:pPr>
              <a:t>‹Nr.›</a:t>
            </a:fld>
            <a:endParaRPr lang="de-DE" altLang="de-DE">
              <a:solidFill>
                <a:srgbClr val="000000"/>
              </a:solidFill>
            </a:endParaRPr>
          </a:p>
        </p:txBody>
      </p:sp>
    </p:spTree>
    <p:extLst>
      <p:ext uri="{BB962C8B-B14F-4D97-AF65-F5344CB8AC3E}">
        <p14:creationId xmlns:p14="http://schemas.microsoft.com/office/powerpoint/2010/main" val="2658809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hyperlink" Target="http://www.dr-obwegeser.at/"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8.png"/><Relationship Id="rId1" Type="http://schemas.openxmlformats.org/officeDocument/2006/relationships/slideLayout" Target="../slideLayouts/slideLayout1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8.xml"/><Relationship Id="rId5" Type="http://schemas.openxmlformats.org/officeDocument/2006/relationships/image" Target="../media/image37.jpeg"/><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eg"/><Relationship Id="rId2" Type="http://schemas.openxmlformats.org/officeDocument/2006/relationships/image" Target="../media/image38.jpg"/><Relationship Id="rId1" Type="http://schemas.openxmlformats.org/officeDocument/2006/relationships/slideLayout" Target="../slideLayouts/slideLayout18.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feld 7">
            <a:extLst>
              <a:ext uri="{FF2B5EF4-FFF2-40B4-BE49-F238E27FC236}">
                <a16:creationId xmlns:a16="http://schemas.microsoft.com/office/drawing/2014/main" id="{4F8344BF-D653-DA1C-69CF-9863D760DBCD}"/>
              </a:ext>
            </a:extLst>
          </p:cNvPr>
          <p:cNvSpPr txBox="1">
            <a:spLocks noChangeArrowheads="1"/>
          </p:cNvSpPr>
          <p:nvPr/>
        </p:nvSpPr>
        <p:spPr bwMode="auto">
          <a:xfrm>
            <a:off x="2229436" y="502554"/>
            <a:ext cx="8105189" cy="1777923"/>
          </a:xfrm>
          <a:prstGeom prst="rect">
            <a:avLst/>
          </a:prstGeom>
          <a:noFill/>
          <a:ln>
            <a:noFill/>
          </a:ln>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lnSpc>
                <a:spcPct val="115000"/>
              </a:lnSpc>
              <a:spcBef>
                <a:spcPct val="0"/>
              </a:spcBef>
              <a:spcAft>
                <a:spcPts val="1000"/>
              </a:spcAft>
              <a:buNone/>
              <a:defRPr/>
            </a:pPr>
            <a:r>
              <a:rPr lang="de-DE" sz="4400" b="1" dirty="0" err="1">
                <a:solidFill>
                  <a:schemeClr val="accent1">
                    <a:lumMod val="50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Spondylodiscitis</a:t>
            </a:r>
            <a:r>
              <a:rPr lang="de-DE" sz="4400" b="1" dirty="0">
                <a:solidFill>
                  <a:schemeClr val="accent1">
                    <a:lumMod val="50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 </a:t>
            </a:r>
          </a:p>
          <a:p>
            <a:pPr algn="ctr" eaLnBrk="1" fontAlgn="base" hangingPunct="1">
              <a:lnSpc>
                <a:spcPct val="115000"/>
              </a:lnSpc>
              <a:spcBef>
                <a:spcPct val="0"/>
              </a:spcBef>
              <a:spcAft>
                <a:spcPts val="1000"/>
              </a:spcAft>
              <a:buNone/>
              <a:defRPr/>
            </a:pPr>
            <a:r>
              <a:rPr lang="de-DE" sz="4400" b="1" dirty="0">
                <a:solidFill>
                  <a:schemeClr val="accent1">
                    <a:lumMod val="50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Akutoperation als Goldstandard?</a:t>
            </a:r>
          </a:p>
        </p:txBody>
      </p:sp>
      <p:sp>
        <p:nvSpPr>
          <p:cNvPr id="3075" name="Textfeld 1">
            <a:extLst>
              <a:ext uri="{FF2B5EF4-FFF2-40B4-BE49-F238E27FC236}">
                <a16:creationId xmlns:a16="http://schemas.microsoft.com/office/drawing/2014/main" id="{51EE9C94-55B8-E179-B67C-6C1EEEF5A6CC}"/>
              </a:ext>
            </a:extLst>
          </p:cNvPr>
          <p:cNvSpPr txBox="1">
            <a:spLocks noChangeArrowheads="1"/>
          </p:cNvSpPr>
          <p:nvPr/>
        </p:nvSpPr>
        <p:spPr bwMode="auto">
          <a:xfrm>
            <a:off x="1415233" y="4619801"/>
            <a:ext cx="91440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e-DE" altLang="de-DE" sz="1400" dirty="0"/>
              <a:t>Dr. med. univ. Florian Obwegeser, </a:t>
            </a:r>
            <a:r>
              <a:rPr lang="de-DE" altLang="de-DE" sz="1400" dirty="0" err="1"/>
              <a:t>MSc</a:t>
            </a:r>
            <a:endParaRPr lang="de-DE" altLang="de-DE" sz="1400" dirty="0"/>
          </a:p>
          <a:p>
            <a:pPr algn="ctr" eaLnBrk="1" hangingPunct="1">
              <a:spcBef>
                <a:spcPct val="0"/>
              </a:spcBef>
              <a:buFontTx/>
              <a:buNone/>
            </a:pPr>
            <a:r>
              <a:rPr lang="de-DE" altLang="de-DE" sz="1400" dirty="0"/>
              <a:t> Bereichsleitender Oberarzt </a:t>
            </a:r>
          </a:p>
          <a:p>
            <a:pPr algn="ctr" eaLnBrk="1" hangingPunct="1">
              <a:spcBef>
                <a:spcPct val="0"/>
              </a:spcBef>
              <a:buFontTx/>
              <a:buNone/>
            </a:pPr>
            <a:r>
              <a:rPr lang="de-DE" altLang="de-DE" sz="1400" dirty="0"/>
              <a:t>Abteilung Orthopädie</a:t>
            </a:r>
          </a:p>
          <a:p>
            <a:pPr algn="ctr" eaLnBrk="1" hangingPunct="1">
              <a:spcBef>
                <a:spcPct val="0"/>
              </a:spcBef>
              <a:buFontTx/>
              <a:buNone/>
            </a:pPr>
            <a:r>
              <a:rPr lang="de-DE" altLang="de-DE" sz="1400" dirty="0"/>
              <a:t>LKH Feldkirch</a:t>
            </a:r>
          </a:p>
          <a:p>
            <a:pPr algn="ctr" eaLnBrk="1" hangingPunct="1">
              <a:spcBef>
                <a:spcPct val="0"/>
              </a:spcBef>
              <a:buFontTx/>
              <a:buNone/>
            </a:pPr>
            <a:r>
              <a:rPr lang="de-DE" altLang="de-DE" sz="1400" dirty="0">
                <a:hlinkClick r:id="rId2"/>
              </a:rPr>
              <a:t>www.dr-obwegeser.at</a:t>
            </a:r>
            <a:r>
              <a:rPr lang="de-DE" altLang="de-DE" sz="1400" dirty="0"/>
              <a:t> </a:t>
            </a:r>
          </a:p>
        </p:txBody>
      </p:sp>
      <p:pic>
        <p:nvPicPr>
          <p:cNvPr id="3076" name="Grafik 6" descr="Ein Bild, das Text, Gras, draußen enthält.&#10;&#10;Automatisch generierte Beschreibung">
            <a:extLst>
              <a:ext uri="{FF2B5EF4-FFF2-40B4-BE49-F238E27FC236}">
                <a16:creationId xmlns:a16="http://schemas.microsoft.com/office/drawing/2014/main" id="{76462F8A-BBDA-4C1F-B4F6-6E0B0098C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2473325"/>
            <a:ext cx="374332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Grafik 8" descr="Ein Bild, das Berg, Natur, Straße, Weg enthält.&#10;&#10;Automatisch generierte Beschreibung">
            <a:extLst>
              <a:ext uri="{FF2B5EF4-FFF2-40B4-BE49-F238E27FC236}">
                <a16:creationId xmlns:a16="http://schemas.microsoft.com/office/drawing/2014/main" id="{3526EACE-4852-8B36-7670-1CB6D472B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2498725"/>
            <a:ext cx="352901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Grafik 10">
            <a:extLst>
              <a:ext uri="{FF2B5EF4-FFF2-40B4-BE49-F238E27FC236}">
                <a16:creationId xmlns:a16="http://schemas.microsoft.com/office/drawing/2014/main" id="{B62AB500-B993-3716-E9CC-29428F0BF5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665" y="5313938"/>
            <a:ext cx="1111966" cy="51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Grafik 12">
            <a:extLst>
              <a:ext uri="{FF2B5EF4-FFF2-40B4-BE49-F238E27FC236}">
                <a16:creationId xmlns:a16="http://schemas.microsoft.com/office/drawing/2014/main" id="{D3EA4229-9A70-CD9F-7360-A072DC03877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895555" y="6088927"/>
            <a:ext cx="1985297" cy="41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Grafik 14" descr="Ein Bild, das Text enthält.&#10;&#10;Automatisch generierte Beschreibung">
            <a:extLst>
              <a:ext uri="{FF2B5EF4-FFF2-40B4-BE49-F238E27FC236}">
                <a16:creationId xmlns:a16="http://schemas.microsoft.com/office/drawing/2014/main" id="{DB8B7BB7-6B75-70A3-1430-3389128CDD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45340" y="5116710"/>
            <a:ext cx="3365570" cy="157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ustrian Spine Society - Österreichische Gesellschaft für Wirbelsäulenchirurgi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3701" y="5800348"/>
            <a:ext cx="2095500" cy="904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hteck 1"/>
          <p:cNvSpPr>
            <a:spLocks noChangeArrowheads="1"/>
          </p:cNvSpPr>
          <p:nvPr/>
        </p:nvSpPr>
        <p:spPr bwMode="auto">
          <a:xfrm>
            <a:off x="203062" y="1448439"/>
            <a:ext cx="87296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de-AT" altLang="de-DE" b="1" dirty="0" err="1">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Spondylodiszitis</a:t>
            </a:r>
            <a:r>
              <a:rPr lang="de-AT" altLang="de-DE"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 – Operative Therapie</a:t>
            </a:r>
          </a:p>
        </p:txBody>
      </p:sp>
      <p:graphicFrame>
        <p:nvGraphicFramePr>
          <p:cNvPr id="4" name="Tabelle 3"/>
          <p:cNvGraphicFramePr>
            <a:graphicFrameLocks noGrp="1"/>
          </p:cNvGraphicFramePr>
          <p:nvPr>
            <p:extLst>
              <p:ext uri="{D42A27DB-BD31-4B8C-83A1-F6EECF244321}">
                <p14:modId xmlns:p14="http://schemas.microsoft.com/office/powerpoint/2010/main" val="1849602199"/>
              </p:ext>
            </p:extLst>
          </p:nvPr>
        </p:nvGraphicFramePr>
        <p:xfrm>
          <a:off x="4567893" y="2271678"/>
          <a:ext cx="5580941" cy="3866083"/>
        </p:xfrm>
        <a:graphic>
          <a:graphicData uri="http://schemas.openxmlformats.org/drawingml/2006/table">
            <a:tbl>
              <a:tblPr firstRow="1" bandRow="1">
                <a:tableStyleId>{5C22544A-7EE6-4342-B048-85BDC9FD1C3A}</a:tableStyleId>
              </a:tblPr>
              <a:tblGrid>
                <a:gridCol w="1795241">
                  <a:extLst>
                    <a:ext uri="{9D8B030D-6E8A-4147-A177-3AD203B41FA5}">
                      <a16:colId xmlns:a16="http://schemas.microsoft.com/office/drawing/2014/main" val="20000"/>
                    </a:ext>
                  </a:extLst>
                </a:gridCol>
                <a:gridCol w="757140">
                  <a:extLst>
                    <a:ext uri="{9D8B030D-6E8A-4147-A177-3AD203B41FA5}">
                      <a16:colId xmlns:a16="http://schemas.microsoft.com/office/drawing/2014/main" val="20001"/>
                    </a:ext>
                  </a:extLst>
                </a:gridCol>
                <a:gridCol w="3028560">
                  <a:extLst>
                    <a:ext uri="{9D8B030D-6E8A-4147-A177-3AD203B41FA5}">
                      <a16:colId xmlns:a16="http://schemas.microsoft.com/office/drawing/2014/main" val="20002"/>
                    </a:ext>
                  </a:extLst>
                </a:gridCol>
              </a:tblGrid>
              <a:tr h="557387">
                <a:tc gridSpan="3">
                  <a:txBody>
                    <a:bodyPr/>
                    <a:lstStyle/>
                    <a:p>
                      <a:r>
                        <a:rPr lang="de-AT" sz="1800" dirty="0"/>
                        <a:t>Indikation zur operativen Therapie</a:t>
                      </a:r>
                    </a:p>
                  </a:txBody>
                  <a:tcPr marL="91454" marR="91454" marT="45730" marB="45730">
                    <a:solidFill>
                      <a:srgbClr val="0070C0"/>
                    </a:solidFill>
                  </a:tcPr>
                </a:tc>
                <a:tc hMerge="1">
                  <a:txBody>
                    <a:bodyPr/>
                    <a:lstStyle/>
                    <a:p>
                      <a:endParaRPr lang="de-AT" dirty="0"/>
                    </a:p>
                  </a:txBody>
                  <a:tcPr/>
                </a:tc>
                <a:tc hMerge="1">
                  <a:txBody>
                    <a:bodyPr/>
                    <a:lstStyle/>
                    <a:p>
                      <a:endParaRPr lang="de-AT"/>
                    </a:p>
                  </a:txBody>
                  <a:tcPr/>
                </a:tc>
                <a:extLst>
                  <a:ext uri="{0D108BD9-81ED-4DB2-BD59-A6C34878D82A}">
                    <a16:rowId xmlns:a16="http://schemas.microsoft.com/office/drawing/2014/main" val="10000"/>
                  </a:ext>
                </a:extLst>
              </a:tr>
              <a:tr h="975429">
                <a:tc>
                  <a:txBody>
                    <a:bodyPr/>
                    <a:lstStyle/>
                    <a:p>
                      <a:r>
                        <a:rPr lang="de-AT" sz="1200" dirty="0"/>
                        <a:t>Absolute</a:t>
                      </a:r>
                      <a:r>
                        <a:rPr lang="de-AT" sz="1200" baseline="0" dirty="0"/>
                        <a:t> Operationsindikation</a:t>
                      </a:r>
                      <a:endParaRPr lang="de-AT" sz="1200" dirty="0"/>
                    </a:p>
                  </a:txBody>
                  <a:tcPr marL="91454" marR="91454" marT="45730" marB="45730"/>
                </a:tc>
                <a:tc>
                  <a:txBody>
                    <a:bodyPr/>
                    <a:lstStyle/>
                    <a:p>
                      <a:r>
                        <a:rPr lang="de-AT" sz="1200" dirty="0"/>
                        <a:t>Notfall</a:t>
                      </a:r>
                    </a:p>
                  </a:txBody>
                  <a:tcPr marL="91454" marR="91454" marT="45730" marB="45730"/>
                </a:tc>
                <a:tc>
                  <a:txBody>
                    <a:bodyPr/>
                    <a:lstStyle/>
                    <a:p>
                      <a:r>
                        <a:rPr lang="de-AT" sz="1200" dirty="0"/>
                        <a:t>-   Neurologische Defizite</a:t>
                      </a:r>
                    </a:p>
                    <a:p>
                      <a:pPr marL="171450" indent="-171450">
                        <a:buFontTx/>
                        <a:buChar char="-"/>
                      </a:pPr>
                      <a:r>
                        <a:rPr lang="de-AT" sz="1200" dirty="0" err="1"/>
                        <a:t>Epidurale</a:t>
                      </a:r>
                      <a:r>
                        <a:rPr lang="de-AT" sz="1200" dirty="0"/>
                        <a:t> Abszesse</a:t>
                      </a:r>
                    </a:p>
                    <a:p>
                      <a:pPr marL="171450" indent="-171450">
                        <a:buFontTx/>
                        <a:buChar char="-"/>
                      </a:pPr>
                      <a:r>
                        <a:rPr lang="de-AT" sz="1200" dirty="0"/>
                        <a:t>Sepsis</a:t>
                      </a:r>
                    </a:p>
                  </a:txBody>
                  <a:tcPr marL="91454" marR="91454" marT="45730" marB="45730"/>
                </a:tc>
                <a:extLst>
                  <a:ext uri="{0D108BD9-81ED-4DB2-BD59-A6C34878D82A}">
                    <a16:rowId xmlns:a16="http://schemas.microsoft.com/office/drawing/2014/main" val="10001"/>
                  </a:ext>
                </a:extLst>
              </a:tr>
              <a:tr h="1582617">
                <a:tc>
                  <a:txBody>
                    <a:bodyPr/>
                    <a:lstStyle/>
                    <a:p>
                      <a:endParaRPr lang="de-AT" sz="1200" dirty="0"/>
                    </a:p>
                  </a:txBody>
                  <a:tcPr marL="91454" marR="91454" marT="45730" marB="45730"/>
                </a:tc>
                <a:tc>
                  <a:txBody>
                    <a:bodyPr/>
                    <a:lstStyle/>
                    <a:p>
                      <a:r>
                        <a:rPr lang="de-AT" sz="1200" dirty="0"/>
                        <a:t>Elektiv</a:t>
                      </a:r>
                    </a:p>
                  </a:txBody>
                  <a:tcPr marL="91454" marR="91454" marT="45730" marB="45730"/>
                </a:tc>
                <a:tc>
                  <a:txBody>
                    <a:bodyPr/>
                    <a:lstStyle/>
                    <a:p>
                      <a:pPr marL="285750" indent="-285750">
                        <a:buFontTx/>
                        <a:buChar char="-"/>
                      </a:pPr>
                      <a:r>
                        <a:rPr lang="de-AT" sz="1200" baseline="0" dirty="0" err="1"/>
                        <a:t>Perivertebrale</a:t>
                      </a:r>
                      <a:r>
                        <a:rPr lang="de-AT" sz="1200" baseline="0" dirty="0"/>
                        <a:t> Abszesse</a:t>
                      </a:r>
                    </a:p>
                    <a:p>
                      <a:pPr marL="285750" indent="-285750">
                        <a:buFontTx/>
                        <a:buChar char="-"/>
                      </a:pPr>
                      <a:r>
                        <a:rPr lang="de-AT" sz="1200" baseline="0" dirty="0"/>
                        <a:t>Destruktion der ventralen Säule mit größeren Defekten</a:t>
                      </a:r>
                    </a:p>
                    <a:p>
                      <a:pPr marL="285750" indent="-285750">
                        <a:buFontTx/>
                        <a:buChar char="-"/>
                      </a:pPr>
                      <a:r>
                        <a:rPr lang="de-AT" sz="1200" baseline="0" dirty="0"/>
                        <a:t>Fehlschlag der konservativen Therapie</a:t>
                      </a:r>
                      <a:endParaRPr lang="de-AT" sz="1200" dirty="0"/>
                    </a:p>
                  </a:txBody>
                  <a:tcPr marL="91454" marR="91454" marT="45730" marB="45730"/>
                </a:tc>
                <a:extLst>
                  <a:ext uri="{0D108BD9-81ED-4DB2-BD59-A6C34878D82A}">
                    <a16:rowId xmlns:a16="http://schemas.microsoft.com/office/drawing/2014/main" val="10002"/>
                  </a:ext>
                </a:extLst>
              </a:tr>
              <a:tr h="750650">
                <a:tc>
                  <a:txBody>
                    <a:bodyPr/>
                    <a:lstStyle/>
                    <a:p>
                      <a:r>
                        <a:rPr lang="de-AT" sz="1200" dirty="0"/>
                        <a:t>Relative Operationsindikation</a:t>
                      </a:r>
                    </a:p>
                  </a:txBody>
                  <a:tcPr marL="91454" marR="91454" marT="45730" marB="45730"/>
                </a:tc>
                <a:tc>
                  <a:txBody>
                    <a:bodyPr/>
                    <a:lstStyle/>
                    <a:p>
                      <a:endParaRPr lang="de-AT" sz="1200" dirty="0"/>
                    </a:p>
                  </a:txBody>
                  <a:tcPr marL="91454" marR="91454" marT="45730" marB="45730"/>
                </a:tc>
                <a:tc>
                  <a:txBody>
                    <a:bodyPr/>
                    <a:lstStyle/>
                    <a:p>
                      <a:pPr marL="285750" indent="-285750">
                        <a:buFontTx/>
                        <a:buChar char="-"/>
                      </a:pPr>
                      <a:r>
                        <a:rPr lang="de-AT" sz="1200" dirty="0"/>
                        <a:t>Unkontrollierbarer</a:t>
                      </a:r>
                      <a:r>
                        <a:rPr lang="de-AT" sz="1200" baseline="0" dirty="0"/>
                        <a:t> Schmerz</a:t>
                      </a:r>
                    </a:p>
                    <a:p>
                      <a:pPr marL="171450" lvl="0" indent="-171450">
                        <a:buFontTx/>
                        <a:buChar char="-"/>
                      </a:pPr>
                      <a:r>
                        <a:rPr lang="de-AT" sz="1200" kern="1200" dirty="0">
                          <a:solidFill>
                            <a:schemeClr val="dk1"/>
                          </a:solidFill>
                          <a:latin typeface="+mn-lt"/>
                          <a:ea typeface="+mn-ea"/>
                          <a:cs typeface="+mn-cs"/>
                        </a:rPr>
                        <a:t>   </a:t>
                      </a:r>
                      <a:r>
                        <a:rPr lang="de-AT" sz="1200" kern="1200" dirty="0" err="1">
                          <a:solidFill>
                            <a:schemeClr val="dk1"/>
                          </a:solidFill>
                          <a:latin typeface="+mn-lt"/>
                          <a:ea typeface="+mn-ea"/>
                          <a:cs typeface="+mn-cs"/>
                        </a:rPr>
                        <a:t>Geringgradige</a:t>
                      </a:r>
                      <a:r>
                        <a:rPr lang="de-AT" sz="1200" kern="1200" baseline="0" dirty="0">
                          <a:solidFill>
                            <a:schemeClr val="dk1"/>
                          </a:solidFill>
                          <a:latin typeface="+mn-lt"/>
                          <a:ea typeface="+mn-ea"/>
                          <a:cs typeface="+mn-cs"/>
                        </a:rPr>
                        <a:t> </a:t>
                      </a:r>
                      <a:r>
                        <a:rPr lang="de-AT" sz="1200" kern="1200" dirty="0">
                          <a:solidFill>
                            <a:schemeClr val="dk1"/>
                          </a:solidFill>
                          <a:latin typeface="+mn-lt"/>
                          <a:ea typeface="+mn-ea"/>
                          <a:cs typeface="+mn-cs"/>
                        </a:rPr>
                        <a:t>Destruktion</a:t>
                      </a:r>
                    </a:p>
                  </a:txBody>
                  <a:tcPr marL="91454" marR="91454" marT="45730" marB="45730"/>
                </a:tc>
                <a:extLst>
                  <a:ext uri="{0D108BD9-81ED-4DB2-BD59-A6C34878D82A}">
                    <a16:rowId xmlns:a16="http://schemas.microsoft.com/office/drawing/2014/main" val="10003"/>
                  </a:ext>
                </a:extLst>
              </a:tr>
            </a:tbl>
          </a:graphicData>
        </a:graphic>
      </p:graphicFrame>
      <p:pic>
        <p:nvPicPr>
          <p:cNvPr id="7191"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433" y="2271677"/>
            <a:ext cx="2960424" cy="3866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223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hteck 1"/>
          <p:cNvSpPr>
            <a:spLocks noChangeArrowheads="1"/>
          </p:cNvSpPr>
          <p:nvPr/>
        </p:nvSpPr>
        <p:spPr bwMode="auto">
          <a:xfrm>
            <a:off x="187037" y="1456947"/>
            <a:ext cx="102095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de-AT" altLang="de-DE" b="1" dirty="0" err="1">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Spondylodiszitis</a:t>
            </a:r>
            <a:r>
              <a:rPr lang="de-AT" altLang="de-DE"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 – Indikation zur Stabilisierung</a:t>
            </a:r>
          </a:p>
        </p:txBody>
      </p:sp>
      <p:graphicFrame>
        <p:nvGraphicFramePr>
          <p:cNvPr id="4" name="Tabelle 3"/>
          <p:cNvGraphicFramePr>
            <a:graphicFrameLocks noGrp="1"/>
          </p:cNvGraphicFramePr>
          <p:nvPr>
            <p:extLst>
              <p:ext uri="{D42A27DB-BD31-4B8C-83A1-F6EECF244321}">
                <p14:modId xmlns:p14="http://schemas.microsoft.com/office/powerpoint/2010/main" val="3945192014"/>
              </p:ext>
            </p:extLst>
          </p:nvPr>
        </p:nvGraphicFramePr>
        <p:xfrm>
          <a:off x="4485036" y="2371794"/>
          <a:ext cx="5804475" cy="3335670"/>
        </p:xfrm>
        <a:graphic>
          <a:graphicData uri="http://schemas.openxmlformats.org/drawingml/2006/table">
            <a:tbl>
              <a:tblPr firstRow="1" bandRow="1">
                <a:tableStyleId>{5C22544A-7EE6-4342-B048-85BDC9FD1C3A}</a:tableStyleId>
              </a:tblPr>
              <a:tblGrid>
                <a:gridCol w="5348943">
                  <a:extLst>
                    <a:ext uri="{9D8B030D-6E8A-4147-A177-3AD203B41FA5}">
                      <a16:colId xmlns:a16="http://schemas.microsoft.com/office/drawing/2014/main" val="20000"/>
                    </a:ext>
                  </a:extLst>
                </a:gridCol>
                <a:gridCol w="227766">
                  <a:extLst>
                    <a:ext uri="{9D8B030D-6E8A-4147-A177-3AD203B41FA5}">
                      <a16:colId xmlns:a16="http://schemas.microsoft.com/office/drawing/2014/main" val="20001"/>
                    </a:ext>
                  </a:extLst>
                </a:gridCol>
                <a:gridCol w="227766">
                  <a:extLst>
                    <a:ext uri="{9D8B030D-6E8A-4147-A177-3AD203B41FA5}">
                      <a16:colId xmlns:a16="http://schemas.microsoft.com/office/drawing/2014/main" val="20002"/>
                    </a:ext>
                  </a:extLst>
                </a:gridCol>
              </a:tblGrid>
              <a:tr h="591092">
                <a:tc gridSpan="3">
                  <a:txBody>
                    <a:bodyPr/>
                    <a:lstStyle/>
                    <a:p>
                      <a:r>
                        <a:rPr lang="de-AT" sz="1800" dirty="0"/>
                        <a:t>Indikation zur Stabilisierung</a:t>
                      </a:r>
                    </a:p>
                  </a:txBody>
                  <a:tcPr marL="91454" marR="91454" marT="45730" marB="45730">
                    <a:solidFill>
                      <a:srgbClr val="0070C0"/>
                    </a:solidFill>
                  </a:tcPr>
                </a:tc>
                <a:tc hMerge="1">
                  <a:txBody>
                    <a:bodyPr/>
                    <a:lstStyle/>
                    <a:p>
                      <a:endParaRPr lang="de-AT" dirty="0"/>
                    </a:p>
                  </a:txBody>
                  <a:tcPr/>
                </a:tc>
                <a:tc hMerge="1">
                  <a:txBody>
                    <a:bodyPr/>
                    <a:lstStyle/>
                    <a:p>
                      <a:endParaRPr lang="de-AT"/>
                    </a:p>
                  </a:txBody>
                  <a:tcPr/>
                </a:tc>
                <a:extLst>
                  <a:ext uri="{0D108BD9-81ED-4DB2-BD59-A6C34878D82A}">
                    <a16:rowId xmlns:a16="http://schemas.microsoft.com/office/drawing/2014/main" val="10000"/>
                  </a:ext>
                </a:extLst>
              </a:tr>
              <a:tr h="1034413">
                <a:tc>
                  <a:txBody>
                    <a:bodyPr/>
                    <a:lstStyle/>
                    <a:p>
                      <a:pPr marL="285750" indent="-285750">
                        <a:buFont typeface="Arial" panose="020B0604020202020204" pitchFamily="34" charset="0"/>
                        <a:buChar char="•"/>
                      </a:pPr>
                      <a:r>
                        <a:rPr lang="de-DE" sz="1800" b="0" i="0" u="none" strike="noStrike" kern="1200" baseline="0" dirty="0">
                          <a:solidFill>
                            <a:schemeClr val="dk1"/>
                          </a:solidFill>
                          <a:latin typeface="+mn-lt"/>
                          <a:ea typeface="+mn-ea"/>
                          <a:cs typeface="+mn-cs"/>
                        </a:rPr>
                        <a:t>segmentale </a:t>
                      </a:r>
                      <a:r>
                        <a:rPr lang="de-DE" sz="1800" b="0" i="0" u="none" strike="noStrike" kern="1200" baseline="0" dirty="0" err="1">
                          <a:solidFill>
                            <a:schemeClr val="dk1"/>
                          </a:solidFill>
                          <a:latin typeface="+mn-lt"/>
                          <a:ea typeface="+mn-ea"/>
                          <a:cs typeface="+mn-cs"/>
                        </a:rPr>
                        <a:t>Kyphosierung</a:t>
                      </a:r>
                      <a:r>
                        <a:rPr lang="de-DE" sz="1800" b="0" i="0" u="none" strike="noStrike" kern="1200" baseline="0" dirty="0">
                          <a:solidFill>
                            <a:schemeClr val="dk1"/>
                          </a:solidFill>
                          <a:latin typeface="+mn-lt"/>
                          <a:ea typeface="+mn-ea"/>
                          <a:cs typeface="+mn-cs"/>
                        </a:rPr>
                        <a:t> (&gt; 15°)</a:t>
                      </a:r>
                      <a:endParaRPr lang="de-AT" sz="1200" dirty="0"/>
                    </a:p>
                  </a:txBody>
                  <a:tcPr marL="91454" marR="91454" marT="45730" marB="45730"/>
                </a:tc>
                <a:tc>
                  <a:txBody>
                    <a:bodyPr/>
                    <a:lstStyle/>
                    <a:p>
                      <a:endParaRPr lang="de-AT" sz="1200" dirty="0"/>
                    </a:p>
                  </a:txBody>
                  <a:tcPr marL="91454" marR="91454" marT="45730" marB="45730"/>
                </a:tc>
                <a:tc>
                  <a:txBody>
                    <a:bodyPr/>
                    <a:lstStyle/>
                    <a:p>
                      <a:endParaRPr lang="de-AT" sz="1200" dirty="0"/>
                    </a:p>
                  </a:txBody>
                  <a:tcPr marL="91454" marR="91454" marT="45730" marB="45730"/>
                </a:tc>
                <a:extLst>
                  <a:ext uri="{0D108BD9-81ED-4DB2-BD59-A6C34878D82A}">
                    <a16:rowId xmlns:a16="http://schemas.microsoft.com/office/drawing/2014/main" val="10001"/>
                  </a:ext>
                </a:extLst>
              </a:tr>
              <a:tr h="914123">
                <a:tc>
                  <a:txBody>
                    <a:bodyPr/>
                    <a:lstStyle/>
                    <a:p>
                      <a:pPr marL="285750" indent="-285750">
                        <a:buFont typeface="Arial" panose="020B0604020202020204" pitchFamily="34" charset="0"/>
                        <a:buChar char="•"/>
                      </a:pPr>
                      <a:r>
                        <a:rPr lang="de-DE" sz="1800" b="0" i="0" u="none" strike="noStrike" kern="1200" baseline="0" dirty="0">
                          <a:solidFill>
                            <a:schemeClr val="dk1"/>
                          </a:solidFill>
                          <a:latin typeface="+mn-lt"/>
                          <a:ea typeface="+mn-ea"/>
                          <a:cs typeface="+mn-cs"/>
                        </a:rPr>
                        <a:t>Wirbelkörperkollaps &gt; 50 %</a:t>
                      </a:r>
                      <a:endParaRPr lang="de-AT" sz="1800" b="0" i="0" u="none" strike="noStrike" kern="1200" baseline="0" dirty="0">
                        <a:solidFill>
                          <a:schemeClr val="dk1"/>
                        </a:solidFill>
                        <a:latin typeface="+mn-lt"/>
                        <a:ea typeface="+mn-ea"/>
                        <a:cs typeface="+mn-cs"/>
                      </a:endParaRPr>
                    </a:p>
                  </a:txBody>
                  <a:tcPr marL="91454" marR="91454" marT="45730" marB="45730"/>
                </a:tc>
                <a:tc>
                  <a:txBody>
                    <a:bodyPr/>
                    <a:lstStyle/>
                    <a:p>
                      <a:endParaRPr lang="de-AT" sz="1200" dirty="0"/>
                    </a:p>
                  </a:txBody>
                  <a:tcPr marL="91454" marR="91454" marT="45730" marB="45730"/>
                </a:tc>
                <a:tc>
                  <a:txBody>
                    <a:bodyPr/>
                    <a:lstStyle/>
                    <a:p>
                      <a:pPr marL="285750" indent="-285750">
                        <a:buFontTx/>
                        <a:buChar char="-"/>
                      </a:pPr>
                      <a:endParaRPr lang="de-AT" sz="1200" dirty="0"/>
                    </a:p>
                  </a:txBody>
                  <a:tcPr marL="91454" marR="91454" marT="45730" marB="45730"/>
                </a:tc>
                <a:extLst>
                  <a:ext uri="{0D108BD9-81ED-4DB2-BD59-A6C34878D82A}">
                    <a16:rowId xmlns:a16="http://schemas.microsoft.com/office/drawing/2014/main" val="10002"/>
                  </a:ext>
                </a:extLst>
              </a:tr>
              <a:tr h="796042">
                <a:tc>
                  <a:txBody>
                    <a:bodyPr/>
                    <a:lstStyle/>
                    <a:p>
                      <a:pPr marL="285750" indent="-285750">
                        <a:buFont typeface="Arial" panose="020B0604020202020204" pitchFamily="34" charset="0"/>
                        <a:buChar char="•"/>
                      </a:pPr>
                      <a:r>
                        <a:rPr lang="de-DE" sz="1800" b="0" i="0" u="none" strike="noStrike" kern="1200" baseline="0" dirty="0">
                          <a:solidFill>
                            <a:schemeClr val="dk1"/>
                          </a:solidFill>
                          <a:latin typeface="+mn-lt"/>
                          <a:ea typeface="+mn-ea"/>
                          <a:cs typeface="+mn-cs"/>
                        </a:rPr>
                        <a:t>Translation &gt; 5 mm</a:t>
                      </a:r>
                      <a:endParaRPr lang="de-AT" sz="1200" dirty="0"/>
                    </a:p>
                  </a:txBody>
                  <a:tcPr marL="91454" marR="91454" marT="45730" marB="45730"/>
                </a:tc>
                <a:tc>
                  <a:txBody>
                    <a:bodyPr/>
                    <a:lstStyle/>
                    <a:p>
                      <a:endParaRPr lang="de-AT" sz="1200" dirty="0"/>
                    </a:p>
                  </a:txBody>
                  <a:tcPr marL="91454" marR="91454" marT="45730" marB="45730"/>
                </a:tc>
                <a:tc>
                  <a:txBody>
                    <a:bodyPr/>
                    <a:lstStyle/>
                    <a:p>
                      <a:pPr marL="0" indent="0">
                        <a:buFontTx/>
                        <a:buNone/>
                      </a:pPr>
                      <a:endParaRPr lang="de-AT" sz="1200" kern="1200" dirty="0">
                        <a:solidFill>
                          <a:schemeClr val="dk1"/>
                        </a:solidFill>
                        <a:latin typeface="+mn-lt"/>
                        <a:ea typeface="+mn-ea"/>
                        <a:cs typeface="+mn-cs"/>
                      </a:endParaRPr>
                    </a:p>
                  </a:txBody>
                  <a:tcPr marL="91454" marR="91454" marT="45730" marB="45730"/>
                </a:tc>
                <a:extLst>
                  <a:ext uri="{0D108BD9-81ED-4DB2-BD59-A6C34878D82A}">
                    <a16:rowId xmlns:a16="http://schemas.microsoft.com/office/drawing/2014/main" val="10003"/>
                  </a:ext>
                </a:extLst>
              </a:tr>
            </a:tbl>
          </a:graphicData>
        </a:graphic>
      </p:graphicFrame>
      <p:pic>
        <p:nvPicPr>
          <p:cNvPr id="7191"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9544" y="2270212"/>
            <a:ext cx="2760663" cy="36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81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hteck 1"/>
          <p:cNvSpPr>
            <a:spLocks noChangeArrowheads="1"/>
          </p:cNvSpPr>
          <p:nvPr/>
        </p:nvSpPr>
        <p:spPr bwMode="auto">
          <a:xfrm>
            <a:off x="306022" y="1319806"/>
            <a:ext cx="87296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4400" dirty="0"/>
              <a:t>  </a:t>
            </a:r>
            <a:r>
              <a:rPr lang="de-AT" altLang="de-DE"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Operativ - Prinzip</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825" y="2419350"/>
            <a:ext cx="3204289" cy="3897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elle 5"/>
          <p:cNvGraphicFramePr>
            <a:graphicFrameLocks noGrp="1"/>
          </p:cNvGraphicFramePr>
          <p:nvPr>
            <p:extLst>
              <p:ext uri="{D42A27DB-BD31-4B8C-83A1-F6EECF244321}">
                <p14:modId xmlns:p14="http://schemas.microsoft.com/office/powerpoint/2010/main" val="26518033"/>
              </p:ext>
            </p:extLst>
          </p:nvPr>
        </p:nvGraphicFramePr>
        <p:xfrm>
          <a:off x="4895920" y="2387196"/>
          <a:ext cx="5400675" cy="3867209"/>
        </p:xfrm>
        <a:graphic>
          <a:graphicData uri="http://schemas.openxmlformats.org/drawingml/2006/table">
            <a:tbl>
              <a:tblPr firstRow="1" bandRow="1">
                <a:tableStyleId>{5C22544A-7EE6-4342-B048-85BDC9FD1C3A}</a:tableStyleId>
              </a:tblPr>
              <a:tblGrid>
                <a:gridCol w="5400675">
                  <a:extLst>
                    <a:ext uri="{9D8B030D-6E8A-4147-A177-3AD203B41FA5}">
                      <a16:colId xmlns:a16="http://schemas.microsoft.com/office/drawing/2014/main" val="20000"/>
                    </a:ext>
                  </a:extLst>
                </a:gridCol>
              </a:tblGrid>
              <a:tr h="431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800" b="1" kern="1200" dirty="0">
                          <a:solidFill>
                            <a:schemeClr val="lt1"/>
                          </a:solidFill>
                          <a:effectLst/>
                          <a:latin typeface="+mn-lt"/>
                          <a:ea typeface="+mn-ea"/>
                          <a:cs typeface="+mn-cs"/>
                        </a:rPr>
                        <a:t>Drainage aller Abszesse</a:t>
                      </a:r>
                      <a:endParaRPr lang="de-DE" sz="1800" dirty="0">
                        <a:solidFill>
                          <a:schemeClr val="bg1"/>
                        </a:solidFill>
                      </a:endParaRPr>
                    </a:p>
                  </a:txBody>
                  <a:tcPr marL="91441" marR="91441" marT="45696" marB="45696">
                    <a:solidFill>
                      <a:srgbClr val="0070C0"/>
                    </a:solidFill>
                  </a:tcPr>
                </a:tc>
                <a:extLst>
                  <a:ext uri="{0D108BD9-81ED-4DB2-BD59-A6C34878D82A}">
                    <a16:rowId xmlns:a16="http://schemas.microsoft.com/office/drawing/2014/main" val="10000"/>
                  </a:ext>
                </a:extLst>
              </a:tr>
              <a:tr h="3657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a:solidFill>
                            <a:schemeClr val="accent6">
                              <a:lumMod val="60000"/>
                              <a:lumOff val="40000"/>
                            </a:schemeClr>
                          </a:solidFill>
                        </a:rPr>
                        <a:t>↓</a:t>
                      </a:r>
                    </a:p>
                  </a:txBody>
                  <a:tcPr marL="91441" marR="91441" marT="45696" marB="45696"/>
                </a:tc>
                <a:extLst>
                  <a:ext uri="{0D108BD9-81ED-4DB2-BD59-A6C34878D82A}">
                    <a16:rowId xmlns:a16="http://schemas.microsoft.com/office/drawing/2014/main" val="10001"/>
                  </a:ext>
                </a:extLst>
              </a:tr>
              <a:tr h="6400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800" b="1" kern="1200" dirty="0" err="1">
                          <a:solidFill>
                            <a:schemeClr val="lt1"/>
                          </a:solidFill>
                          <a:effectLst/>
                          <a:latin typeface="+mn-lt"/>
                          <a:ea typeface="+mn-ea"/>
                          <a:cs typeface="+mn-cs"/>
                        </a:rPr>
                        <a:t>Nekrosektomie</a:t>
                      </a:r>
                      <a:r>
                        <a:rPr lang="de-AT" sz="1800" b="1" kern="1200" dirty="0">
                          <a:solidFill>
                            <a:schemeClr val="lt1"/>
                          </a:solidFill>
                          <a:effectLst/>
                          <a:latin typeface="+mn-lt"/>
                          <a:ea typeface="+mn-ea"/>
                          <a:cs typeface="+mn-cs"/>
                        </a:rPr>
                        <a:t> und Kürettage des entzündlichen Herdes</a:t>
                      </a:r>
                      <a:endParaRPr lang="de-DE" sz="1800" b="1" kern="1200" dirty="0">
                        <a:solidFill>
                          <a:schemeClr val="lt1"/>
                        </a:solidFill>
                        <a:effectLst/>
                        <a:latin typeface="+mn-lt"/>
                        <a:ea typeface="+mn-ea"/>
                        <a:cs typeface="+mn-cs"/>
                      </a:endParaRPr>
                    </a:p>
                  </a:txBody>
                  <a:tcPr marL="91441" marR="91441" marT="45696" marB="45696">
                    <a:solidFill>
                      <a:srgbClr val="0070C0"/>
                    </a:solidFill>
                  </a:tcPr>
                </a:tc>
                <a:extLst>
                  <a:ext uri="{0D108BD9-81ED-4DB2-BD59-A6C34878D82A}">
                    <a16:rowId xmlns:a16="http://schemas.microsoft.com/office/drawing/2014/main" val="10002"/>
                  </a:ext>
                </a:extLst>
              </a:tr>
              <a:tr h="3657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1" dirty="0">
                          <a:solidFill>
                            <a:schemeClr val="accent6">
                              <a:lumMod val="60000"/>
                              <a:lumOff val="40000"/>
                            </a:schemeClr>
                          </a:solidFill>
                        </a:rPr>
                        <a:t>↓</a:t>
                      </a:r>
                    </a:p>
                  </a:txBody>
                  <a:tcPr marL="91441" marR="91441" marT="45696" marB="45696"/>
                </a:tc>
                <a:extLst>
                  <a:ext uri="{0D108BD9-81ED-4DB2-BD59-A6C34878D82A}">
                    <a16:rowId xmlns:a16="http://schemas.microsoft.com/office/drawing/2014/main" val="10003"/>
                  </a:ext>
                </a:extLst>
              </a:tr>
              <a:tr h="601437">
                <a:tc>
                  <a:txBody>
                    <a:bodyPr/>
                    <a:lstStyle/>
                    <a:p>
                      <a:pPr algn="ctr" fontAlgn="base"/>
                      <a:r>
                        <a:rPr lang="de-AT" sz="1800" b="1" kern="1200" dirty="0">
                          <a:solidFill>
                            <a:schemeClr val="lt1"/>
                          </a:solidFill>
                          <a:effectLst/>
                          <a:latin typeface="+mn-lt"/>
                          <a:ea typeface="+mn-ea"/>
                          <a:cs typeface="+mn-cs"/>
                        </a:rPr>
                        <a:t>Rekonstruktion der ventralen Säule </a:t>
                      </a:r>
                    </a:p>
                  </a:txBody>
                  <a:tcPr marL="91441" marR="91441" marT="45696" marB="45696">
                    <a:solidFill>
                      <a:srgbClr val="0070C0"/>
                    </a:solidFill>
                  </a:tcPr>
                </a:tc>
                <a:extLst>
                  <a:ext uri="{0D108BD9-81ED-4DB2-BD59-A6C34878D82A}">
                    <a16:rowId xmlns:a16="http://schemas.microsoft.com/office/drawing/2014/main" val="10004"/>
                  </a:ext>
                </a:extLst>
              </a:tr>
              <a:tr h="3657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1" kern="1200" dirty="0">
                          <a:solidFill>
                            <a:schemeClr val="lt1"/>
                          </a:solidFill>
                          <a:effectLst/>
                          <a:latin typeface="+mn-lt"/>
                          <a:ea typeface="+mn-ea"/>
                          <a:cs typeface="+mn-cs"/>
                        </a:rPr>
                        <a:t>↓</a:t>
                      </a:r>
                      <a:r>
                        <a:rPr lang="de-DE" sz="1800" b="1" dirty="0">
                          <a:solidFill>
                            <a:schemeClr val="accent6">
                              <a:lumMod val="60000"/>
                              <a:lumOff val="40000"/>
                            </a:schemeClr>
                          </a:solidFill>
                        </a:rPr>
                        <a:t>↓</a:t>
                      </a:r>
                    </a:p>
                  </a:txBody>
                  <a:tcPr marL="91441" marR="91441" marT="45696" marB="45696"/>
                </a:tc>
                <a:extLst>
                  <a:ext uri="{0D108BD9-81ED-4DB2-BD59-A6C34878D82A}">
                    <a16:rowId xmlns:a16="http://schemas.microsoft.com/office/drawing/2014/main" val="10005"/>
                  </a:ext>
                </a:extLst>
              </a:tr>
              <a:tr h="365705">
                <a:tc>
                  <a:txBody>
                    <a:bodyPr/>
                    <a:lstStyle/>
                    <a:p>
                      <a:pPr algn="ctr" fontAlgn="base"/>
                      <a:r>
                        <a:rPr lang="de-AT" sz="1800" b="1" kern="1200" dirty="0">
                          <a:solidFill>
                            <a:schemeClr val="lt1"/>
                          </a:solidFill>
                          <a:effectLst/>
                          <a:latin typeface="+mn-lt"/>
                          <a:ea typeface="+mn-ea"/>
                          <a:cs typeface="+mn-cs"/>
                        </a:rPr>
                        <a:t>Dorsale Instrumentierung zur Sicherung</a:t>
                      </a:r>
                    </a:p>
                  </a:txBody>
                  <a:tcPr marL="91441" marR="91441" marT="45696" marB="45696">
                    <a:solidFill>
                      <a:srgbClr val="0070C0"/>
                    </a:solidFill>
                  </a:tcPr>
                </a:tc>
                <a:extLst>
                  <a:ext uri="{0D108BD9-81ED-4DB2-BD59-A6C34878D82A}">
                    <a16:rowId xmlns:a16="http://schemas.microsoft.com/office/drawing/2014/main" val="10006"/>
                  </a:ext>
                </a:extLst>
              </a:tr>
              <a:tr h="3657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1" dirty="0">
                          <a:solidFill>
                            <a:schemeClr val="accent6">
                              <a:lumMod val="60000"/>
                              <a:lumOff val="40000"/>
                            </a:schemeClr>
                          </a:solidFill>
                        </a:rPr>
                        <a:t>↓</a:t>
                      </a:r>
                    </a:p>
                  </a:txBody>
                  <a:tcPr marL="91441" marR="91441" marT="45696" marB="45696"/>
                </a:tc>
                <a:extLst>
                  <a:ext uri="{0D108BD9-81ED-4DB2-BD59-A6C34878D82A}">
                    <a16:rowId xmlns:a16="http://schemas.microsoft.com/office/drawing/2014/main" val="10007"/>
                  </a:ext>
                </a:extLst>
              </a:tr>
              <a:tr h="3657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1" kern="1200" dirty="0">
                          <a:solidFill>
                            <a:schemeClr val="bg1"/>
                          </a:solidFill>
                          <a:latin typeface="+mn-lt"/>
                          <a:ea typeface="+mn-ea"/>
                          <a:cs typeface="+mn-cs"/>
                        </a:rPr>
                        <a:t>Antibiose (10 Wochen)</a:t>
                      </a:r>
                      <a:endParaRPr lang="de-AT" sz="1800" b="1" kern="1200" dirty="0">
                        <a:solidFill>
                          <a:schemeClr val="bg1"/>
                        </a:solidFill>
                        <a:latin typeface="+mn-lt"/>
                        <a:ea typeface="+mn-ea"/>
                        <a:cs typeface="+mn-cs"/>
                      </a:endParaRPr>
                    </a:p>
                  </a:txBody>
                  <a:tcPr marL="91441" marR="91441" marT="45696" marB="45696">
                    <a:solidFill>
                      <a:srgbClr val="0070C0"/>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35801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3439303421"/>
              </p:ext>
            </p:extLst>
          </p:nvPr>
        </p:nvGraphicFramePr>
        <p:xfrm>
          <a:off x="4827570" y="2063385"/>
          <a:ext cx="5040312" cy="4572000"/>
        </p:xfrm>
        <a:graphic>
          <a:graphicData uri="http://schemas.openxmlformats.org/drawingml/2006/table">
            <a:tbl>
              <a:tblPr firstRow="1" bandRow="1">
                <a:tableStyleId>{5C22544A-7EE6-4342-B048-85BDC9FD1C3A}</a:tableStyleId>
              </a:tblPr>
              <a:tblGrid>
                <a:gridCol w="5040312">
                  <a:extLst>
                    <a:ext uri="{9D8B030D-6E8A-4147-A177-3AD203B41FA5}">
                      <a16:colId xmlns:a16="http://schemas.microsoft.com/office/drawing/2014/main" val="20000"/>
                    </a:ext>
                  </a:extLst>
                </a:gridCol>
              </a:tblGrid>
              <a:tr h="2700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dirty="0"/>
                        <a:t>Vorteile der operativen Therapie</a:t>
                      </a:r>
                    </a:p>
                  </a:txBody>
                  <a:tcPr marL="91436" marR="91436">
                    <a:solidFill>
                      <a:schemeClr val="accent2"/>
                    </a:solidFill>
                  </a:tcPr>
                </a:tc>
                <a:extLst>
                  <a:ext uri="{0D108BD9-81ED-4DB2-BD59-A6C34878D82A}">
                    <a16:rowId xmlns:a16="http://schemas.microsoft.com/office/drawing/2014/main" val="10000"/>
                  </a:ext>
                </a:extLst>
              </a:tr>
              <a:tr h="258938">
                <a:tc>
                  <a:txBody>
                    <a:bodyPr/>
                    <a:lstStyle/>
                    <a:p>
                      <a:r>
                        <a:rPr lang="de-AT" sz="1400" dirty="0"/>
                        <a:t>Bessere Diagnosemöglichkeiten durch Probenentnahmen</a:t>
                      </a:r>
                    </a:p>
                  </a:txBody>
                  <a:tcPr marL="91436" marR="91436"/>
                </a:tc>
                <a:extLst>
                  <a:ext uri="{0D108BD9-81ED-4DB2-BD59-A6C34878D82A}">
                    <a16:rowId xmlns:a16="http://schemas.microsoft.com/office/drawing/2014/main" val="10001"/>
                  </a:ext>
                </a:extLst>
              </a:tr>
              <a:tr h="258938">
                <a:tc>
                  <a:txBody>
                    <a:bodyPr/>
                    <a:lstStyle/>
                    <a:p>
                      <a:r>
                        <a:rPr lang="de-AT" sz="1400" dirty="0"/>
                        <a:t>Sofortige und komplette Beseitigung des infektiösen Herdes</a:t>
                      </a:r>
                    </a:p>
                  </a:txBody>
                  <a:tcPr marL="91436" marR="91436"/>
                </a:tc>
                <a:extLst>
                  <a:ext uri="{0D108BD9-81ED-4DB2-BD59-A6C34878D82A}">
                    <a16:rowId xmlns:a16="http://schemas.microsoft.com/office/drawing/2014/main" val="10002"/>
                  </a:ext>
                </a:extLst>
              </a:tr>
              <a:tr h="258938">
                <a:tc>
                  <a:txBody>
                    <a:bodyPr/>
                    <a:lstStyle/>
                    <a:p>
                      <a:r>
                        <a:rPr lang="de-AT" sz="1400" dirty="0"/>
                        <a:t>Drainage von Abszessen</a:t>
                      </a:r>
                    </a:p>
                  </a:txBody>
                  <a:tcPr marL="91436" marR="91436"/>
                </a:tc>
                <a:extLst>
                  <a:ext uri="{0D108BD9-81ED-4DB2-BD59-A6C34878D82A}">
                    <a16:rowId xmlns:a16="http://schemas.microsoft.com/office/drawing/2014/main" val="10003"/>
                  </a:ext>
                </a:extLst>
              </a:tr>
              <a:tr h="258938">
                <a:tc>
                  <a:txBody>
                    <a:bodyPr/>
                    <a:lstStyle/>
                    <a:p>
                      <a:endParaRPr lang="de-AT" sz="1400" dirty="0"/>
                    </a:p>
                  </a:txBody>
                  <a:tcPr marL="91436" marR="91436"/>
                </a:tc>
                <a:extLst>
                  <a:ext uri="{0D108BD9-81ED-4DB2-BD59-A6C34878D82A}">
                    <a16:rowId xmlns:a16="http://schemas.microsoft.com/office/drawing/2014/main" val="10004"/>
                  </a:ext>
                </a:extLst>
              </a:tr>
              <a:tr h="2589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sz="1400" dirty="0"/>
                        <a:t>Sofortige Wiederherstellung der Tragfähigkeit/Funktion</a:t>
                      </a:r>
                    </a:p>
                  </a:txBody>
                  <a:tcPr marL="91436" marR="91436"/>
                </a:tc>
                <a:extLst>
                  <a:ext uri="{0D108BD9-81ED-4DB2-BD59-A6C34878D82A}">
                    <a16:rowId xmlns:a16="http://schemas.microsoft.com/office/drawing/2014/main" val="10005"/>
                  </a:ext>
                </a:extLst>
              </a:tr>
              <a:tr h="258938">
                <a:tc>
                  <a:txBody>
                    <a:bodyPr/>
                    <a:lstStyle/>
                    <a:p>
                      <a:r>
                        <a:rPr lang="de-AT" sz="1400" baseline="0" dirty="0"/>
                        <a:t> </a:t>
                      </a:r>
                      <a:r>
                        <a:rPr lang="de-AT" sz="1400" dirty="0"/>
                        <a:t>-&gt; Primäre Wiederherstellung der Stabilität</a:t>
                      </a:r>
                    </a:p>
                  </a:txBody>
                  <a:tcPr marL="91436" marR="91436"/>
                </a:tc>
                <a:extLst>
                  <a:ext uri="{0D108BD9-81ED-4DB2-BD59-A6C34878D82A}">
                    <a16:rowId xmlns:a16="http://schemas.microsoft.com/office/drawing/2014/main" val="10006"/>
                  </a:ext>
                </a:extLst>
              </a:tr>
              <a:tr h="258938">
                <a:tc>
                  <a:txBody>
                    <a:bodyPr/>
                    <a:lstStyle/>
                    <a:p>
                      <a:r>
                        <a:rPr lang="de-AT" sz="1400" dirty="0"/>
                        <a:t> -&gt; Möglichkeit der sofortigen Mobilisation des Patienten</a:t>
                      </a:r>
                    </a:p>
                  </a:txBody>
                  <a:tcPr marL="91436" marR="91436"/>
                </a:tc>
                <a:extLst>
                  <a:ext uri="{0D108BD9-81ED-4DB2-BD59-A6C34878D82A}">
                    <a16:rowId xmlns:a16="http://schemas.microsoft.com/office/drawing/2014/main" val="10007"/>
                  </a:ext>
                </a:extLst>
              </a:tr>
              <a:tr h="258938">
                <a:tc>
                  <a:txBody>
                    <a:bodyPr/>
                    <a:lstStyle/>
                    <a:p>
                      <a:r>
                        <a:rPr lang="de-AT" sz="1400" dirty="0"/>
                        <a:t> -&gt; Unterstützung des knöchernen Durchbaus</a:t>
                      </a:r>
                    </a:p>
                  </a:txBody>
                  <a:tcPr marL="91436" marR="91436"/>
                </a:tc>
                <a:extLst>
                  <a:ext uri="{0D108BD9-81ED-4DB2-BD59-A6C34878D82A}">
                    <a16:rowId xmlns:a16="http://schemas.microsoft.com/office/drawing/2014/main" val="10008"/>
                  </a:ext>
                </a:extLst>
              </a:tr>
              <a:tr h="258938">
                <a:tc>
                  <a:txBody>
                    <a:bodyPr/>
                    <a:lstStyle/>
                    <a:p>
                      <a:r>
                        <a:rPr lang="de-AT" sz="1400" dirty="0"/>
                        <a:t> -&gt; Konzentrationssteigerung der Antibiotika</a:t>
                      </a:r>
                    </a:p>
                  </a:txBody>
                  <a:tcPr marL="91436" marR="91436"/>
                </a:tc>
                <a:extLst>
                  <a:ext uri="{0D108BD9-81ED-4DB2-BD59-A6C34878D82A}">
                    <a16:rowId xmlns:a16="http://schemas.microsoft.com/office/drawing/2014/main" val="10009"/>
                  </a:ext>
                </a:extLst>
              </a:tr>
              <a:tr h="258938">
                <a:tc>
                  <a:txBody>
                    <a:bodyPr/>
                    <a:lstStyle/>
                    <a:p>
                      <a:endParaRPr lang="de-AT" sz="1400" dirty="0"/>
                    </a:p>
                  </a:txBody>
                  <a:tcPr marL="91436" marR="91436"/>
                </a:tc>
                <a:extLst>
                  <a:ext uri="{0D108BD9-81ED-4DB2-BD59-A6C34878D82A}">
                    <a16:rowId xmlns:a16="http://schemas.microsoft.com/office/drawing/2014/main" val="10010"/>
                  </a:ext>
                </a:extLst>
              </a:tr>
              <a:tr h="258938">
                <a:tc>
                  <a:txBody>
                    <a:bodyPr/>
                    <a:lstStyle/>
                    <a:p>
                      <a:r>
                        <a:rPr lang="de-AT" sz="1400" dirty="0"/>
                        <a:t>Erleichterung der Pflege durch</a:t>
                      </a:r>
                    </a:p>
                  </a:txBody>
                  <a:tcPr marL="91436" marR="91436"/>
                </a:tc>
                <a:extLst>
                  <a:ext uri="{0D108BD9-81ED-4DB2-BD59-A6C34878D82A}">
                    <a16:rowId xmlns:a16="http://schemas.microsoft.com/office/drawing/2014/main" val="10011"/>
                  </a:ext>
                </a:extLst>
              </a:tr>
              <a:tr h="258938">
                <a:tc>
                  <a:txBody>
                    <a:bodyPr/>
                    <a:lstStyle/>
                    <a:p>
                      <a:r>
                        <a:rPr lang="de-AT" sz="1400" dirty="0"/>
                        <a:t> -&gt; Schmerzreduktion</a:t>
                      </a:r>
                    </a:p>
                  </a:txBody>
                  <a:tcPr marL="91436" marR="91436"/>
                </a:tc>
                <a:extLst>
                  <a:ext uri="{0D108BD9-81ED-4DB2-BD59-A6C34878D82A}">
                    <a16:rowId xmlns:a16="http://schemas.microsoft.com/office/drawing/2014/main" val="10012"/>
                  </a:ext>
                </a:extLst>
              </a:tr>
              <a:tr h="258938">
                <a:tc>
                  <a:txBody>
                    <a:bodyPr/>
                    <a:lstStyle/>
                    <a:p>
                      <a:r>
                        <a:rPr lang="de-AT" sz="1400" dirty="0"/>
                        <a:t> -&gt; Korsettfreie Nachbehandlung </a:t>
                      </a:r>
                    </a:p>
                  </a:txBody>
                  <a:tcPr marL="91436" marR="91436"/>
                </a:tc>
                <a:extLst>
                  <a:ext uri="{0D108BD9-81ED-4DB2-BD59-A6C34878D82A}">
                    <a16:rowId xmlns:a16="http://schemas.microsoft.com/office/drawing/2014/main" val="10013"/>
                  </a:ext>
                </a:extLst>
              </a:tr>
              <a:tr h="258938">
                <a:tc>
                  <a:txBody>
                    <a:bodyPr/>
                    <a:lstStyle/>
                    <a:p>
                      <a:r>
                        <a:rPr lang="de-AT" sz="1400" dirty="0"/>
                        <a:t> -&gt; Verkürzung des Krankenhausaufenthaltes</a:t>
                      </a:r>
                    </a:p>
                  </a:txBody>
                  <a:tcPr marL="91436" marR="91436"/>
                </a:tc>
                <a:extLst>
                  <a:ext uri="{0D108BD9-81ED-4DB2-BD59-A6C34878D82A}">
                    <a16:rowId xmlns:a16="http://schemas.microsoft.com/office/drawing/2014/main" val="10014"/>
                  </a:ext>
                </a:extLst>
              </a:tr>
            </a:tbl>
          </a:graphicData>
        </a:graphic>
      </p:graphicFrame>
      <p:pic>
        <p:nvPicPr>
          <p:cNvPr id="256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325" y="1993047"/>
            <a:ext cx="3169871" cy="4422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1"/>
          <p:cNvSpPr>
            <a:spLocks noChangeArrowheads="1"/>
          </p:cNvSpPr>
          <p:nvPr/>
        </p:nvSpPr>
        <p:spPr bwMode="auto">
          <a:xfrm>
            <a:off x="263352" y="1336587"/>
            <a:ext cx="87296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de-AT" altLang="de-DE" b="1" dirty="0" err="1">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Spondylodiszitis</a:t>
            </a:r>
            <a:r>
              <a:rPr lang="de-AT" altLang="de-DE"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 – Warum Operativ</a:t>
            </a:r>
          </a:p>
        </p:txBody>
      </p:sp>
      <p:sp>
        <p:nvSpPr>
          <p:cNvPr id="2" name="Rechteck 1">
            <a:extLst>
              <a:ext uri="{FF2B5EF4-FFF2-40B4-BE49-F238E27FC236}">
                <a16:creationId xmlns:a16="http://schemas.microsoft.com/office/drawing/2014/main" id="{FD902C71-65DB-C51B-B3BC-40412B7C8D6E}"/>
              </a:ext>
            </a:extLst>
          </p:cNvPr>
          <p:cNvSpPr/>
          <p:nvPr/>
        </p:nvSpPr>
        <p:spPr>
          <a:xfrm>
            <a:off x="4546416" y="2782013"/>
            <a:ext cx="5602619" cy="3633054"/>
          </a:xfrm>
          <a:prstGeom prst="rect">
            <a:avLst/>
          </a:prstGeom>
          <a:solidFill>
            <a:schemeClr val="bg1"/>
          </a:solidFill>
          <a:ln w="222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2000"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Je früher die Operation</a:t>
            </a:r>
          </a:p>
          <a:p>
            <a:pPr marL="742950" lvl="1" indent="-285750">
              <a:spcBef>
                <a:spcPts val="600"/>
              </a:spcBef>
              <a:buFont typeface="Arial" panose="020B0604020202020204" pitchFamily="34" charset="0"/>
              <a:buChar char="•"/>
            </a:pPr>
            <a:r>
              <a:rPr lang="de-DE" dirty="0">
                <a:solidFill>
                  <a:schemeClr val="tx1"/>
                </a:solidFill>
              </a:rPr>
              <a:t>Desto weniger Destruktion</a:t>
            </a:r>
          </a:p>
          <a:p>
            <a:pPr marL="742950" lvl="1" indent="-285750">
              <a:spcBef>
                <a:spcPts val="600"/>
              </a:spcBef>
              <a:buFont typeface="Arial" panose="020B0604020202020204" pitchFamily="34" charset="0"/>
              <a:buChar char="•"/>
            </a:pPr>
            <a:r>
              <a:rPr lang="de-DE" dirty="0">
                <a:solidFill>
                  <a:schemeClr val="tx1"/>
                </a:solidFill>
              </a:rPr>
              <a:t>Dadurch weniger invasive Verfahren</a:t>
            </a:r>
          </a:p>
          <a:p>
            <a:pPr marL="742950" lvl="1" indent="-285750">
              <a:spcBef>
                <a:spcPts val="600"/>
              </a:spcBef>
              <a:buFont typeface="Arial" panose="020B0604020202020204" pitchFamily="34" charset="0"/>
              <a:buChar char="•"/>
            </a:pPr>
            <a:r>
              <a:rPr lang="de-DE" dirty="0">
                <a:solidFill>
                  <a:schemeClr val="tx1"/>
                </a:solidFill>
              </a:rPr>
              <a:t>Und verringerte Komplikationsraten</a:t>
            </a:r>
          </a:p>
          <a:p>
            <a:pPr>
              <a:spcBef>
                <a:spcPts val="600"/>
              </a:spcBef>
            </a:pPr>
            <a:endParaRPr lang="de-DE" dirty="0">
              <a:solidFill>
                <a:schemeClr val="tx1"/>
              </a:solidFill>
            </a:endParaRPr>
          </a:p>
          <a:p>
            <a:r>
              <a:rPr lang="de-DE" dirty="0">
                <a:solidFill>
                  <a:schemeClr val="tx1"/>
                </a:solidFill>
              </a:rPr>
              <a:t>Verzögertes chirurgisches Vorgehen hat signifikant schlechteres Outcome</a:t>
            </a:r>
          </a:p>
          <a:p>
            <a:endParaRPr lang="de-DE" dirty="0">
              <a:solidFill>
                <a:schemeClr val="tx1"/>
              </a:solidFill>
            </a:endParaRPr>
          </a:p>
          <a:p>
            <a:r>
              <a:rPr lang="de-DE" dirty="0">
                <a:solidFill>
                  <a:schemeClr val="tx1"/>
                </a:solidFill>
              </a:rPr>
              <a:t>Inzidenz von </a:t>
            </a:r>
            <a:r>
              <a:rPr lang="de-DE" dirty="0" err="1">
                <a:solidFill>
                  <a:schemeClr val="tx1"/>
                </a:solidFill>
              </a:rPr>
              <a:t>residuellen</a:t>
            </a:r>
            <a:r>
              <a:rPr lang="de-DE" dirty="0">
                <a:solidFill>
                  <a:schemeClr val="tx1"/>
                </a:solidFill>
              </a:rPr>
              <a:t> Rückenschmerzen wird verringert</a:t>
            </a:r>
          </a:p>
          <a:p>
            <a:endParaRPr lang="de-AT" dirty="0">
              <a:solidFill>
                <a:schemeClr val="tx1"/>
              </a:solidFill>
            </a:endParaRPr>
          </a:p>
        </p:txBody>
      </p:sp>
    </p:spTree>
    <p:extLst>
      <p:ext uri="{BB962C8B-B14F-4D97-AF65-F5344CB8AC3E}">
        <p14:creationId xmlns:p14="http://schemas.microsoft.com/office/powerpoint/2010/main" val="206839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hteck 1"/>
          <p:cNvSpPr>
            <a:spLocks noChangeArrowheads="1"/>
          </p:cNvSpPr>
          <p:nvPr/>
        </p:nvSpPr>
        <p:spPr bwMode="auto">
          <a:xfrm>
            <a:off x="311150" y="1285588"/>
            <a:ext cx="84248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de-AT" altLang="de-DE" b="1" dirty="0" err="1">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Spondylodiszitis</a:t>
            </a:r>
            <a:r>
              <a:rPr lang="de-AT" altLang="de-DE"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 – Schweregrad-Orientiert</a:t>
            </a:r>
          </a:p>
        </p:txBody>
      </p:sp>
      <p:sp>
        <p:nvSpPr>
          <p:cNvPr id="31747" name="Textfeld 5"/>
          <p:cNvSpPr txBox="1">
            <a:spLocks noChangeArrowheads="1"/>
          </p:cNvSpPr>
          <p:nvPr/>
        </p:nvSpPr>
        <p:spPr bwMode="auto">
          <a:xfrm>
            <a:off x="2208214" y="2565400"/>
            <a:ext cx="2879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e-AT" altLang="de-DE" sz="1800"/>
          </a:p>
        </p:txBody>
      </p:sp>
      <p:graphicFrame>
        <p:nvGraphicFramePr>
          <p:cNvPr id="7" name="Tabelle 6"/>
          <p:cNvGraphicFramePr>
            <a:graphicFrameLocks noGrp="1"/>
          </p:cNvGraphicFramePr>
          <p:nvPr>
            <p:extLst>
              <p:ext uri="{D42A27DB-BD31-4B8C-83A1-F6EECF244321}">
                <p14:modId xmlns:p14="http://schemas.microsoft.com/office/powerpoint/2010/main" val="3944220293"/>
              </p:ext>
            </p:extLst>
          </p:nvPr>
        </p:nvGraphicFramePr>
        <p:xfrm>
          <a:off x="2235010" y="2057400"/>
          <a:ext cx="7050085" cy="1371600"/>
        </p:xfrm>
        <a:graphic>
          <a:graphicData uri="http://schemas.openxmlformats.org/drawingml/2006/table">
            <a:tbl>
              <a:tblPr firstRow="1" bandRow="1">
                <a:tableStyleId>{5C22544A-7EE6-4342-B048-85BDC9FD1C3A}</a:tableStyleId>
              </a:tblPr>
              <a:tblGrid>
                <a:gridCol w="1410017">
                  <a:extLst>
                    <a:ext uri="{9D8B030D-6E8A-4147-A177-3AD203B41FA5}">
                      <a16:colId xmlns:a16="http://schemas.microsoft.com/office/drawing/2014/main" val="20000"/>
                    </a:ext>
                  </a:extLst>
                </a:gridCol>
                <a:gridCol w="1410017">
                  <a:extLst>
                    <a:ext uri="{9D8B030D-6E8A-4147-A177-3AD203B41FA5}">
                      <a16:colId xmlns:a16="http://schemas.microsoft.com/office/drawing/2014/main" val="20001"/>
                    </a:ext>
                  </a:extLst>
                </a:gridCol>
                <a:gridCol w="1410017">
                  <a:extLst>
                    <a:ext uri="{9D8B030D-6E8A-4147-A177-3AD203B41FA5}">
                      <a16:colId xmlns:a16="http://schemas.microsoft.com/office/drawing/2014/main" val="20002"/>
                    </a:ext>
                  </a:extLst>
                </a:gridCol>
                <a:gridCol w="1410017">
                  <a:extLst>
                    <a:ext uri="{9D8B030D-6E8A-4147-A177-3AD203B41FA5}">
                      <a16:colId xmlns:a16="http://schemas.microsoft.com/office/drawing/2014/main" val="20003"/>
                    </a:ext>
                  </a:extLst>
                </a:gridCol>
                <a:gridCol w="1410017">
                  <a:extLst>
                    <a:ext uri="{9D8B030D-6E8A-4147-A177-3AD203B41FA5}">
                      <a16:colId xmlns:a16="http://schemas.microsoft.com/office/drawing/2014/main" val="20004"/>
                    </a:ext>
                  </a:extLst>
                </a:gridCol>
              </a:tblGrid>
              <a:tr h="0">
                <a:tc gridSpan="5">
                  <a:txBody>
                    <a:bodyPr/>
                    <a:lstStyle/>
                    <a:p>
                      <a:r>
                        <a:rPr lang="de-AT" sz="1200" dirty="0" err="1"/>
                        <a:t>SponDT</a:t>
                      </a:r>
                      <a:r>
                        <a:rPr lang="de-AT" sz="1200" dirty="0"/>
                        <a:t>: </a:t>
                      </a:r>
                      <a:r>
                        <a:rPr lang="de-AT" sz="1200" dirty="0" err="1"/>
                        <a:t>Spondylodiszitis</a:t>
                      </a:r>
                      <a:r>
                        <a:rPr lang="de-AT" sz="1200" dirty="0"/>
                        <a:t>-Scoring-System zur Diagnosestellung und Therapiekontrolle</a:t>
                      </a:r>
                    </a:p>
                  </a:txBody>
                  <a:tcPr marL="91435" marR="91435">
                    <a:solidFill>
                      <a:schemeClr val="accent2"/>
                    </a:solidFill>
                  </a:tcPr>
                </a:tc>
                <a:tc hMerge="1">
                  <a:txBody>
                    <a:bodyPr/>
                    <a:lstStyle/>
                    <a:p>
                      <a:endParaRPr lang="de-AT" dirty="0"/>
                    </a:p>
                  </a:txBody>
                  <a:tcPr/>
                </a:tc>
                <a:tc hMerge="1">
                  <a:txBody>
                    <a:bodyPr/>
                    <a:lstStyle/>
                    <a:p>
                      <a:endParaRPr lang="de-AT" dirty="0"/>
                    </a:p>
                  </a:txBody>
                  <a:tcPr/>
                </a:tc>
                <a:tc hMerge="1">
                  <a:txBody>
                    <a:bodyPr/>
                    <a:lstStyle/>
                    <a:p>
                      <a:endParaRPr lang="de-AT" dirty="0"/>
                    </a:p>
                  </a:txBody>
                  <a:tcPr/>
                </a:tc>
                <a:tc hMerge="1">
                  <a:txBody>
                    <a:bodyPr/>
                    <a:lstStyle/>
                    <a:p>
                      <a:endParaRPr lang="de-AT" dirty="0"/>
                    </a:p>
                  </a:txBody>
                  <a:tcPr/>
                </a:tc>
                <a:extLst>
                  <a:ext uri="{0D108BD9-81ED-4DB2-BD59-A6C34878D82A}">
                    <a16:rowId xmlns:a16="http://schemas.microsoft.com/office/drawing/2014/main" val="10000"/>
                  </a:ext>
                </a:extLst>
              </a:tr>
              <a:tr h="0">
                <a:tc>
                  <a:txBody>
                    <a:bodyPr/>
                    <a:lstStyle/>
                    <a:p>
                      <a:r>
                        <a:rPr lang="de-AT" sz="1200" dirty="0" err="1"/>
                        <a:t>Scorewert</a:t>
                      </a:r>
                      <a:endParaRPr lang="de-AT" sz="1200" dirty="0"/>
                    </a:p>
                  </a:txBody>
                  <a:tcPr marL="91435" marR="91435"/>
                </a:tc>
                <a:tc>
                  <a:txBody>
                    <a:bodyPr/>
                    <a:lstStyle/>
                    <a:p>
                      <a:r>
                        <a:rPr lang="de-AT" sz="1200" dirty="0"/>
                        <a:t>0</a:t>
                      </a:r>
                    </a:p>
                  </a:txBody>
                  <a:tcPr marL="91435" marR="91435"/>
                </a:tc>
                <a:tc>
                  <a:txBody>
                    <a:bodyPr/>
                    <a:lstStyle/>
                    <a:p>
                      <a:r>
                        <a:rPr lang="de-AT" sz="1200" dirty="0"/>
                        <a:t>1</a:t>
                      </a:r>
                    </a:p>
                  </a:txBody>
                  <a:tcPr marL="91435" marR="91435"/>
                </a:tc>
                <a:tc>
                  <a:txBody>
                    <a:bodyPr/>
                    <a:lstStyle/>
                    <a:p>
                      <a:r>
                        <a:rPr lang="de-AT" sz="1200" dirty="0"/>
                        <a:t>2</a:t>
                      </a:r>
                    </a:p>
                  </a:txBody>
                  <a:tcPr marL="91435" marR="91435"/>
                </a:tc>
                <a:tc>
                  <a:txBody>
                    <a:bodyPr/>
                    <a:lstStyle/>
                    <a:p>
                      <a:r>
                        <a:rPr lang="de-AT" sz="1200" dirty="0"/>
                        <a:t>3</a:t>
                      </a:r>
                    </a:p>
                  </a:txBody>
                  <a:tcPr marL="91435" marR="91435"/>
                </a:tc>
                <a:extLst>
                  <a:ext uri="{0D108BD9-81ED-4DB2-BD59-A6C34878D82A}">
                    <a16:rowId xmlns:a16="http://schemas.microsoft.com/office/drawing/2014/main" val="10001"/>
                  </a:ext>
                </a:extLst>
              </a:tr>
              <a:tr h="0">
                <a:tc>
                  <a:txBody>
                    <a:bodyPr/>
                    <a:lstStyle/>
                    <a:p>
                      <a:r>
                        <a:rPr lang="de-AT" sz="1200" dirty="0"/>
                        <a:t>CRP</a:t>
                      </a:r>
                    </a:p>
                  </a:txBody>
                  <a:tcPr marL="91435" marR="91435"/>
                </a:tc>
                <a:tc>
                  <a:txBody>
                    <a:bodyPr/>
                    <a:lstStyle/>
                    <a:p>
                      <a:r>
                        <a:rPr lang="de-AT" sz="1200" dirty="0"/>
                        <a:t>&lt;1</a:t>
                      </a:r>
                    </a:p>
                  </a:txBody>
                  <a:tcPr marL="91435" marR="91435"/>
                </a:tc>
                <a:tc>
                  <a:txBody>
                    <a:bodyPr/>
                    <a:lstStyle/>
                    <a:p>
                      <a:r>
                        <a:rPr lang="de-AT" sz="1200" dirty="0"/>
                        <a:t>1-5</a:t>
                      </a:r>
                    </a:p>
                  </a:txBody>
                  <a:tcPr marL="91435" marR="91435"/>
                </a:tc>
                <a:tc>
                  <a:txBody>
                    <a:bodyPr/>
                    <a:lstStyle/>
                    <a:p>
                      <a:r>
                        <a:rPr lang="de-AT" sz="1200" dirty="0"/>
                        <a:t>5-15</a:t>
                      </a:r>
                    </a:p>
                  </a:txBody>
                  <a:tcPr marL="91435" marR="91435"/>
                </a:tc>
                <a:tc>
                  <a:txBody>
                    <a:bodyPr/>
                    <a:lstStyle/>
                    <a:p>
                      <a:r>
                        <a:rPr lang="de-AT" sz="1200" dirty="0"/>
                        <a:t>&gt;15</a:t>
                      </a:r>
                    </a:p>
                  </a:txBody>
                  <a:tcPr marL="91435" marR="91435"/>
                </a:tc>
                <a:extLst>
                  <a:ext uri="{0D108BD9-81ED-4DB2-BD59-A6C34878D82A}">
                    <a16:rowId xmlns:a16="http://schemas.microsoft.com/office/drawing/2014/main" val="10002"/>
                  </a:ext>
                </a:extLst>
              </a:tr>
              <a:tr h="0">
                <a:tc>
                  <a:txBody>
                    <a:bodyPr/>
                    <a:lstStyle/>
                    <a:p>
                      <a:r>
                        <a:rPr lang="de-AT" sz="1200" dirty="0"/>
                        <a:t>Schmerz (NRS)</a:t>
                      </a:r>
                    </a:p>
                  </a:txBody>
                  <a:tcPr marL="91435" marR="91435"/>
                </a:tc>
                <a:tc>
                  <a:txBody>
                    <a:bodyPr/>
                    <a:lstStyle/>
                    <a:p>
                      <a:r>
                        <a:rPr lang="de-AT" sz="1200" dirty="0"/>
                        <a:t>&lt;3</a:t>
                      </a:r>
                    </a:p>
                  </a:txBody>
                  <a:tcPr marL="91435" marR="91435"/>
                </a:tc>
                <a:tc>
                  <a:txBody>
                    <a:bodyPr/>
                    <a:lstStyle/>
                    <a:p>
                      <a:r>
                        <a:rPr lang="de-AT" sz="1200" dirty="0"/>
                        <a:t>3-5</a:t>
                      </a:r>
                    </a:p>
                  </a:txBody>
                  <a:tcPr marL="91435" marR="91435"/>
                </a:tc>
                <a:tc>
                  <a:txBody>
                    <a:bodyPr/>
                    <a:lstStyle/>
                    <a:p>
                      <a:r>
                        <a:rPr lang="de-AT" sz="1200" dirty="0"/>
                        <a:t>6-8</a:t>
                      </a:r>
                    </a:p>
                  </a:txBody>
                  <a:tcPr marL="91435" marR="91435"/>
                </a:tc>
                <a:tc>
                  <a:txBody>
                    <a:bodyPr/>
                    <a:lstStyle/>
                    <a:p>
                      <a:r>
                        <a:rPr lang="de-AT" sz="1200" dirty="0"/>
                        <a:t>&gt;8</a:t>
                      </a:r>
                    </a:p>
                  </a:txBody>
                  <a:tcPr marL="91435" marR="91435"/>
                </a:tc>
                <a:extLst>
                  <a:ext uri="{0D108BD9-81ED-4DB2-BD59-A6C34878D82A}">
                    <a16:rowId xmlns:a16="http://schemas.microsoft.com/office/drawing/2014/main" val="10003"/>
                  </a:ext>
                </a:extLst>
              </a:tr>
              <a:tr h="0">
                <a:tc>
                  <a:txBody>
                    <a:bodyPr/>
                    <a:lstStyle/>
                    <a:p>
                      <a:r>
                        <a:rPr lang="de-AT" sz="1200" dirty="0"/>
                        <a:t>MRT</a:t>
                      </a:r>
                    </a:p>
                  </a:txBody>
                  <a:tcPr marL="91435" marR="91435"/>
                </a:tc>
                <a:tc>
                  <a:txBody>
                    <a:bodyPr/>
                    <a:lstStyle/>
                    <a:p>
                      <a:r>
                        <a:rPr lang="de-AT" sz="1200" dirty="0"/>
                        <a:t>Keine/Residuen</a:t>
                      </a:r>
                    </a:p>
                  </a:txBody>
                  <a:tcPr marL="91435" marR="91435"/>
                </a:tc>
                <a:tc>
                  <a:txBody>
                    <a:bodyPr/>
                    <a:lstStyle/>
                    <a:p>
                      <a:r>
                        <a:rPr lang="de-AT" sz="1200" dirty="0" err="1"/>
                        <a:t>Diszitis</a:t>
                      </a:r>
                      <a:endParaRPr lang="de-AT" sz="1200" dirty="0"/>
                    </a:p>
                  </a:txBody>
                  <a:tcPr marL="91435" marR="91435"/>
                </a:tc>
                <a:tc>
                  <a:txBody>
                    <a:bodyPr/>
                    <a:lstStyle/>
                    <a:p>
                      <a:r>
                        <a:rPr lang="de-AT" sz="1200" dirty="0" err="1"/>
                        <a:t>Spondylodiszitis</a:t>
                      </a:r>
                      <a:endParaRPr lang="de-AT" sz="1200" dirty="0"/>
                    </a:p>
                  </a:txBody>
                  <a:tcPr marL="91435" marR="91435"/>
                </a:tc>
                <a:tc>
                  <a:txBody>
                    <a:bodyPr/>
                    <a:lstStyle/>
                    <a:p>
                      <a:r>
                        <a:rPr lang="de-AT" sz="1200" dirty="0"/>
                        <a:t>Abszess</a:t>
                      </a:r>
                    </a:p>
                  </a:txBody>
                  <a:tcPr marL="91435" marR="91435"/>
                </a:tc>
                <a:extLst>
                  <a:ext uri="{0D108BD9-81ED-4DB2-BD59-A6C34878D82A}">
                    <a16:rowId xmlns:a16="http://schemas.microsoft.com/office/drawing/2014/main" val="10004"/>
                  </a:ext>
                </a:extLst>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1038994028"/>
              </p:ext>
            </p:extLst>
          </p:nvPr>
        </p:nvGraphicFramePr>
        <p:xfrm>
          <a:off x="2640013" y="4581525"/>
          <a:ext cx="6096000" cy="1854200"/>
        </p:xfrm>
        <a:graphic>
          <a:graphicData uri="http://schemas.openxmlformats.org/drawingml/2006/table">
            <a:tbl>
              <a:tblPr firstRow="1" bandRow="1">
                <a:tableStyleId>{5C22544A-7EE6-4342-B048-85BDC9FD1C3A}</a:tableStyleId>
              </a:tblPr>
              <a:tblGrid>
                <a:gridCol w="1271464">
                  <a:extLst>
                    <a:ext uri="{9D8B030D-6E8A-4147-A177-3AD203B41FA5}">
                      <a16:colId xmlns:a16="http://schemas.microsoft.com/office/drawing/2014/main" val="20000"/>
                    </a:ext>
                  </a:extLst>
                </a:gridCol>
                <a:gridCol w="1776536">
                  <a:extLst>
                    <a:ext uri="{9D8B030D-6E8A-4147-A177-3AD203B41FA5}">
                      <a16:colId xmlns:a16="http://schemas.microsoft.com/office/drawing/2014/main" val="20001"/>
                    </a:ext>
                  </a:extLst>
                </a:gridCol>
                <a:gridCol w="182386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tblGrid>
              <a:tr h="370840">
                <a:tc gridSpan="4">
                  <a:txBody>
                    <a:bodyPr/>
                    <a:lstStyle/>
                    <a:p>
                      <a:r>
                        <a:rPr lang="de-AT" dirty="0" err="1"/>
                        <a:t>Spondylodiszitis</a:t>
                      </a:r>
                      <a:r>
                        <a:rPr lang="de-AT" dirty="0"/>
                        <a:t> </a:t>
                      </a:r>
                      <a:r>
                        <a:rPr lang="de-AT" dirty="0" err="1"/>
                        <a:t>Severity</a:t>
                      </a:r>
                      <a:r>
                        <a:rPr lang="de-AT" dirty="0"/>
                        <a:t> Code</a:t>
                      </a:r>
                    </a:p>
                  </a:txBody>
                  <a:tcPr>
                    <a:solidFill>
                      <a:schemeClr val="accent2"/>
                    </a:solidFill>
                  </a:tcPr>
                </a:tc>
                <a:tc hMerge="1">
                  <a:txBody>
                    <a:bodyPr/>
                    <a:lstStyle/>
                    <a:p>
                      <a:endParaRPr lang="de-AT" dirty="0"/>
                    </a:p>
                  </a:txBody>
                  <a:tcPr/>
                </a:tc>
                <a:tc hMerge="1">
                  <a:txBody>
                    <a:bodyPr/>
                    <a:lstStyle/>
                    <a:p>
                      <a:endParaRPr lang="de-AT" dirty="0"/>
                    </a:p>
                  </a:txBody>
                  <a:tcPr/>
                </a:tc>
                <a:tc hMerge="1">
                  <a:txBody>
                    <a:bodyPr/>
                    <a:lstStyle/>
                    <a:p>
                      <a:endParaRPr lang="de-AT" dirty="0"/>
                    </a:p>
                  </a:txBody>
                  <a:tcPr/>
                </a:tc>
                <a:extLst>
                  <a:ext uri="{0D108BD9-81ED-4DB2-BD59-A6C34878D82A}">
                    <a16:rowId xmlns:a16="http://schemas.microsoft.com/office/drawing/2014/main" val="10000"/>
                  </a:ext>
                </a:extLst>
              </a:tr>
              <a:tr h="370840">
                <a:tc>
                  <a:txBody>
                    <a:bodyPr/>
                    <a:lstStyle/>
                    <a:p>
                      <a:r>
                        <a:rPr lang="de-AT" sz="1200" dirty="0"/>
                        <a:t>Schweregrad</a:t>
                      </a:r>
                    </a:p>
                  </a:txBody>
                  <a:tcPr/>
                </a:tc>
                <a:tc>
                  <a:txBody>
                    <a:bodyPr/>
                    <a:lstStyle/>
                    <a:p>
                      <a:r>
                        <a:rPr lang="de-AT" sz="1200" dirty="0" err="1"/>
                        <a:t>SponDT</a:t>
                      </a:r>
                      <a:endParaRPr lang="de-AT" sz="1200" dirty="0"/>
                    </a:p>
                  </a:txBody>
                  <a:tcPr/>
                </a:tc>
                <a:tc>
                  <a:txBody>
                    <a:bodyPr/>
                    <a:lstStyle/>
                    <a:p>
                      <a:r>
                        <a:rPr lang="de-AT" sz="1200" dirty="0"/>
                        <a:t>Neurologisches Defizit</a:t>
                      </a:r>
                    </a:p>
                  </a:txBody>
                  <a:tcPr/>
                </a:tc>
                <a:tc>
                  <a:txBody>
                    <a:bodyPr/>
                    <a:lstStyle/>
                    <a:p>
                      <a:r>
                        <a:rPr lang="de-AT" sz="1200" dirty="0"/>
                        <a:t>Destruktion</a:t>
                      </a:r>
                    </a:p>
                  </a:txBody>
                  <a:tcPr/>
                </a:tc>
                <a:extLst>
                  <a:ext uri="{0D108BD9-81ED-4DB2-BD59-A6C34878D82A}">
                    <a16:rowId xmlns:a16="http://schemas.microsoft.com/office/drawing/2014/main" val="10001"/>
                  </a:ext>
                </a:extLst>
              </a:tr>
              <a:tr h="370840">
                <a:tc>
                  <a:txBody>
                    <a:bodyPr/>
                    <a:lstStyle/>
                    <a:p>
                      <a:r>
                        <a:rPr lang="de-AT" sz="1200" dirty="0"/>
                        <a:t>Grad 1</a:t>
                      </a:r>
                    </a:p>
                  </a:txBody>
                  <a:tcPr/>
                </a:tc>
                <a:tc>
                  <a:txBody>
                    <a:bodyPr/>
                    <a:lstStyle/>
                    <a:p>
                      <a:r>
                        <a:rPr lang="de-AT" sz="1200" dirty="0"/>
                        <a:t>&lt;3</a:t>
                      </a:r>
                    </a:p>
                  </a:txBody>
                  <a:tcPr/>
                </a:tc>
                <a:tc>
                  <a:txBody>
                    <a:bodyPr/>
                    <a:lstStyle/>
                    <a:p>
                      <a:r>
                        <a:rPr lang="de-AT" sz="1200" dirty="0"/>
                        <a:t>Nein</a:t>
                      </a:r>
                    </a:p>
                  </a:txBody>
                  <a:tcPr/>
                </a:tc>
                <a:tc>
                  <a:txBody>
                    <a:bodyPr/>
                    <a:lstStyle/>
                    <a:p>
                      <a:r>
                        <a:rPr lang="de-AT" sz="1200" dirty="0"/>
                        <a:t>Nein</a:t>
                      </a:r>
                    </a:p>
                  </a:txBody>
                  <a:tcPr/>
                </a:tc>
                <a:extLst>
                  <a:ext uri="{0D108BD9-81ED-4DB2-BD59-A6C34878D82A}">
                    <a16:rowId xmlns:a16="http://schemas.microsoft.com/office/drawing/2014/main" val="10002"/>
                  </a:ext>
                </a:extLst>
              </a:tr>
              <a:tr h="370840">
                <a:tc>
                  <a:txBody>
                    <a:bodyPr/>
                    <a:lstStyle/>
                    <a:p>
                      <a:r>
                        <a:rPr lang="de-AT" sz="1200" dirty="0"/>
                        <a:t>Grad 2</a:t>
                      </a:r>
                    </a:p>
                  </a:txBody>
                  <a:tcPr/>
                </a:tc>
                <a:tc>
                  <a:txBody>
                    <a:bodyPr/>
                    <a:lstStyle/>
                    <a:p>
                      <a:r>
                        <a:rPr lang="de-AT" sz="1200" dirty="0"/>
                        <a:t>3-6</a:t>
                      </a:r>
                    </a:p>
                  </a:txBody>
                  <a:tcPr/>
                </a:tc>
                <a:tc>
                  <a:txBody>
                    <a:bodyPr/>
                    <a:lstStyle/>
                    <a:p>
                      <a:r>
                        <a:rPr lang="de-AT" sz="1200" dirty="0"/>
                        <a:t>Nein</a:t>
                      </a:r>
                    </a:p>
                  </a:txBody>
                  <a:tcPr/>
                </a:tc>
                <a:tc>
                  <a:txBody>
                    <a:bodyPr/>
                    <a:lstStyle/>
                    <a:p>
                      <a:r>
                        <a:rPr lang="de-AT" sz="1200" dirty="0"/>
                        <a:t>Ja</a:t>
                      </a:r>
                    </a:p>
                  </a:txBody>
                  <a:tcPr/>
                </a:tc>
                <a:extLst>
                  <a:ext uri="{0D108BD9-81ED-4DB2-BD59-A6C34878D82A}">
                    <a16:rowId xmlns:a16="http://schemas.microsoft.com/office/drawing/2014/main" val="10003"/>
                  </a:ext>
                </a:extLst>
              </a:tr>
              <a:tr h="370840">
                <a:tc>
                  <a:txBody>
                    <a:bodyPr/>
                    <a:lstStyle/>
                    <a:p>
                      <a:r>
                        <a:rPr lang="de-AT" sz="1200" dirty="0"/>
                        <a:t>Grad 3</a:t>
                      </a:r>
                    </a:p>
                  </a:txBody>
                  <a:tcPr/>
                </a:tc>
                <a:tc>
                  <a:txBody>
                    <a:bodyPr/>
                    <a:lstStyle/>
                    <a:p>
                      <a:r>
                        <a:rPr lang="de-AT" sz="1200" dirty="0"/>
                        <a:t>&gt;4</a:t>
                      </a:r>
                    </a:p>
                  </a:txBody>
                  <a:tcPr/>
                </a:tc>
                <a:tc>
                  <a:txBody>
                    <a:bodyPr/>
                    <a:lstStyle/>
                    <a:p>
                      <a:r>
                        <a:rPr lang="de-AT" sz="1200" dirty="0"/>
                        <a:t>Ja</a:t>
                      </a:r>
                    </a:p>
                  </a:txBody>
                  <a:tcPr/>
                </a:tc>
                <a:tc>
                  <a:txBody>
                    <a:bodyPr/>
                    <a:lstStyle/>
                    <a:p>
                      <a:r>
                        <a:rPr lang="de-AT" sz="1200" dirty="0"/>
                        <a:t>Ja/nein</a:t>
                      </a:r>
                    </a:p>
                  </a:txBody>
                  <a:tcPr/>
                </a:tc>
                <a:extLst>
                  <a:ext uri="{0D108BD9-81ED-4DB2-BD59-A6C34878D82A}">
                    <a16:rowId xmlns:a16="http://schemas.microsoft.com/office/drawing/2014/main" val="10004"/>
                  </a:ext>
                </a:extLst>
              </a:tr>
            </a:tbl>
          </a:graphicData>
        </a:graphic>
      </p:graphicFrame>
      <p:sp>
        <p:nvSpPr>
          <p:cNvPr id="13" name="Pfeil nach unten 12"/>
          <p:cNvSpPr/>
          <p:nvPr/>
        </p:nvSpPr>
        <p:spPr>
          <a:xfrm>
            <a:off x="5087938" y="3722688"/>
            <a:ext cx="785812" cy="60325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2" name="Rechteck 1"/>
          <p:cNvSpPr/>
          <p:nvPr/>
        </p:nvSpPr>
        <p:spPr>
          <a:xfrm>
            <a:off x="10345603" y="6021423"/>
            <a:ext cx="1276311" cy="276999"/>
          </a:xfrm>
          <a:prstGeom prst="rect">
            <a:avLst/>
          </a:prstGeom>
        </p:spPr>
        <p:txBody>
          <a:bodyPr wrap="none">
            <a:spAutoFit/>
          </a:bodyPr>
          <a:lstStyle/>
          <a:p>
            <a:r>
              <a:rPr lang="de-DE" sz="1200" b="1" dirty="0" err="1">
                <a:latin typeface="Arial" panose="020B0604020202020204" pitchFamily="34" charset="0"/>
              </a:rPr>
              <a:t>Homagk</a:t>
            </a:r>
            <a:r>
              <a:rPr lang="de-DE" sz="1200" b="1" dirty="0">
                <a:latin typeface="Arial" panose="020B0604020202020204" pitchFamily="34" charset="0"/>
              </a:rPr>
              <a:t> (2016)</a:t>
            </a:r>
          </a:p>
        </p:txBody>
      </p:sp>
    </p:spTree>
    <p:extLst>
      <p:ext uri="{BB962C8B-B14F-4D97-AF65-F5344CB8AC3E}">
        <p14:creationId xmlns:p14="http://schemas.microsoft.com/office/powerpoint/2010/main" val="337164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28553" y="1263134"/>
            <a:ext cx="6513322" cy="584775"/>
          </a:xfrm>
          <a:prstGeom prst="rect">
            <a:avLst/>
          </a:prstGeom>
        </p:spPr>
        <p:txBody>
          <a:bodyPr wrap="none">
            <a:spAutoFit/>
          </a:bodyPr>
          <a:lstStyle/>
          <a:p>
            <a:pPr>
              <a:spcBef>
                <a:spcPct val="0"/>
              </a:spcBef>
              <a:defRPr/>
            </a:pPr>
            <a:r>
              <a:rPr lang="de-DE" sz="3200"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Brighton </a:t>
            </a:r>
            <a:r>
              <a:rPr lang="de-DE" sz="3200" b="1" dirty="0" err="1">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Spondylodiszitis</a:t>
            </a:r>
            <a:r>
              <a:rPr lang="de-DE" sz="3200"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 Score</a:t>
            </a:r>
          </a:p>
        </p:txBody>
      </p:sp>
      <p:pic>
        <p:nvPicPr>
          <p:cNvPr id="4" name="Grafik 3"/>
          <p:cNvPicPr>
            <a:picLocks noChangeAspect="1"/>
          </p:cNvPicPr>
          <p:nvPr/>
        </p:nvPicPr>
        <p:blipFill>
          <a:blip r:embed="rId3"/>
          <a:stretch>
            <a:fillRect/>
          </a:stretch>
        </p:blipFill>
        <p:spPr>
          <a:xfrm>
            <a:off x="566640" y="2045860"/>
            <a:ext cx="4171950" cy="4019318"/>
          </a:xfrm>
          <a:prstGeom prst="rect">
            <a:avLst/>
          </a:prstGeom>
        </p:spPr>
      </p:pic>
      <p:pic>
        <p:nvPicPr>
          <p:cNvPr id="5" name="Grafik 4"/>
          <p:cNvPicPr>
            <a:picLocks noChangeAspect="1"/>
          </p:cNvPicPr>
          <p:nvPr/>
        </p:nvPicPr>
        <p:blipFill>
          <a:blip r:embed="rId4"/>
          <a:stretch>
            <a:fillRect/>
          </a:stretch>
        </p:blipFill>
        <p:spPr>
          <a:xfrm>
            <a:off x="5199417" y="2262939"/>
            <a:ext cx="4043363" cy="2668125"/>
          </a:xfrm>
          <a:prstGeom prst="rect">
            <a:avLst/>
          </a:prstGeom>
        </p:spPr>
      </p:pic>
      <p:pic>
        <p:nvPicPr>
          <p:cNvPr id="6" name="Grafik 5"/>
          <p:cNvPicPr>
            <a:picLocks noChangeAspect="1"/>
          </p:cNvPicPr>
          <p:nvPr/>
        </p:nvPicPr>
        <p:blipFill>
          <a:blip r:embed="rId5"/>
          <a:stretch>
            <a:fillRect/>
          </a:stretch>
        </p:blipFill>
        <p:spPr>
          <a:xfrm>
            <a:off x="5199417" y="4931064"/>
            <a:ext cx="4043363" cy="1134114"/>
          </a:xfrm>
          <a:prstGeom prst="rect">
            <a:avLst/>
          </a:prstGeom>
        </p:spPr>
      </p:pic>
      <p:sp>
        <p:nvSpPr>
          <p:cNvPr id="7" name="Rechteck 6"/>
          <p:cNvSpPr/>
          <p:nvPr/>
        </p:nvSpPr>
        <p:spPr>
          <a:xfrm>
            <a:off x="9320266" y="2890391"/>
            <a:ext cx="6096000" cy="1077218"/>
          </a:xfrm>
          <a:prstGeom prst="rect">
            <a:avLst/>
          </a:prstGeom>
        </p:spPr>
        <p:txBody>
          <a:bodyPr>
            <a:spAutoFit/>
          </a:bodyPr>
          <a:lstStyle/>
          <a:p>
            <a:pPr marL="285750" indent="-285750">
              <a:spcBef>
                <a:spcPts val="600"/>
              </a:spcBef>
              <a:buFont typeface="Arial" panose="020B0604020202020204" pitchFamily="34" charset="0"/>
              <a:buChar char="•"/>
            </a:pPr>
            <a:r>
              <a:rPr lang="de-DE" dirty="0"/>
              <a:t>Gering (7-14 Punkte)</a:t>
            </a:r>
          </a:p>
          <a:p>
            <a:pPr marL="285750" indent="-285750">
              <a:spcBef>
                <a:spcPts val="600"/>
              </a:spcBef>
              <a:buFont typeface="Arial" panose="020B0604020202020204" pitchFamily="34" charset="0"/>
              <a:buChar char="•"/>
            </a:pPr>
            <a:r>
              <a:rPr lang="de-DE" dirty="0"/>
              <a:t>Mittel (15-20 Punkte)</a:t>
            </a:r>
          </a:p>
          <a:p>
            <a:pPr marL="285750" indent="-285750">
              <a:spcBef>
                <a:spcPts val="600"/>
              </a:spcBef>
              <a:buFont typeface="Arial" panose="020B0604020202020204" pitchFamily="34" charset="0"/>
              <a:buChar char="•"/>
            </a:pPr>
            <a:r>
              <a:rPr lang="de-DE" dirty="0"/>
              <a:t>Hoch (21-33 Punkte)</a:t>
            </a:r>
          </a:p>
        </p:txBody>
      </p:sp>
      <p:sp>
        <p:nvSpPr>
          <p:cNvPr id="8" name="Rechteck 7"/>
          <p:cNvSpPr/>
          <p:nvPr/>
        </p:nvSpPr>
        <p:spPr>
          <a:xfrm>
            <a:off x="10205258" y="6237425"/>
            <a:ext cx="1595309" cy="276999"/>
          </a:xfrm>
          <a:prstGeom prst="rect">
            <a:avLst/>
          </a:prstGeom>
        </p:spPr>
        <p:txBody>
          <a:bodyPr wrap="none">
            <a:spAutoFit/>
          </a:bodyPr>
          <a:lstStyle/>
          <a:p>
            <a:r>
              <a:rPr lang="en-US" sz="1200" b="1" dirty="0" err="1">
                <a:latin typeface="Arial" panose="020B0604020202020204" pitchFamily="34" charset="0"/>
              </a:rPr>
              <a:t>Appalanaidu</a:t>
            </a:r>
            <a:r>
              <a:rPr lang="en-US" sz="1200" b="1" dirty="0">
                <a:latin typeface="Arial" panose="020B0604020202020204" pitchFamily="34" charset="0"/>
              </a:rPr>
              <a:t> (2019)</a:t>
            </a:r>
            <a:endParaRPr lang="de-DE" sz="1200" b="1" dirty="0">
              <a:latin typeface="Arial" panose="020B0604020202020204" pitchFamily="34" charset="0"/>
            </a:endParaRPr>
          </a:p>
        </p:txBody>
      </p:sp>
    </p:spTree>
    <p:extLst>
      <p:ext uri="{BB962C8B-B14F-4D97-AF65-F5344CB8AC3E}">
        <p14:creationId xmlns:p14="http://schemas.microsoft.com/office/powerpoint/2010/main" val="2880172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hteck 1"/>
          <p:cNvSpPr>
            <a:spLocks noChangeArrowheads="1"/>
          </p:cNvSpPr>
          <p:nvPr/>
        </p:nvSpPr>
        <p:spPr bwMode="auto">
          <a:xfrm>
            <a:off x="0" y="1135062"/>
            <a:ext cx="793272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4400" dirty="0"/>
              <a:t>  </a:t>
            </a:r>
            <a:r>
              <a:rPr lang="de-AT" altLang="de-DE"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Vorarlberg Jan 2020 bis Jan 2024</a:t>
            </a:r>
          </a:p>
          <a:p>
            <a:pPr eaLnBrk="1" hangingPunct="1">
              <a:spcBef>
                <a:spcPct val="0"/>
              </a:spcBef>
              <a:buFontTx/>
              <a:buNone/>
            </a:pPr>
            <a:endParaRPr lang="de-AT" altLang="de-DE" sz="4400" dirty="0"/>
          </a:p>
        </p:txBody>
      </p:sp>
      <p:sp>
        <p:nvSpPr>
          <p:cNvPr id="33795" name="Textfeld 2"/>
          <p:cNvSpPr txBox="1">
            <a:spLocks noChangeArrowheads="1"/>
          </p:cNvSpPr>
          <p:nvPr/>
        </p:nvSpPr>
        <p:spPr bwMode="auto">
          <a:xfrm>
            <a:off x="4140486" y="2019978"/>
            <a:ext cx="4506426" cy="4616648"/>
          </a:xfrm>
          <a:prstGeom prst="rect">
            <a:avLst/>
          </a:prstGeom>
        </p:spPr>
        <p:txBody>
          <a:bodyPr wrap="none">
            <a:spAutoFit/>
          </a:bodyPr>
          <a:lstStyle>
            <a:defPPr>
              <a:defRPr lang="de-DE"/>
            </a:defPPr>
            <a:lvl1pPr>
              <a:defRPr>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600"/>
              </a:spcBef>
            </a:pPr>
            <a:r>
              <a:rPr lang="de-AT" altLang="de-DE" dirty="0"/>
              <a:t>72 Patienten mit SDZ operativ versorgt </a:t>
            </a:r>
          </a:p>
          <a:p>
            <a:pPr>
              <a:spcBef>
                <a:spcPts val="600"/>
              </a:spcBef>
            </a:pPr>
            <a:r>
              <a:rPr lang="de-AT" altLang="de-DE" dirty="0"/>
              <a:t>  15 Frauen (21%), 57 Männer (79%)</a:t>
            </a:r>
          </a:p>
          <a:p>
            <a:pPr>
              <a:spcBef>
                <a:spcPts val="600"/>
              </a:spcBef>
            </a:pPr>
            <a:r>
              <a:rPr lang="de-AT" altLang="de-DE" dirty="0"/>
              <a:t>   Durchschnittliches Alter 69 (28a bis 96a)</a:t>
            </a:r>
          </a:p>
          <a:p>
            <a:pPr>
              <a:spcBef>
                <a:spcPts val="600"/>
              </a:spcBef>
            </a:pPr>
            <a:r>
              <a:rPr lang="de-AT" altLang="de-DE" dirty="0"/>
              <a:t>   Durchschnittlicher BMI 28,8</a:t>
            </a:r>
          </a:p>
          <a:p>
            <a:endParaRPr lang="de-AT" altLang="de-DE" dirty="0"/>
          </a:p>
          <a:p>
            <a:pPr>
              <a:spcBef>
                <a:spcPts val="600"/>
              </a:spcBef>
            </a:pPr>
            <a:r>
              <a:rPr lang="de-AT" altLang="de-DE" sz="1600" dirty="0"/>
              <a:t>NDs: 	52 ASA </a:t>
            </a:r>
            <a:r>
              <a:rPr lang="de-DE" sz="1600" dirty="0"/>
              <a:t>≥ 3</a:t>
            </a:r>
          </a:p>
          <a:p>
            <a:pPr>
              <a:spcBef>
                <a:spcPts val="600"/>
              </a:spcBef>
            </a:pPr>
            <a:r>
              <a:rPr lang="de-DE" altLang="de-DE" sz="1600" dirty="0"/>
              <a:t>	</a:t>
            </a:r>
            <a:r>
              <a:rPr lang="de-AT" altLang="de-DE" sz="1600" dirty="0"/>
              <a:t>25 KHK</a:t>
            </a:r>
          </a:p>
          <a:p>
            <a:pPr>
              <a:spcBef>
                <a:spcPts val="600"/>
              </a:spcBef>
            </a:pPr>
            <a:r>
              <a:rPr lang="de-AT" altLang="de-DE" sz="1600" dirty="0"/>
              <a:t>	22 Niereninsuffizienz</a:t>
            </a:r>
          </a:p>
          <a:p>
            <a:pPr>
              <a:spcBef>
                <a:spcPts val="600"/>
              </a:spcBef>
            </a:pPr>
            <a:r>
              <a:rPr lang="de-AT" altLang="de-DE" sz="1600" dirty="0"/>
              <a:t>	19 BMI &gt; 30</a:t>
            </a:r>
          </a:p>
          <a:p>
            <a:pPr>
              <a:spcBef>
                <a:spcPts val="600"/>
              </a:spcBef>
            </a:pPr>
            <a:r>
              <a:rPr lang="de-AT" altLang="de-DE" sz="1600" dirty="0"/>
              <a:t>	19 WS Vor-OPs</a:t>
            </a:r>
          </a:p>
          <a:p>
            <a:pPr>
              <a:spcBef>
                <a:spcPts val="600"/>
              </a:spcBef>
            </a:pPr>
            <a:r>
              <a:rPr lang="de-AT" altLang="de-DE" sz="1600" dirty="0"/>
              <a:t>	15 DM Typ II</a:t>
            </a:r>
          </a:p>
          <a:p>
            <a:pPr>
              <a:spcBef>
                <a:spcPts val="600"/>
              </a:spcBef>
            </a:pPr>
            <a:r>
              <a:rPr lang="de-AT" altLang="de-DE" sz="1600" dirty="0"/>
              <a:t>	5 Drogenabusus</a:t>
            </a:r>
          </a:p>
          <a:p>
            <a:pPr>
              <a:spcBef>
                <a:spcPts val="600"/>
              </a:spcBef>
            </a:pPr>
            <a:r>
              <a:rPr lang="de-AT" altLang="de-DE" sz="1600" dirty="0"/>
              <a:t>	10 Malignom</a:t>
            </a:r>
          </a:p>
          <a:p>
            <a:pPr>
              <a:spcBef>
                <a:spcPts val="600"/>
              </a:spcBef>
            </a:pPr>
            <a:r>
              <a:rPr lang="de-AT" altLang="de-DE" sz="1600" dirty="0"/>
              <a:t>	3 Hepatitis C  </a:t>
            </a:r>
          </a:p>
        </p:txBody>
      </p:sp>
      <p:pic>
        <p:nvPicPr>
          <p:cNvPr id="337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04" y="1932261"/>
            <a:ext cx="3526157" cy="468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2"/>
          <p:cNvSpPr txBox="1">
            <a:spLocks noChangeArrowheads="1"/>
          </p:cNvSpPr>
          <p:nvPr/>
        </p:nvSpPr>
        <p:spPr bwMode="auto">
          <a:xfrm>
            <a:off x="7365192" y="3489137"/>
            <a:ext cx="4692830" cy="3170099"/>
          </a:xfrm>
          <a:prstGeom prst="rect">
            <a:avLst/>
          </a:prstGeom>
          <a:noFill/>
          <a:ln>
            <a:noFill/>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AT" altLang="de-DE" sz="1200" dirty="0"/>
              <a:t>	</a:t>
            </a:r>
          </a:p>
          <a:p>
            <a:pPr eaLnBrk="1" hangingPunct="1">
              <a:spcBef>
                <a:spcPct val="0"/>
              </a:spcBef>
              <a:buNone/>
            </a:pPr>
            <a:r>
              <a:rPr lang="de-AT" altLang="de-DE" sz="1600" dirty="0"/>
              <a:t>Keime:	29 </a:t>
            </a:r>
            <a:r>
              <a:rPr lang="de-AT" altLang="de-DE" sz="1600" dirty="0" err="1"/>
              <a:t>Staph</a:t>
            </a:r>
            <a:r>
              <a:rPr lang="de-AT" altLang="de-DE" sz="1600" dirty="0"/>
              <a:t>. </a:t>
            </a:r>
            <a:r>
              <a:rPr lang="de-AT" altLang="de-DE" sz="1600" dirty="0" err="1"/>
              <a:t>Aureus</a:t>
            </a:r>
            <a:r>
              <a:rPr lang="de-AT" altLang="de-DE" sz="1600" dirty="0"/>
              <a:t> (40%) , 4x MRSA</a:t>
            </a:r>
          </a:p>
          <a:p>
            <a:pPr eaLnBrk="1" hangingPunct="1">
              <a:spcBef>
                <a:spcPct val="0"/>
              </a:spcBef>
              <a:buNone/>
            </a:pPr>
            <a:r>
              <a:rPr lang="de-AT" altLang="de-DE" sz="1600" dirty="0"/>
              <a:t>	12 unbekannt (17%)</a:t>
            </a:r>
          </a:p>
          <a:p>
            <a:pPr eaLnBrk="1" hangingPunct="1">
              <a:spcBef>
                <a:spcPct val="0"/>
              </a:spcBef>
              <a:buNone/>
            </a:pPr>
            <a:r>
              <a:rPr lang="de-AT" altLang="de-DE" sz="1600" dirty="0"/>
              <a:t>	 7 </a:t>
            </a:r>
            <a:r>
              <a:rPr lang="de-AT" altLang="de-DE" sz="1600" dirty="0" err="1"/>
              <a:t>Streptoccoccus</a:t>
            </a:r>
            <a:r>
              <a:rPr lang="de-AT" altLang="de-DE" sz="1600" dirty="0"/>
              <a:t> (10%)</a:t>
            </a:r>
          </a:p>
          <a:p>
            <a:pPr eaLnBrk="1" hangingPunct="1">
              <a:spcBef>
                <a:spcPct val="0"/>
              </a:spcBef>
              <a:buFontTx/>
              <a:buNone/>
            </a:pPr>
            <a:r>
              <a:rPr lang="de-AT" altLang="de-DE" sz="1600" dirty="0"/>
              <a:t>	 5 </a:t>
            </a:r>
            <a:r>
              <a:rPr lang="de-AT" altLang="de-DE" sz="1600" dirty="0" err="1"/>
              <a:t>Enterobakterien</a:t>
            </a:r>
            <a:r>
              <a:rPr lang="de-AT" altLang="de-DE" sz="1600" dirty="0"/>
              <a:t> (7%)</a:t>
            </a:r>
          </a:p>
          <a:p>
            <a:pPr eaLnBrk="1" hangingPunct="1">
              <a:spcBef>
                <a:spcPct val="0"/>
              </a:spcBef>
              <a:buFontTx/>
              <a:buNone/>
            </a:pPr>
            <a:r>
              <a:rPr lang="de-AT" altLang="de-DE" sz="1600" dirty="0"/>
              <a:t>	 5 </a:t>
            </a:r>
            <a:r>
              <a:rPr lang="de-AT" altLang="de-DE" sz="1600" dirty="0" err="1"/>
              <a:t>Staph</a:t>
            </a:r>
            <a:r>
              <a:rPr lang="de-AT" altLang="de-DE" sz="1600" dirty="0"/>
              <a:t>. </a:t>
            </a:r>
            <a:r>
              <a:rPr lang="de-AT" altLang="de-DE" sz="1600" dirty="0" err="1"/>
              <a:t>Epidermidis</a:t>
            </a:r>
            <a:r>
              <a:rPr lang="de-AT" altLang="de-DE" sz="1600" dirty="0"/>
              <a:t> (7%)</a:t>
            </a:r>
          </a:p>
          <a:p>
            <a:pPr eaLnBrk="1" hangingPunct="1">
              <a:spcBef>
                <a:spcPct val="0"/>
              </a:spcBef>
              <a:buFontTx/>
              <a:buNone/>
            </a:pPr>
            <a:r>
              <a:rPr lang="de-AT" altLang="de-DE" sz="1600" dirty="0"/>
              <a:t>	 3 </a:t>
            </a:r>
            <a:r>
              <a:rPr lang="de-DE" sz="1600" dirty="0" err="1"/>
              <a:t>Cutibacterium</a:t>
            </a:r>
            <a:r>
              <a:rPr lang="de-DE" sz="1600" dirty="0"/>
              <a:t> </a:t>
            </a:r>
            <a:r>
              <a:rPr lang="de-DE" sz="1600" dirty="0" err="1"/>
              <a:t>acnes</a:t>
            </a:r>
            <a:r>
              <a:rPr lang="de-DE" sz="1600" dirty="0"/>
              <a:t> </a:t>
            </a:r>
            <a:r>
              <a:rPr lang="de-AT" altLang="de-DE" sz="1600" dirty="0"/>
              <a:t>(4%)</a:t>
            </a:r>
            <a:r>
              <a:rPr lang="de-DE" sz="1600" dirty="0"/>
              <a:t> </a:t>
            </a:r>
          </a:p>
          <a:p>
            <a:pPr eaLnBrk="1" hangingPunct="1">
              <a:spcBef>
                <a:spcPct val="0"/>
              </a:spcBef>
              <a:buFontTx/>
              <a:buNone/>
            </a:pPr>
            <a:r>
              <a:rPr lang="de-DE" sz="1600" dirty="0"/>
              <a:t>	 3 Mycobacterium </a:t>
            </a:r>
            <a:r>
              <a:rPr lang="de-DE" sz="1600" dirty="0" err="1"/>
              <a:t>tuberculosis</a:t>
            </a:r>
            <a:r>
              <a:rPr lang="de-DE" sz="1600" dirty="0"/>
              <a:t> </a:t>
            </a:r>
            <a:r>
              <a:rPr lang="de-AT" altLang="de-DE" sz="1600" dirty="0"/>
              <a:t>(4%)</a:t>
            </a:r>
            <a:r>
              <a:rPr lang="de-DE" sz="1600" dirty="0"/>
              <a:t> </a:t>
            </a:r>
          </a:p>
          <a:p>
            <a:pPr eaLnBrk="1" hangingPunct="1">
              <a:spcBef>
                <a:spcPct val="0"/>
              </a:spcBef>
              <a:buFontTx/>
              <a:buNone/>
            </a:pPr>
            <a:r>
              <a:rPr lang="de-DE" altLang="de-DE" sz="1600" dirty="0"/>
              <a:t>	 2 Klebsiellen </a:t>
            </a:r>
            <a:endParaRPr lang="de-AT" altLang="de-DE" sz="1600" dirty="0"/>
          </a:p>
          <a:p>
            <a:pPr eaLnBrk="1" hangingPunct="1">
              <a:spcBef>
                <a:spcPct val="0"/>
              </a:spcBef>
              <a:buFontTx/>
              <a:buNone/>
            </a:pPr>
            <a:r>
              <a:rPr lang="de-AT" altLang="de-DE" sz="1600" dirty="0"/>
              <a:t>	 1 </a:t>
            </a:r>
            <a:r>
              <a:rPr lang="de-AT" altLang="de-DE" sz="1600" dirty="0" err="1"/>
              <a:t>Pseudomonas</a:t>
            </a:r>
            <a:r>
              <a:rPr lang="de-AT" altLang="de-DE" sz="1600" dirty="0"/>
              <a:t> </a:t>
            </a:r>
            <a:r>
              <a:rPr lang="de-AT" altLang="de-DE" sz="1600" dirty="0" err="1"/>
              <a:t>aeruginosa</a:t>
            </a:r>
            <a:endParaRPr lang="de-AT" altLang="de-DE" sz="1600" dirty="0"/>
          </a:p>
          <a:p>
            <a:pPr eaLnBrk="1" hangingPunct="1">
              <a:spcBef>
                <a:spcPct val="0"/>
              </a:spcBef>
              <a:buFontTx/>
              <a:buNone/>
            </a:pPr>
            <a:r>
              <a:rPr lang="de-AT" altLang="de-DE" sz="1600" dirty="0"/>
              <a:t>	 2 Candida albicans 	</a:t>
            </a:r>
          </a:p>
          <a:p>
            <a:pPr eaLnBrk="1" hangingPunct="1">
              <a:spcBef>
                <a:spcPct val="0"/>
              </a:spcBef>
              <a:buFontTx/>
              <a:buNone/>
            </a:pPr>
            <a:r>
              <a:rPr lang="de-AT" altLang="de-DE" sz="1600" dirty="0"/>
              <a:t>	 1 </a:t>
            </a:r>
            <a:r>
              <a:rPr lang="de-AT" altLang="de-DE" sz="1600" dirty="0" err="1"/>
              <a:t>Aspergilus</a:t>
            </a:r>
            <a:endParaRPr lang="de-AT" altLang="de-DE" sz="1600" dirty="0"/>
          </a:p>
          <a:p>
            <a:pPr eaLnBrk="1" hangingPunct="1">
              <a:spcBef>
                <a:spcPct val="0"/>
              </a:spcBef>
              <a:buFontTx/>
              <a:buNone/>
            </a:pPr>
            <a:endParaRPr lang="de-AT" altLang="de-DE" sz="1200" dirty="0"/>
          </a:p>
        </p:txBody>
      </p:sp>
    </p:spTree>
    <p:extLst>
      <p:ext uri="{BB962C8B-B14F-4D97-AF65-F5344CB8AC3E}">
        <p14:creationId xmlns:p14="http://schemas.microsoft.com/office/powerpoint/2010/main" val="358429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hteck 1"/>
          <p:cNvSpPr>
            <a:spLocks noChangeArrowheads="1"/>
          </p:cNvSpPr>
          <p:nvPr/>
        </p:nvSpPr>
        <p:spPr bwMode="auto">
          <a:xfrm>
            <a:off x="-119076" y="1164805"/>
            <a:ext cx="68584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4400" dirty="0"/>
              <a:t>  </a:t>
            </a:r>
            <a:r>
              <a:rPr lang="de-AT" altLang="de-DE"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Vorarlberg Jan 2020 bis Jan 2024</a:t>
            </a:r>
          </a:p>
          <a:p>
            <a:pPr eaLnBrk="1" hangingPunct="1">
              <a:spcBef>
                <a:spcPct val="0"/>
              </a:spcBef>
              <a:buFontTx/>
              <a:buNone/>
            </a:pPr>
            <a:endParaRPr lang="de-AT" altLang="de-DE" sz="4400" dirty="0"/>
          </a:p>
        </p:txBody>
      </p:sp>
      <p:sp>
        <p:nvSpPr>
          <p:cNvPr id="33795" name="Textfeld 2"/>
          <p:cNvSpPr txBox="1">
            <a:spLocks noChangeArrowheads="1"/>
          </p:cNvSpPr>
          <p:nvPr/>
        </p:nvSpPr>
        <p:spPr bwMode="auto">
          <a:xfrm>
            <a:off x="3310150" y="2219289"/>
            <a:ext cx="7751647" cy="1782026"/>
          </a:xfrm>
          <a:prstGeom prst="rect">
            <a:avLst/>
          </a:prstGeom>
        </p:spPr>
        <p:txBody>
          <a:bodyPr wrap="square">
            <a:spAutoFit/>
          </a:bodyPr>
          <a:lstStyle>
            <a:defPPr>
              <a:defRPr lang="de-DE"/>
            </a:defPPr>
            <a:lvl1pPr>
              <a:defRPr>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de-AT" altLang="de-DE"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Lokalisation</a:t>
            </a:r>
            <a:r>
              <a:rPr lang="de-AT" altLang="de-DE" dirty="0"/>
              <a:t>	</a:t>
            </a:r>
          </a:p>
          <a:p>
            <a:pPr marL="1028700" lvl="1">
              <a:buFont typeface="Arial" panose="020B0604020202020204" pitchFamily="34" charset="0"/>
              <a:buChar char="•"/>
            </a:pPr>
            <a:r>
              <a:rPr lang="de-AT" altLang="de-DE" sz="1600" dirty="0"/>
              <a:t>54 LWS (66%)</a:t>
            </a:r>
          </a:p>
          <a:p>
            <a:pPr marL="1028700" lvl="1">
              <a:buFont typeface="Arial" panose="020B0604020202020204" pitchFamily="34" charset="0"/>
              <a:buChar char="•"/>
            </a:pPr>
            <a:r>
              <a:rPr lang="de-AT" altLang="de-DE" sz="1600" dirty="0"/>
              <a:t>20  BWS (24%)</a:t>
            </a:r>
          </a:p>
          <a:p>
            <a:pPr marL="1028700" lvl="1">
              <a:buFont typeface="Arial" panose="020B0604020202020204" pitchFamily="34" charset="0"/>
              <a:buChar char="•"/>
            </a:pPr>
            <a:r>
              <a:rPr lang="de-AT" altLang="de-DE" sz="1600" dirty="0"/>
              <a:t>8  HWS (10%)</a:t>
            </a:r>
          </a:p>
          <a:p>
            <a:pPr lvl="1" indent="0">
              <a:buNone/>
            </a:pPr>
            <a:endParaRPr lang="de-AT" altLang="de-DE" sz="1600" dirty="0"/>
          </a:p>
          <a:p>
            <a:endParaRPr lang="de-AT" altLang="de-DE" sz="1500" dirty="0"/>
          </a:p>
        </p:txBody>
      </p:sp>
      <p:pic>
        <p:nvPicPr>
          <p:cNvPr id="337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47" y="2123462"/>
            <a:ext cx="3008312" cy="3999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a:extLst>
              <a:ext uri="{FF2B5EF4-FFF2-40B4-BE49-F238E27FC236}">
                <a16:creationId xmlns:a16="http://schemas.microsoft.com/office/drawing/2014/main" id="{0AFED7A3-55EE-A7E7-C578-00F973F2AA26}"/>
              </a:ext>
            </a:extLst>
          </p:cNvPr>
          <p:cNvSpPr txBox="1"/>
          <p:nvPr/>
        </p:nvSpPr>
        <p:spPr>
          <a:xfrm>
            <a:off x="6557673" y="2212500"/>
            <a:ext cx="6320412" cy="3462486"/>
          </a:xfrm>
          <a:prstGeom prst="rect">
            <a:avLst/>
          </a:prstGeom>
          <a:noFill/>
        </p:spPr>
        <p:txBody>
          <a:bodyPr wrap="square">
            <a:spAutoFit/>
          </a:bodyPr>
          <a:lstStyle/>
          <a:p>
            <a:r>
              <a:rPr lang="de-AT" altLang="de-DE"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OP Verfahren</a:t>
            </a:r>
          </a:p>
          <a:p>
            <a:pPr marL="285750">
              <a:spcBef>
                <a:spcPts val="600"/>
              </a:spcBef>
              <a:buFont typeface="Arial" panose="020B0604020202020204" pitchFamily="34" charset="0"/>
              <a:buChar char="•"/>
            </a:pPr>
            <a:r>
              <a:rPr lang="de-AT" altLang="de-DE" sz="1600" dirty="0"/>
              <a:t>  </a:t>
            </a:r>
            <a:r>
              <a:rPr lang="de-AT" altLang="de-DE" sz="1500" dirty="0"/>
              <a:t>Mehrfach OPs: 17 Patient*innen</a:t>
            </a:r>
          </a:p>
          <a:p>
            <a:pPr marL="285750">
              <a:spcBef>
                <a:spcPts val="600"/>
              </a:spcBef>
              <a:buFont typeface="Arial" panose="020B0604020202020204" pitchFamily="34" charset="0"/>
              <a:buChar char="•"/>
            </a:pPr>
            <a:r>
              <a:rPr lang="de-AT" altLang="de-DE" sz="1500" dirty="0"/>
              <a:t>  Durchschnittliche OP Zeit 148min </a:t>
            </a:r>
          </a:p>
          <a:p>
            <a:pPr marL="285750">
              <a:spcBef>
                <a:spcPts val="600"/>
              </a:spcBef>
              <a:buFont typeface="Arial" panose="020B0604020202020204" pitchFamily="34" charset="0"/>
              <a:buChar char="•"/>
            </a:pPr>
            <a:r>
              <a:rPr lang="de-AT" altLang="de-DE" sz="1500" dirty="0"/>
              <a:t>  46 OPs nach 15.30 Uhr oder Samstag und Sonntag</a:t>
            </a:r>
          </a:p>
          <a:p>
            <a:pPr marL="1028700" lvl="1">
              <a:spcBef>
                <a:spcPts val="600"/>
              </a:spcBef>
              <a:buFont typeface="Arial" panose="020B0604020202020204" pitchFamily="34" charset="0"/>
              <a:buChar char="•"/>
            </a:pPr>
            <a:r>
              <a:rPr lang="de-AT" altLang="de-DE" sz="1500" dirty="0"/>
              <a:t> 29x Dorsale Instrumentierung und TLIF</a:t>
            </a:r>
          </a:p>
          <a:p>
            <a:pPr marL="1028700" lvl="1">
              <a:spcBef>
                <a:spcPts val="600"/>
              </a:spcBef>
              <a:buFont typeface="Arial" panose="020B0604020202020204" pitchFamily="34" charset="0"/>
              <a:buChar char="•"/>
            </a:pPr>
            <a:r>
              <a:rPr lang="de-AT" altLang="de-DE" sz="1500" dirty="0"/>
              <a:t> 21x Instrumentierung offen und Dekompression</a:t>
            </a:r>
          </a:p>
          <a:p>
            <a:pPr marL="1028700" lvl="1">
              <a:spcBef>
                <a:spcPts val="600"/>
              </a:spcBef>
              <a:buFont typeface="Arial" panose="020B0604020202020204" pitchFamily="34" charset="0"/>
              <a:buChar char="•"/>
            </a:pPr>
            <a:r>
              <a:rPr lang="de-AT" altLang="de-DE" sz="1500" dirty="0"/>
              <a:t> 10x Perkutane Instrumentierung</a:t>
            </a:r>
          </a:p>
          <a:p>
            <a:pPr marL="1028700" lvl="1">
              <a:spcBef>
                <a:spcPts val="600"/>
              </a:spcBef>
              <a:buFont typeface="Arial" panose="020B0604020202020204" pitchFamily="34" charset="0"/>
              <a:buChar char="•"/>
            </a:pPr>
            <a:r>
              <a:rPr lang="de-AT" altLang="de-DE" sz="1500" dirty="0"/>
              <a:t> 10x Dekompression</a:t>
            </a:r>
          </a:p>
          <a:p>
            <a:pPr marL="1028700" lvl="1">
              <a:spcBef>
                <a:spcPts val="600"/>
              </a:spcBef>
              <a:buFont typeface="Arial" panose="020B0604020202020204" pitchFamily="34" charset="0"/>
              <a:buChar char="•"/>
            </a:pPr>
            <a:r>
              <a:rPr lang="de-AT" altLang="de-DE" sz="1500" dirty="0"/>
              <a:t> 6x Wirbelkörper Ersatz</a:t>
            </a:r>
          </a:p>
          <a:p>
            <a:pPr marL="1028700" lvl="1">
              <a:spcBef>
                <a:spcPts val="600"/>
              </a:spcBef>
              <a:buFont typeface="Arial" panose="020B0604020202020204" pitchFamily="34" charset="0"/>
              <a:buChar char="•"/>
            </a:pPr>
            <a:r>
              <a:rPr lang="de-AT" altLang="de-DE" sz="1500" dirty="0"/>
              <a:t> 5x ACDF</a:t>
            </a:r>
          </a:p>
          <a:p>
            <a:pPr marL="1028700" lvl="1">
              <a:spcBef>
                <a:spcPts val="600"/>
              </a:spcBef>
              <a:buFont typeface="Arial" panose="020B0604020202020204" pitchFamily="34" charset="0"/>
              <a:buChar char="•"/>
            </a:pPr>
            <a:r>
              <a:rPr lang="de-AT" altLang="de-DE" sz="1500" dirty="0"/>
              <a:t> 1x XLIF </a:t>
            </a:r>
            <a:endParaRPr lang="de-AT" dirty="0"/>
          </a:p>
        </p:txBody>
      </p:sp>
    </p:spTree>
    <p:extLst>
      <p:ext uri="{BB962C8B-B14F-4D97-AF65-F5344CB8AC3E}">
        <p14:creationId xmlns:p14="http://schemas.microsoft.com/office/powerpoint/2010/main" val="2257488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a:spLocks noChangeArrowheads="1"/>
          </p:cNvSpPr>
          <p:nvPr/>
        </p:nvSpPr>
        <p:spPr bwMode="auto">
          <a:xfrm>
            <a:off x="4511675" y="2235200"/>
            <a:ext cx="608488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AT" altLang="de-DE" sz="1800" dirty="0"/>
              <a:t>Männlicher Patient  32 Jahre</a:t>
            </a:r>
          </a:p>
          <a:p>
            <a:pPr eaLnBrk="1" hangingPunct="1">
              <a:spcBef>
                <a:spcPct val="0"/>
              </a:spcBef>
              <a:buFontTx/>
              <a:buNone/>
            </a:pPr>
            <a:endParaRPr lang="de-AT" altLang="de-DE" sz="1800" dirty="0"/>
          </a:p>
          <a:p>
            <a:pPr eaLnBrk="1" hangingPunct="1">
              <a:spcBef>
                <a:spcPct val="0"/>
              </a:spcBef>
              <a:buFontTx/>
              <a:buNone/>
            </a:pPr>
            <a:r>
              <a:rPr lang="de-AT" altLang="de-DE" sz="1800" dirty="0"/>
              <a:t>Vorstellung telefonisch mit Bitte um Übernahme:</a:t>
            </a:r>
          </a:p>
          <a:p>
            <a:pPr eaLnBrk="1" hangingPunct="1">
              <a:spcBef>
                <a:spcPct val="0"/>
              </a:spcBef>
              <a:buFontTx/>
              <a:buNone/>
            </a:pPr>
            <a:endParaRPr lang="de-AT" altLang="de-DE" sz="1800" dirty="0"/>
          </a:p>
          <a:p>
            <a:pPr eaLnBrk="1" hangingPunct="1">
              <a:spcBef>
                <a:spcPct val="0"/>
              </a:spcBef>
              <a:buFontTx/>
              <a:buNone/>
            </a:pPr>
            <a:r>
              <a:rPr lang="de-AT" altLang="de-DE" sz="1800" dirty="0"/>
              <a:t>	seit Monaten Schmerzen LWS 		        	seit 1 Woche Verschlechterung</a:t>
            </a:r>
          </a:p>
          <a:p>
            <a:pPr eaLnBrk="1" hangingPunct="1">
              <a:spcBef>
                <a:spcPct val="0"/>
              </a:spcBef>
              <a:buFontTx/>
              <a:buNone/>
            </a:pPr>
            <a:r>
              <a:rPr lang="de-AT" altLang="de-DE" sz="1800" dirty="0"/>
              <a:t>	kein sensomotorisches Defizit</a:t>
            </a:r>
          </a:p>
          <a:p>
            <a:pPr eaLnBrk="1" hangingPunct="1">
              <a:spcBef>
                <a:spcPct val="0"/>
              </a:spcBef>
              <a:buFontTx/>
              <a:buNone/>
            </a:pPr>
            <a:r>
              <a:rPr lang="de-AT" altLang="de-DE" sz="1800" dirty="0"/>
              <a:t>	kein Fieber	</a:t>
            </a:r>
          </a:p>
          <a:p>
            <a:pPr eaLnBrk="1" hangingPunct="1">
              <a:spcBef>
                <a:spcPct val="0"/>
              </a:spcBef>
              <a:buFontTx/>
              <a:buNone/>
            </a:pPr>
            <a:r>
              <a:rPr lang="de-AT" altLang="de-DE" sz="1800" dirty="0"/>
              <a:t>	</a:t>
            </a:r>
          </a:p>
        </p:txBody>
      </p:sp>
      <p:sp>
        <p:nvSpPr>
          <p:cNvPr id="3" name="Textfeld 2">
            <a:extLst>
              <a:ext uri="{FF2B5EF4-FFF2-40B4-BE49-F238E27FC236}">
                <a16:creationId xmlns:a16="http://schemas.microsoft.com/office/drawing/2014/main" id="{F2AA7444-4DFF-D217-29CD-F8AED86C7C11}"/>
              </a:ext>
            </a:extLst>
          </p:cNvPr>
          <p:cNvSpPr txBox="1"/>
          <p:nvPr/>
        </p:nvSpPr>
        <p:spPr>
          <a:xfrm>
            <a:off x="314797" y="1393877"/>
            <a:ext cx="6094324" cy="584775"/>
          </a:xfrm>
          <a:prstGeom prst="rect">
            <a:avLst/>
          </a:prstGeom>
          <a:noFill/>
        </p:spPr>
        <p:txBody>
          <a:bodyPr wrap="square">
            <a:spAutoFit/>
          </a:bodyPr>
          <a:lstStyle/>
          <a:p>
            <a:r>
              <a:rPr lang="de-AT" altLang="de-DE" sz="3200"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Kasuistik 3</a:t>
            </a:r>
            <a:endParaRPr lang="de-AT" sz="3200" dirty="0"/>
          </a:p>
        </p:txBody>
      </p:sp>
      <p:pic>
        <p:nvPicPr>
          <p:cNvPr id="16" name="Grafik 15">
            <a:extLst>
              <a:ext uri="{FF2B5EF4-FFF2-40B4-BE49-F238E27FC236}">
                <a16:creationId xmlns:a16="http://schemas.microsoft.com/office/drawing/2014/main" id="{D3A01729-5860-DCF1-E956-C30D741C9057}"/>
              </a:ext>
            </a:extLst>
          </p:cNvPr>
          <p:cNvPicPr>
            <a:picLocks noChangeAspect="1"/>
          </p:cNvPicPr>
          <p:nvPr/>
        </p:nvPicPr>
        <p:blipFill>
          <a:blip r:embed="rId2"/>
          <a:stretch>
            <a:fillRect/>
          </a:stretch>
        </p:blipFill>
        <p:spPr>
          <a:xfrm>
            <a:off x="5389131" y="4559110"/>
            <a:ext cx="4128551" cy="1810025"/>
          </a:xfrm>
          <a:prstGeom prst="rect">
            <a:avLst/>
          </a:prstGeom>
        </p:spPr>
      </p:pic>
      <p:pic>
        <p:nvPicPr>
          <p:cNvPr id="5" name="Grafik 4" descr="Ein Bild, das Kreis, medizinische Bildgebung, Radiologie, Schwarzweiß enthält.&#10;&#10;Automatisch generierte Beschreibung">
            <a:extLst>
              <a:ext uri="{FF2B5EF4-FFF2-40B4-BE49-F238E27FC236}">
                <a16:creationId xmlns:a16="http://schemas.microsoft.com/office/drawing/2014/main" id="{1D290BFA-5A44-7CDB-FB25-C45695B81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547" y="2074240"/>
            <a:ext cx="2858975" cy="2858975"/>
          </a:xfrm>
          <a:prstGeom prst="rect">
            <a:avLst/>
          </a:prstGeom>
        </p:spPr>
      </p:pic>
      <p:pic>
        <p:nvPicPr>
          <p:cNvPr id="10" name="Grafik 9" descr="Ein Bild, das medizinische Bildgebung enthält.&#10;&#10;Automatisch generierte Beschreibung">
            <a:extLst>
              <a:ext uri="{FF2B5EF4-FFF2-40B4-BE49-F238E27FC236}">
                <a16:creationId xmlns:a16="http://schemas.microsoft.com/office/drawing/2014/main" id="{09BAE620-91F5-81A8-5499-B7AE9CB765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3890" y="2074239"/>
            <a:ext cx="2858975" cy="2858975"/>
          </a:xfrm>
          <a:prstGeom prst="rect">
            <a:avLst/>
          </a:prstGeom>
        </p:spPr>
      </p:pic>
      <p:pic>
        <p:nvPicPr>
          <p:cNvPr id="12" name="Grafik 11" descr="Ein Bild, das Menschliches Gesicht, Person, Screenshot, Kunst enthält.&#10;&#10;Automatisch generierte Beschreibung">
            <a:extLst>
              <a:ext uri="{FF2B5EF4-FFF2-40B4-BE49-F238E27FC236}">
                <a16:creationId xmlns:a16="http://schemas.microsoft.com/office/drawing/2014/main" id="{316F2B0B-5ECF-66E9-037D-A4605A1AF4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5373" y="2074241"/>
            <a:ext cx="2858975" cy="2858975"/>
          </a:xfrm>
          <a:prstGeom prst="rect">
            <a:avLst/>
          </a:prstGeom>
        </p:spPr>
      </p:pic>
      <p:pic>
        <p:nvPicPr>
          <p:cNvPr id="14" name="Grafik 13" descr="Ein Bild, das medizinische Bildgebung, Röntgenstrahlung, Röntgenfilm, Radiologie enthält.&#10;&#10;Automatisch generierte Beschreibung">
            <a:extLst>
              <a:ext uri="{FF2B5EF4-FFF2-40B4-BE49-F238E27FC236}">
                <a16:creationId xmlns:a16="http://schemas.microsoft.com/office/drawing/2014/main" id="{B9790457-826E-3A54-CCCD-81BB6696F6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949" y="2074241"/>
            <a:ext cx="2858975" cy="2858975"/>
          </a:xfrm>
          <a:prstGeom prst="rect">
            <a:avLst/>
          </a:prstGeom>
        </p:spPr>
      </p:pic>
      <p:pic>
        <p:nvPicPr>
          <p:cNvPr id="18" name="Grafik 17" descr="Ein Bild, das medizinische Bildgebung, Röntgenfilm, Radiologie, Röntgenstrahlung enthält.&#10;&#10;Automatisch generierte Beschreibung">
            <a:extLst>
              <a:ext uri="{FF2B5EF4-FFF2-40B4-BE49-F238E27FC236}">
                <a16:creationId xmlns:a16="http://schemas.microsoft.com/office/drawing/2014/main" id="{A326D3C8-8657-B9A6-E0FD-FE18703B71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81862" y="1289779"/>
            <a:ext cx="2802200" cy="5211109"/>
          </a:xfrm>
          <a:prstGeom prst="rect">
            <a:avLst/>
          </a:prstGeom>
        </p:spPr>
      </p:pic>
      <p:sp>
        <p:nvSpPr>
          <p:cNvPr id="20" name="Textfeld 19">
            <a:extLst>
              <a:ext uri="{FF2B5EF4-FFF2-40B4-BE49-F238E27FC236}">
                <a16:creationId xmlns:a16="http://schemas.microsoft.com/office/drawing/2014/main" id="{D11E15C7-413E-4E20-AA40-BF9AB460C840}"/>
              </a:ext>
            </a:extLst>
          </p:cNvPr>
          <p:cNvSpPr txBox="1"/>
          <p:nvPr/>
        </p:nvSpPr>
        <p:spPr>
          <a:xfrm>
            <a:off x="165949" y="5445805"/>
            <a:ext cx="3933778" cy="923330"/>
          </a:xfrm>
          <a:prstGeom prst="rect">
            <a:avLst/>
          </a:prstGeom>
          <a:noFill/>
        </p:spPr>
        <p:txBody>
          <a:bodyPr wrap="square">
            <a:spAutoFit/>
          </a:bodyPr>
          <a:lstStyle/>
          <a:p>
            <a:pPr eaLnBrk="1" hangingPunct="1">
              <a:spcBef>
                <a:spcPct val="0"/>
              </a:spcBef>
              <a:buFontTx/>
              <a:buNone/>
            </a:pPr>
            <a:r>
              <a:rPr lang="de-AT" altLang="de-DE" sz="1800" b="1" dirty="0"/>
              <a:t>Im MRT:</a:t>
            </a:r>
          </a:p>
          <a:p>
            <a:pPr eaLnBrk="1" hangingPunct="1">
              <a:spcBef>
                <a:spcPct val="0"/>
              </a:spcBef>
              <a:buFontTx/>
              <a:buNone/>
            </a:pPr>
            <a:r>
              <a:rPr lang="de-AT" altLang="de-DE" sz="1800" dirty="0" err="1"/>
              <a:t>Spondylodiszitis</a:t>
            </a:r>
            <a:endParaRPr lang="de-AT" altLang="de-DE" sz="1800" dirty="0"/>
          </a:p>
          <a:p>
            <a:pPr eaLnBrk="1" hangingPunct="1">
              <a:spcBef>
                <a:spcPct val="0"/>
              </a:spcBef>
              <a:buFontTx/>
              <a:buNone/>
            </a:pPr>
            <a:r>
              <a:rPr lang="de-AT" altLang="de-DE" sz="1800" dirty="0"/>
              <a:t>Keine epidurale Abszedierung</a:t>
            </a:r>
          </a:p>
        </p:txBody>
      </p:sp>
    </p:spTree>
    <p:extLst>
      <p:ext uri="{BB962C8B-B14F-4D97-AF65-F5344CB8AC3E}">
        <p14:creationId xmlns:p14="http://schemas.microsoft.com/office/powerpoint/2010/main" val="3851170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2611643-C417-9B0F-1B66-FEEB16F5504C}"/>
              </a:ext>
            </a:extLst>
          </p:cNvPr>
          <p:cNvSpPr txBox="1"/>
          <p:nvPr/>
        </p:nvSpPr>
        <p:spPr>
          <a:xfrm>
            <a:off x="243673" y="1317562"/>
            <a:ext cx="6094324" cy="584775"/>
          </a:xfrm>
          <a:prstGeom prst="rect">
            <a:avLst/>
          </a:prstGeom>
          <a:noFill/>
        </p:spPr>
        <p:txBody>
          <a:bodyPr wrap="square">
            <a:spAutoFit/>
          </a:bodyPr>
          <a:lstStyle/>
          <a:p>
            <a:r>
              <a:rPr lang="de-AT" altLang="de-DE" sz="3200"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Kasuistik 3</a:t>
            </a:r>
            <a:endParaRPr lang="de-AT" sz="3200" dirty="0"/>
          </a:p>
        </p:txBody>
      </p:sp>
      <p:graphicFrame>
        <p:nvGraphicFramePr>
          <p:cNvPr id="4" name="Tabelle 3">
            <a:extLst>
              <a:ext uri="{FF2B5EF4-FFF2-40B4-BE49-F238E27FC236}">
                <a16:creationId xmlns:a16="http://schemas.microsoft.com/office/drawing/2014/main" id="{3E544CC5-2E21-9389-E89C-D5911DD4D845}"/>
              </a:ext>
            </a:extLst>
          </p:cNvPr>
          <p:cNvGraphicFramePr>
            <a:graphicFrameLocks noGrp="1"/>
          </p:cNvGraphicFramePr>
          <p:nvPr>
            <p:extLst>
              <p:ext uri="{D42A27DB-BD31-4B8C-83A1-F6EECF244321}">
                <p14:modId xmlns:p14="http://schemas.microsoft.com/office/powerpoint/2010/main" val="572130916"/>
              </p:ext>
            </p:extLst>
          </p:nvPr>
        </p:nvGraphicFramePr>
        <p:xfrm>
          <a:off x="6345239" y="2420939"/>
          <a:ext cx="4175125" cy="2985075"/>
        </p:xfrm>
        <a:graphic>
          <a:graphicData uri="http://schemas.openxmlformats.org/drawingml/2006/table">
            <a:tbl>
              <a:tblPr firstRow="1" bandRow="1">
                <a:tableStyleId>{5C22544A-7EE6-4342-B048-85BDC9FD1C3A}</a:tableStyleId>
              </a:tblPr>
              <a:tblGrid>
                <a:gridCol w="4175125">
                  <a:extLst>
                    <a:ext uri="{9D8B030D-6E8A-4147-A177-3AD203B41FA5}">
                      <a16:colId xmlns:a16="http://schemas.microsoft.com/office/drawing/2014/main" val="20000"/>
                    </a:ext>
                  </a:extLst>
                </a:gridCol>
              </a:tblGrid>
              <a:tr h="353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200" b="1" kern="1200" dirty="0">
                          <a:solidFill>
                            <a:schemeClr val="lt1"/>
                          </a:solidFill>
                          <a:effectLst/>
                          <a:latin typeface="+mn-lt"/>
                          <a:ea typeface="+mn-ea"/>
                          <a:cs typeface="+mn-cs"/>
                        </a:rPr>
                        <a:t>CT gezielte Drainage des </a:t>
                      </a:r>
                      <a:r>
                        <a:rPr lang="de-AT" sz="1200" b="1" kern="1200" dirty="0" err="1">
                          <a:solidFill>
                            <a:schemeClr val="lt1"/>
                          </a:solidFill>
                          <a:effectLst/>
                          <a:latin typeface="+mn-lt"/>
                          <a:ea typeface="+mn-ea"/>
                          <a:cs typeface="+mn-cs"/>
                        </a:rPr>
                        <a:t>Psoasabszeß</a:t>
                      </a:r>
                      <a:endParaRPr lang="de-DE" sz="1200" dirty="0">
                        <a:solidFill>
                          <a:schemeClr val="bg1"/>
                        </a:solidFill>
                      </a:endParaRPr>
                    </a:p>
                  </a:txBody>
                  <a:tcPr marL="91423" marR="91423" marT="45736" marB="45736">
                    <a:solidFill>
                      <a:srgbClr val="0070C0"/>
                    </a:solidFill>
                  </a:tcPr>
                </a:tc>
                <a:extLst>
                  <a:ext uri="{0D108BD9-81ED-4DB2-BD59-A6C34878D82A}">
                    <a16:rowId xmlns:a16="http://schemas.microsoft.com/office/drawing/2014/main" val="10000"/>
                  </a:ext>
                </a:extLst>
              </a:tr>
              <a:tr h="3300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dirty="0">
                          <a:solidFill>
                            <a:schemeClr val="accent6">
                              <a:lumMod val="60000"/>
                              <a:lumOff val="40000"/>
                            </a:schemeClr>
                          </a:solidFill>
                        </a:rPr>
                        <a:t>↓</a:t>
                      </a:r>
                    </a:p>
                  </a:txBody>
                  <a:tcPr marL="91423" marR="91423" marT="45736" marB="45736"/>
                </a:tc>
                <a:extLst>
                  <a:ext uri="{0D108BD9-81ED-4DB2-BD59-A6C34878D82A}">
                    <a16:rowId xmlns:a16="http://schemas.microsoft.com/office/drawing/2014/main" val="10001"/>
                  </a:ext>
                </a:extLst>
              </a:tr>
              <a:tr h="3210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AT" sz="1200" b="1" kern="1200" dirty="0">
                          <a:solidFill>
                            <a:schemeClr val="lt1"/>
                          </a:solidFill>
                          <a:effectLst/>
                          <a:latin typeface="+mn-lt"/>
                          <a:ea typeface="+mn-ea"/>
                          <a:cs typeface="+mn-cs"/>
                        </a:rPr>
                        <a:t>Perkutane Instrumentierung</a:t>
                      </a:r>
                      <a:endParaRPr lang="de-DE" sz="1200" b="1" kern="1200" dirty="0">
                        <a:solidFill>
                          <a:schemeClr val="lt1"/>
                        </a:solidFill>
                        <a:effectLst/>
                        <a:latin typeface="+mn-lt"/>
                        <a:ea typeface="+mn-ea"/>
                        <a:cs typeface="+mn-cs"/>
                      </a:endParaRPr>
                    </a:p>
                  </a:txBody>
                  <a:tcPr marL="91423" marR="91423" marT="45736" marB="45736">
                    <a:solidFill>
                      <a:srgbClr val="0070C0"/>
                    </a:solidFill>
                  </a:tcPr>
                </a:tc>
                <a:extLst>
                  <a:ext uri="{0D108BD9-81ED-4DB2-BD59-A6C34878D82A}">
                    <a16:rowId xmlns:a16="http://schemas.microsoft.com/office/drawing/2014/main" val="10002"/>
                  </a:ext>
                </a:extLst>
              </a:tr>
              <a:tr h="3300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lt1"/>
                          </a:solidFill>
                          <a:effectLst/>
                          <a:latin typeface="+mn-lt"/>
                          <a:ea typeface="+mn-ea"/>
                          <a:cs typeface="+mn-cs"/>
                        </a:rPr>
                        <a:t>↓</a:t>
                      </a:r>
                      <a:r>
                        <a:rPr lang="de-DE" sz="1200" b="1" dirty="0">
                          <a:solidFill>
                            <a:schemeClr val="accent6">
                              <a:lumMod val="60000"/>
                              <a:lumOff val="40000"/>
                            </a:schemeClr>
                          </a:solidFill>
                        </a:rPr>
                        <a:t>↓</a:t>
                      </a:r>
                    </a:p>
                  </a:txBody>
                  <a:tcPr marL="91423" marR="91423" marT="45736" marB="45736"/>
                </a:tc>
                <a:extLst>
                  <a:ext uri="{0D108BD9-81ED-4DB2-BD59-A6C34878D82A}">
                    <a16:rowId xmlns:a16="http://schemas.microsoft.com/office/drawing/2014/main" val="10003"/>
                  </a:ext>
                </a:extLst>
              </a:tr>
              <a:tr h="330085">
                <a:tc>
                  <a:txBody>
                    <a:bodyPr/>
                    <a:lstStyle/>
                    <a:p>
                      <a:pPr algn="ctr" fontAlgn="base"/>
                      <a:r>
                        <a:rPr lang="de-AT" sz="1200" b="1" kern="1200" dirty="0" err="1">
                          <a:solidFill>
                            <a:schemeClr val="lt1"/>
                          </a:solidFill>
                          <a:effectLst/>
                          <a:latin typeface="+mn-lt"/>
                          <a:ea typeface="+mn-ea"/>
                          <a:cs typeface="+mn-cs"/>
                        </a:rPr>
                        <a:t>Lumbotomie</a:t>
                      </a:r>
                      <a:endParaRPr lang="de-AT" sz="1200" b="1" kern="1200" dirty="0">
                        <a:solidFill>
                          <a:schemeClr val="lt1"/>
                        </a:solidFill>
                        <a:effectLst/>
                        <a:latin typeface="+mn-lt"/>
                        <a:ea typeface="+mn-ea"/>
                        <a:cs typeface="+mn-cs"/>
                      </a:endParaRPr>
                    </a:p>
                  </a:txBody>
                  <a:tcPr marL="91423" marR="91423" marT="45736" marB="45736">
                    <a:solidFill>
                      <a:srgbClr val="0070C0"/>
                    </a:solidFill>
                  </a:tcPr>
                </a:tc>
                <a:extLst>
                  <a:ext uri="{0D108BD9-81ED-4DB2-BD59-A6C34878D82A}">
                    <a16:rowId xmlns:a16="http://schemas.microsoft.com/office/drawing/2014/main" val="10004"/>
                  </a:ext>
                </a:extLst>
              </a:tr>
              <a:tr h="3300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accent6">
                              <a:lumMod val="60000"/>
                              <a:lumOff val="40000"/>
                            </a:schemeClr>
                          </a:solidFill>
                          <a:latin typeface="+mn-lt"/>
                          <a:ea typeface="+mn-ea"/>
                          <a:cs typeface="+mn-cs"/>
                        </a:rPr>
                        <a:t>↓</a:t>
                      </a:r>
                    </a:p>
                  </a:txBody>
                  <a:tcPr marL="91423" marR="91423" marT="45736" marB="45736">
                    <a:solidFill>
                      <a:schemeClr val="bg1"/>
                    </a:solidFill>
                  </a:tcPr>
                </a:tc>
                <a:extLst>
                  <a:ext uri="{0D108BD9-81ED-4DB2-BD59-A6C34878D82A}">
                    <a16:rowId xmlns:a16="http://schemas.microsoft.com/office/drawing/2014/main" val="10005"/>
                  </a:ext>
                </a:extLst>
              </a:tr>
              <a:tr h="330085">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de-DE" sz="1200" b="1" dirty="0">
                          <a:solidFill>
                            <a:schemeClr val="accent6">
                              <a:lumMod val="60000"/>
                              <a:lumOff val="40000"/>
                            </a:schemeClr>
                          </a:solidFill>
                        </a:rPr>
                        <a:t>↓</a:t>
                      </a:r>
                      <a:r>
                        <a:rPr lang="de-DE" sz="1200" b="1" kern="1200" dirty="0">
                          <a:solidFill>
                            <a:schemeClr val="lt1"/>
                          </a:solidFill>
                          <a:effectLst/>
                          <a:latin typeface="+mn-lt"/>
                          <a:ea typeface="+mn-ea"/>
                          <a:cs typeface="+mn-cs"/>
                        </a:rPr>
                        <a:t>Knöcherne Rekonstruktion</a:t>
                      </a:r>
                    </a:p>
                  </a:txBody>
                  <a:tcPr marL="91423" marR="91423" marT="45736" marB="45736">
                    <a:solidFill>
                      <a:srgbClr val="0070C0"/>
                    </a:solidFill>
                  </a:tcPr>
                </a:tc>
                <a:extLst>
                  <a:ext uri="{0D108BD9-81ED-4DB2-BD59-A6C34878D82A}">
                    <a16:rowId xmlns:a16="http://schemas.microsoft.com/office/drawing/2014/main" val="10006"/>
                  </a:ext>
                </a:extLst>
              </a:tr>
              <a:tr h="3300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dirty="0">
                          <a:solidFill>
                            <a:schemeClr val="accent6">
                              <a:lumMod val="60000"/>
                              <a:lumOff val="40000"/>
                            </a:schemeClr>
                          </a:solidFill>
                        </a:rPr>
                        <a:t>↓</a:t>
                      </a:r>
                    </a:p>
                  </a:txBody>
                  <a:tcPr marL="91423" marR="91423" marT="45736" marB="45736"/>
                </a:tc>
                <a:extLst>
                  <a:ext uri="{0D108BD9-81ED-4DB2-BD59-A6C34878D82A}">
                    <a16:rowId xmlns:a16="http://schemas.microsoft.com/office/drawing/2014/main" val="10007"/>
                  </a:ext>
                </a:extLst>
              </a:tr>
              <a:tr h="33008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AT" sz="1200" b="1" kern="1200" dirty="0">
                        <a:solidFill>
                          <a:schemeClr val="bg1"/>
                        </a:solidFill>
                        <a:latin typeface="+mn-lt"/>
                        <a:ea typeface="+mn-ea"/>
                        <a:cs typeface="+mn-cs"/>
                      </a:endParaRPr>
                    </a:p>
                  </a:txBody>
                  <a:tcPr marL="91423" marR="91423" marT="45736" marB="45736">
                    <a:solidFill>
                      <a:srgbClr val="0070C0"/>
                    </a:solidFill>
                  </a:tcPr>
                </a:tc>
                <a:extLst>
                  <a:ext uri="{0D108BD9-81ED-4DB2-BD59-A6C34878D82A}">
                    <a16:rowId xmlns:a16="http://schemas.microsoft.com/office/drawing/2014/main" val="10008"/>
                  </a:ext>
                </a:extLst>
              </a:tr>
            </a:tbl>
          </a:graphicData>
        </a:graphic>
      </p:graphicFrame>
      <p:pic>
        <p:nvPicPr>
          <p:cNvPr id="6" name="Grafik 5" descr="Ein Bild, das Schwarzweiß, Kunst enthält.&#10;&#10;Automatisch generierte Beschreibung">
            <a:extLst>
              <a:ext uri="{FF2B5EF4-FFF2-40B4-BE49-F238E27FC236}">
                <a16:creationId xmlns:a16="http://schemas.microsoft.com/office/drawing/2014/main" id="{73FE9103-B96E-BB00-C3B2-64011CCF1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7997" y="2385365"/>
            <a:ext cx="3361469" cy="3361469"/>
          </a:xfrm>
          <a:prstGeom prst="rect">
            <a:avLst/>
          </a:prstGeom>
        </p:spPr>
      </p:pic>
      <p:pic>
        <p:nvPicPr>
          <p:cNvPr id="8" name="Grafik 7" descr="Ein Bild, das Schwarzweiß, Werkzeug, monochrom enthält.&#10;&#10;Automatisch generierte Beschreibung">
            <a:extLst>
              <a:ext uri="{FF2B5EF4-FFF2-40B4-BE49-F238E27FC236}">
                <a16:creationId xmlns:a16="http://schemas.microsoft.com/office/drawing/2014/main" id="{41417086-3AED-6260-F21F-8EDD909DC5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22" y="1999053"/>
            <a:ext cx="1939901" cy="1939901"/>
          </a:xfrm>
          <a:prstGeom prst="rect">
            <a:avLst/>
          </a:prstGeom>
        </p:spPr>
      </p:pic>
      <p:pic>
        <p:nvPicPr>
          <p:cNvPr id="10" name="Grafik 9" descr="Ein Bild, das Schwarzweiß, Kunst enthält.&#10;&#10;Automatisch generierte Beschreibung">
            <a:extLst>
              <a:ext uri="{FF2B5EF4-FFF2-40B4-BE49-F238E27FC236}">
                <a16:creationId xmlns:a16="http://schemas.microsoft.com/office/drawing/2014/main" id="{6FC04254-D9A8-D5C9-C1FB-3CAC58DE4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422" y="4066100"/>
            <a:ext cx="1939901" cy="1939901"/>
          </a:xfrm>
          <a:prstGeom prst="rect">
            <a:avLst/>
          </a:prstGeom>
        </p:spPr>
      </p:pic>
      <p:pic>
        <p:nvPicPr>
          <p:cNvPr id="12" name="Grafik 11" descr="Ein Bild, das Zimmer, Szene, medizinische Ausrüstung, medizinisch enthält.&#10;&#10;Automatisch generierte Beschreibung">
            <a:extLst>
              <a:ext uri="{FF2B5EF4-FFF2-40B4-BE49-F238E27FC236}">
                <a16:creationId xmlns:a16="http://schemas.microsoft.com/office/drawing/2014/main" id="{346569A1-469B-7FBB-151C-902C868B6E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8026" y="2853732"/>
            <a:ext cx="2586535" cy="1939901"/>
          </a:xfrm>
          <a:prstGeom prst="rect">
            <a:avLst/>
          </a:prstGeom>
        </p:spPr>
      </p:pic>
    </p:spTree>
    <p:extLst>
      <p:ext uri="{BB962C8B-B14F-4D97-AF65-F5344CB8AC3E}">
        <p14:creationId xmlns:p14="http://schemas.microsoft.com/office/powerpoint/2010/main" val="123472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hteck 1"/>
          <p:cNvSpPr>
            <a:spLocks noChangeArrowheads="1"/>
          </p:cNvSpPr>
          <p:nvPr/>
        </p:nvSpPr>
        <p:spPr bwMode="auto">
          <a:xfrm>
            <a:off x="476251" y="1298036"/>
            <a:ext cx="8812028" cy="61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lnSpc>
                <a:spcPct val="115000"/>
              </a:lnSpc>
              <a:spcBef>
                <a:spcPct val="0"/>
              </a:spcBef>
              <a:spcAft>
                <a:spcPts val="1000"/>
              </a:spcAft>
              <a:buNone/>
              <a:defRPr/>
            </a:pPr>
            <a:r>
              <a:rPr lang="de-AT" altLang="de-DE" b="1" dirty="0" err="1">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Spondylodiszitis</a:t>
            </a:r>
            <a:r>
              <a:rPr lang="de-AT" altLang="de-DE"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 - Ein altbekanntes Problem</a:t>
            </a:r>
          </a:p>
        </p:txBody>
      </p:sp>
      <p:sp>
        <p:nvSpPr>
          <p:cNvPr id="3075" name="Rechteck 2"/>
          <p:cNvSpPr>
            <a:spLocks noChangeArrowheads="1"/>
          </p:cNvSpPr>
          <p:nvPr/>
        </p:nvSpPr>
        <p:spPr bwMode="auto">
          <a:xfrm>
            <a:off x="4305545" y="2264744"/>
            <a:ext cx="56165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de-AT" altLang="de-DE" sz="1600" dirty="0">
                <a:solidFill>
                  <a:srgbClr val="000000"/>
                </a:solidFill>
              </a:rPr>
              <a:t>Bereits an 5.000 Jahre alten Mumie nachgewiesen </a:t>
            </a:r>
          </a:p>
          <a:p>
            <a:pPr eaLnBrk="1" fontAlgn="base" hangingPunct="1">
              <a:lnSpc>
                <a:spcPct val="150000"/>
              </a:lnSpc>
              <a:spcBef>
                <a:spcPct val="0"/>
              </a:spcBef>
              <a:spcAft>
                <a:spcPct val="0"/>
              </a:spcAft>
            </a:pPr>
            <a:r>
              <a:rPr lang="de-AT" altLang="de-DE" sz="1600" dirty="0">
                <a:solidFill>
                  <a:srgbClr val="000000"/>
                </a:solidFill>
              </a:rPr>
              <a:t>Hippokrates infektiöse Destruktionen der Wirbelsäule</a:t>
            </a:r>
          </a:p>
          <a:p>
            <a:pPr eaLnBrk="1" fontAlgn="base" hangingPunct="1">
              <a:lnSpc>
                <a:spcPct val="150000"/>
              </a:lnSpc>
              <a:spcBef>
                <a:spcPct val="0"/>
              </a:spcBef>
              <a:spcAft>
                <a:spcPct val="0"/>
              </a:spcAft>
            </a:pPr>
            <a:r>
              <a:rPr lang="de-AT" altLang="de-DE" sz="1600" dirty="0">
                <a:solidFill>
                  <a:srgbClr val="000000"/>
                </a:solidFill>
              </a:rPr>
              <a:t>1779 </a:t>
            </a:r>
            <a:r>
              <a:rPr lang="de-AT" altLang="de-DE" sz="1600" dirty="0" err="1">
                <a:solidFill>
                  <a:srgbClr val="000000"/>
                </a:solidFill>
              </a:rPr>
              <a:t>Pott‘s</a:t>
            </a:r>
            <a:r>
              <a:rPr lang="de-AT" altLang="de-DE" sz="1600" dirty="0">
                <a:solidFill>
                  <a:srgbClr val="000000"/>
                </a:solidFill>
              </a:rPr>
              <a:t> Disease:</a:t>
            </a:r>
          </a:p>
          <a:p>
            <a:pPr lvl="2" eaLnBrk="1" fontAlgn="base" hangingPunct="1">
              <a:spcBef>
                <a:spcPct val="0"/>
              </a:spcBef>
              <a:spcAft>
                <a:spcPct val="0"/>
              </a:spcAft>
            </a:pPr>
            <a:r>
              <a:rPr lang="de-AT" altLang="de-DE" sz="1600" dirty="0" err="1">
                <a:solidFill>
                  <a:srgbClr val="000000"/>
                </a:solidFill>
              </a:rPr>
              <a:t>Gibbus</a:t>
            </a:r>
            <a:endParaRPr lang="de-AT" altLang="de-DE" sz="1600" dirty="0">
              <a:solidFill>
                <a:srgbClr val="000000"/>
              </a:solidFill>
            </a:endParaRPr>
          </a:p>
          <a:p>
            <a:pPr lvl="2" eaLnBrk="1" fontAlgn="base" hangingPunct="1">
              <a:spcBef>
                <a:spcPct val="0"/>
              </a:spcBef>
              <a:spcAft>
                <a:spcPct val="0"/>
              </a:spcAft>
            </a:pPr>
            <a:r>
              <a:rPr lang="de-AT" altLang="de-DE" sz="1600" dirty="0">
                <a:solidFill>
                  <a:srgbClr val="000000"/>
                </a:solidFill>
              </a:rPr>
              <a:t>Paraplegie</a:t>
            </a:r>
          </a:p>
          <a:p>
            <a:pPr lvl="2" eaLnBrk="1" fontAlgn="base" hangingPunct="1">
              <a:spcBef>
                <a:spcPct val="0"/>
              </a:spcBef>
              <a:spcAft>
                <a:spcPct val="0"/>
              </a:spcAft>
            </a:pPr>
            <a:r>
              <a:rPr lang="de-AT" altLang="de-DE" sz="1600" dirty="0">
                <a:solidFill>
                  <a:srgbClr val="000000"/>
                </a:solidFill>
              </a:rPr>
              <a:t>Abszess</a:t>
            </a:r>
          </a:p>
          <a:p>
            <a:pPr eaLnBrk="1" fontAlgn="base" hangingPunct="1">
              <a:lnSpc>
                <a:spcPct val="150000"/>
              </a:lnSpc>
              <a:spcBef>
                <a:spcPct val="0"/>
              </a:spcBef>
              <a:spcAft>
                <a:spcPct val="0"/>
              </a:spcAft>
            </a:pPr>
            <a:r>
              <a:rPr lang="de-AT" altLang="de-DE" sz="1600" dirty="0">
                <a:solidFill>
                  <a:srgbClr val="000000"/>
                </a:solidFill>
              </a:rPr>
              <a:t>1929 </a:t>
            </a:r>
            <a:r>
              <a:rPr lang="de-AT" altLang="de-DE" sz="1600" dirty="0" err="1">
                <a:solidFill>
                  <a:srgbClr val="000000"/>
                </a:solidFill>
              </a:rPr>
              <a:t>Wilensky</a:t>
            </a:r>
            <a:r>
              <a:rPr lang="de-AT" altLang="de-DE" sz="1600" dirty="0">
                <a:solidFill>
                  <a:srgbClr val="000000"/>
                </a:solidFill>
              </a:rPr>
              <a:t>: </a:t>
            </a:r>
          </a:p>
          <a:p>
            <a:pPr lvl="2" eaLnBrk="1" fontAlgn="base" hangingPunct="1">
              <a:spcBef>
                <a:spcPct val="0"/>
              </a:spcBef>
              <a:spcAft>
                <a:spcPct val="0"/>
              </a:spcAft>
            </a:pPr>
            <a:r>
              <a:rPr lang="de-AT" altLang="de-DE" sz="1600" dirty="0">
                <a:solidFill>
                  <a:srgbClr val="000000"/>
                </a:solidFill>
              </a:rPr>
              <a:t>detaillierte Beschreibung mehrerer Fälle mit Hilfe von Röntgenaufnahmen</a:t>
            </a:r>
          </a:p>
          <a:p>
            <a:pPr lvl="2" eaLnBrk="1" fontAlgn="base" hangingPunct="1">
              <a:spcBef>
                <a:spcPct val="0"/>
              </a:spcBef>
              <a:spcAft>
                <a:spcPct val="0"/>
              </a:spcAft>
            </a:pPr>
            <a:r>
              <a:rPr lang="de-AT" altLang="de-DE" sz="1600" dirty="0">
                <a:solidFill>
                  <a:srgbClr val="000000"/>
                </a:solidFill>
              </a:rPr>
              <a:t>Conclusio: Fehlende Therapiemöglichkeiten</a:t>
            </a:r>
          </a:p>
          <a:p>
            <a:pPr lvl="2" eaLnBrk="1" fontAlgn="base" hangingPunct="1">
              <a:spcBef>
                <a:spcPct val="0"/>
              </a:spcBef>
              <a:spcAft>
                <a:spcPct val="0"/>
              </a:spcAft>
            </a:pPr>
            <a:r>
              <a:rPr lang="de-AT" altLang="de-DE" sz="1600" dirty="0">
                <a:solidFill>
                  <a:srgbClr val="000000"/>
                </a:solidFill>
              </a:rPr>
              <a:t>Hohe Mortalitätsrate</a:t>
            </a:r>
          </a:p>
          <a:p>
            <a:pPr eaLnBrk="1" fontAlgn="base" hangingPunct="1">
              <a:spcBef>
                <a:spcPct val="0"/>
              </a:spcBef>
              <a:spcAft>
                <a:spcPct val="0"/>
              </a:spcAft>
            </a:pPr>
            <a:endParaRPr lang="de-AT" altLang="de-DE" sz="2000" dirty="0">
              <a:solidFill>
                <a:srgbClr val="000000"/>
              </a:solidFill>
            </a:endParaRPr>
          </a:p>
        </p:txBody>
      </p:sp>
      <p:sp>
        <p:nvSpPr>
          <p:cNvPr id="3077" name="Rechteck 1"/>
          <p:cNvSpPr>
            <a:spLocks noChangeArrowheads="1"/>
          </p:cNvSpPr>
          <p:nvPr/>
        </p:nvSpPr>
        <p:spPr bwMode="auto">
          <a:xfrm>
            <a:off x="9639510" y="5865194"/>
            <a:ext cx="17251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fontAlgn="base" hangingPunct="1">
              <a:spcBef>
                <a:spcPct val="0"/>
              </a:spcBef>
              <a:spcAft>
                <a:spcPct val="0"/>
              </a:spcAft>
              <a:buNone/>
              <a:defRPr/>
            </a:pPr>
            <a:r>
              <a:rPr lang="de-AT" sz="1200" b="1" dirty="0" err="1">
                <a:solidFill>
                  <a:srgbClr val="000000"/>
                </a:solidFill>
                <a:latin typeface="Arial"/>
              </a:rPr>
              <a:t>Tayles</a:t>
            </a:r>
            <a:r>
              <a:rPr lang="de-AT" sz="1200" b="1" dirty="0">
                <a:solidFill>
                  <a:srgbClr val="000000"/>
                </a:solidFill>
                <a:latin typeface="Arial"/>
              </a:rPr>
              <a:t> (2004)</a:t>
            </a:r>
          </a:p>
          <a:p>
            <a:pPr algn="r" eaLnBrk="1" fontAlgn="base" hangingPunct="1">
              <a:spcBef>
                <a:spcPct val="0"/>
              </a:spcBef>
              <a:spcAft>
                <a:spcPct val="0"/>
              </a:spcAft>
              <a:buNone/>
              <a:defRPr/>
            </a:pPr>
            <a:endParaRPr lang="de-DE" altLang="de-DE" sz="1200" b="1" dirty="0">
              <a:solidFill>
                <a:srgbClr val="000000"/>
              </a:solidFill>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4769" y="2154814"/>
            <a:ext cx="1704975"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Grafik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5425" y="2154814"/>
            <a:ext cx="10715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Grafik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644" y="3739139"/>
            <a:ext cx="114300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a:extLst>
              <a:ext uri="{FF2B5EF4-FFF2-40B4-BE49-F238E27FC236}">
                <a16:creationId xmlns:a16="http://schemas.microsoft.com/office/drawing/2014/main" id="{2CE18386-2514-0D9A-F3E1-DBAB33928DA2}"/>
              </a:ext>
            </a:extLst>
          </p:cNvPr>
          <p:cNvSpPr txBox="1"/>
          <p:nvPr/>
        </p:nvSpPr>
        <p:spPr>
          <a:xfrm>
            <a:off x="10227219" y="6096026"/>
            <a:ext cx="6094324" cy="276999"/>
          </a:xfrm>
          <a:prstGeom prst="rect">
            <a:avLst/>
          </a:prstGeom>
          <a:noFill/>
        </p:spPr>
        <p:txBody>
          <a:bodyPr wrap="square">
            <a:spAutoFit/>
          </a:bodyPr>
          <a:lstStyle/>
          <a:p>
            <a:r>
              <a:rPr lang="de-AT" altLang="de-DE" sz="1200" b="1" dirty="0"/>
              <a:t>Döhler (2020)</a:t>
            </a:r>
            <a:endParaRPr lang="de-AT" sz="1200" b="1" dirty="0"/>
          </a:p>
        </p:txBody>
      </p:sp>
    </p:spTree>
    <p:extLst>
      <p:ext uri="{BB962C8B-B14F-4D97-AF65-F5344CB8AC3E}">
        <p14:creationId xmlns:p14="http://schemas.microsoft.com/office/powerpoint/2010/main" val="473752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833A98B-39B1-7B34-B4E5-6E77F767BD38}"/>
              </a:ext>
            </a:extLst>
          </p:cNvPr>
          <p:cNvSpPr txBox="1"/>
          <p:nvPr/>
        </p:nvSpPr>
        <p:spPr>
          <a:xfrm>
            <a:off x="243673" y="1317562"/>
            <a:ext cx="6094324" cy="584775"/>
          </a:xfrm>
          <a:prstGeom prst="rect">
            <a:avLst/>
          </a:prstGeom>
          <a:noFill/>
        </p:spPr>
        <p:txBody>
          <a:bodyPr wrap="square">
            <a:spAutoFit/>
          </a:bodyPr>
          <a:lstStyle/>
          <a:p>
            <a:r>
              <a:rPr lang="de-AT" altLang="de-DE" sz="3200"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Kasuistik 3</a:t>
            </a:r>
            <a:endParaRPr lang="de-AT" sz="3200" dirty="0"/>
          </a:p>
        </p:txBody>
      </p:sp>
      <p:pic>
        <p:nvPicPr>
          <p:cNvPr id="4" name="Grafik 3" descr="Ein Bild, das Schwarzweiß, Mond enthält.&#10;&#10;Automatisch generierte Beschreibung mit geringer Zuverlässigkeit">
            <a:extLst>
              <a:ext uri="{FF2B5EF4-FFF2-40B4-BE49-F238E27FC236}">
                <a16:creationId xmlns:a16="http://schemas.microsoft.com/office/drawing/2014/main" id="{C3ECF5F2-1477-303E-C618-AB022DB43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455" y="2460190"/>
            <a:ext cx="2895733" cy="2895733"/>
          </a:xfrm>
          <a:prstGeom prst="rect">
            <a:avLst/>
          </a:prstGeom>
        </p:spPr>
      </p:pic>
      <p:pic>
        <p:nvPicPr>
          <p:cNvPr id="6" name="Grafik 5" descr="Ein Bild, das medizinische Bildgebung, Radiologie, medizinisch, medizinisches Bildgebungsverfahren enthält.&#10;&#10;Automatisch generierte Beschreibung">
            <a:extLst>
              <a:ext uri="{FF2B5EF4-FFF2-40B4-BE49-F238E27FC236}">
                <a16:creationId xmlns:a16="http://schemas.microsoft.com/office/drawing/2014/main" id="{F85C26AC-BF9A-F0B9-C8BB-414287960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55" y="2460190"/>
            <a:ext cx="2895734" cy="2895734"/>
          </a:xfrm>
          <a:prstGeom prst="rect">
            <a:avLst/>
          </a:prstGeom>
        </p:spPr>
      </p:pic>
      <p:sp>
        <p:nvSpPr>
          <p:cNvPr id="12" name="Textfeld 11">
            <a:extLst>
              <a:ext uri="{FF2B5EF4-FFF2-40B4-BE49-F238E27FC236}">
                <a16:creationId xmlns:a16="http://schemas.microsoft.com/office/drawing/2014/main" id="{FB793034-34BC-EC7F-22DD-939B094C9BC8}"/>
              </a:ext>
            </a:extLst>
          </p:cNvPr>
          <p:cNvSpPr txBox="1"/>
          <p:nvPr/>
        </p:nvSpPr>
        <p:spPr>
          <a:xfrm>
            <a:off x="781963" y="2090858"/>
            <a:ext cx="6553333" cy="369332"/>
          </a:xfrm>
          <a:prstGeom prst="rect">
            <a:avLst/>
          </a:prstGeom>
          <a:noFill/>
        </p:spPr>
        <p:txBody>
          <a:bodyPr wrap="square">
            <a:spAutoFit/>
          </a:bodyPr>
          <a:lstStyle/>
          <a:p>
            <a:pPr eaLnBrk="1" hangingPunct="1">
              <a:spcBef>
                <a:spcPct val="0"/>
              </a:spcBef>
              <a:buFontTx/>
              <a:buNone/>
            </a:pPr>
            <a:r>
              <a:rPr lang="de-AT" altLang="de-DE" sz="1800" b="1" dirty="0"/>
              <a:t>Ergebnis</a:t>
            </a:r>
          </a:p>
        </p:txBody>
      </p:sp>
      <p:pic>
        <p:nvPicPr>
          <p:cNvPr id="14" name="Grafik 13">
            <a:extLst>
              <a:ext uri="{FF2B5EF4-FFF2-40B4-BE49-F238E27FC236}">
                <a16:creationId xmlns:a16="http://schemas.microsoft.com/office/drawing/2014/main" id="{5A873B4F-B9B5-4F70-19A4-53CE957E82A2}"/>
              </a:ext>
            </a:extLst>
          </p:cNvPr>
          <p:cNvPicPr>
            <a:picLocks noChangeAspect="1"/>
          </p:cNvPicPr>
          <p:nvPr/>
        </p:nvPicPr>
        <p:blipFill>
          <a:blip r:embed="rId4"/>
          <a:stretch>
            <a:fillRect/>
          </a:stretch>
        </p:blipFill>
        <p:spPr>
          <a:xfrm>
            <a:off x="6692845" y="1753093"/>
            <a:ext cx="4058891" cy="2160579"/>
          </a:xfrm>
          <a:prstGeom prst="rect">
            <a:avLst/>
          </a:prstGeom>
        </p:spPr>
      </p:pic>
      <p:pic>
        <p:nvPicPr>
          <p:cNvPr id="18" name="Grafik 17">
            <a:extLst>
              <a:ext uri="{FF2B5EF4-FFF2-40B4-BE49-F238E27FC236}">
                <a16:creationId xmlns:a16="http://schemas.microsoft.com/office/drawing/2014/main" id="{E0961E71-0C0E-25AA-7B2F-1554A04A5738}"/>
              </a:ext>
            </a:extLst>
          </p:cNvPr>
          <p:cNvPicPr>
            <a:picLocks noChangeAspect="1"/>
          </p:cNvPicPr>
          <p:nvPr/>
        </p:nvPicPr>
        <p:blipFill>
          <a:blip r:embed="rId5"/>
          <a:stretch>
            <a:fillRect/>
          </a:stretch>
        </p:blipFill>
        <p:spPr>
          <a:xfrm>
            <a:off x="6692844" y="3908056"/>
            <a:ext cx="4058891" cy="2493409"/>
          </a:xfrm>
          <a:prstGeom prst="rect">
            <a:avLst/>
          </a:prstGeom>
        </p:spPr>
      </p:pic>
      <p:pic>
        <p:nvPicPr>
          <p:cNvPr id="20" name="Grafik 19" descr="Ein Bild, das Röntgenfilm, medizinische Bildgebung, Radiologie, medizinisches Bildgebungsverfahren enthält.&#10;&#10;Automatisch generierte Beschreibung">
            <a:extLst>
              <a:ext uri="{FF2B5EF4-FFF2-40B4-BE49-F238E27FC236}">
                <a16:creationId xmlns:a16="http://schemas.microsoft.com/office/drawing/2014/main" id="{5055AD21-111D-9F6F-8153-EEFDB864AE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9530" y="1609949"/>
            <a:ext cx="2546189" cy="4910752"/>
          </a:xfrm>
          <a:prstGeom prst="rect">
            <a:avLst/>
          </a:prstGeom>
        </p:spPr>
      </p:pic>
      <p:pic>
        <p:nvPicPr>
          <p:cNvPr id="22" name="Grafik 21" descr="Ein Bild, das Röntgenfilm, medizinische Bildgebung, Radiologie, medizinisches Bildgebungsverfahren enthält.&#10;&#10;Automatisch generierte Beschreibung">
            <a:extLst>
              <a:ext uri="{FF2B5EF4-FFF2-40B4-BE49-F238E27FC236}">
                <a16:creationId xmlns:a16="http://schemas.microsoft.com/office/drawing/2014/main" id="{DBAB1605-33C9-D795-E341-E56DF4D687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6738" y="1609949"/>
            <a:ext cx="2895733" cy="4910752"/>
          </a:xfrm>
          <a:prstGeom prst="rect">
            <a:avLst/>
          </a:prstGeom>
        </p:spPr>
      </p:pic>
    </p:spTree>
    <p:extLst>
      <p:ext uri="{BB962C8B-B14F-4D97-AF65-F5344CB8AC3E}">
        <p14:creationId xmlns:p14="http://schemas.microsoft.com/office/powerpoint/2010/main" val="313663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08CB6484-D29F-A798-5799-DF6F53A204CC}"/>
              </a:ext>
            </a:extLst>
          </p:cNvPr>
          <p:cNvSpPr txBox="1"/>
          <p:nvPr/>
        </p:nvSpPr>
        <p:spPr>
          <a:xfrm>
            <a:off x="528404" y="2322559"/>
            <a:ext cx="10234534" cy="3216265"/>
          </a:xfrm>
          <a:prstGeom prst="rect">
            <a:avLst/>
          </a:prstGeom>
          <a:noFill/>
        </p:spPr>
        <p:txBody>
          <a:bodyPr wrap="square">
            <a:spAutoFit/>
          </a:bodyPr>
          <a:lstStyle/>
          <a:p>
            <a:pPr>
              <a:spcBef>
                <a:spcPts val="600"/>
              </a:spcBef>
            </a:pPr>
            <a:r>
              <a:rPr lang="en-US" sz="1100" dirty="0">
                <a:latin typeface="Arial" panose="020B0604020202020204" pitchFamily="34" charset="0"/>
                <a:cs typeface="Arial" panose="020B0604020202020204" pitchFamily="34" charset="0"/>
              </a:rPr>
              <a:t>1 </a:t>
            </a:r>
            <a:r>
              <a:rPr lang="de-AT" altLang="de-DE" sz="1100" dirty="0" err="1">
                <a:latin typeface="Arial" panose="020B0604020202020204" pitchFamily="34" charset="0"/>
                <a:cs typeface="Arial" panose="020B0604020202020204" pitchFamily="34" charset="0"/>
              </a:rPr>
              <a:t>Tayles</a:t>
            </a:r>
            <a:r>
              <a:rPr lang="de-AT" altLang="de-DE" sz="1100" dirty="0">
                <a:latin typeface="Arial" panose="020B0604020202020204" pitchFamily="34" charset="0"/>
                <a:cs typeface="Arial" panose="020B0604020202020204" pitchFamily="34" charset="0"/>
              </a:rPr>
              <a:t> N, </a:t>
            </a:r>
            <a:r>
              <a:rPr lang="de-AT" altLang="de-DE" sz="1100" dirty="0" err="1">
                <a:latin typeface="Arial" panose="020B0604020202020204" pitchFamily="34" charset="0"/>
                <a:cs typeface="Arial" panose="020B0604020202020204" pitchFamily="34" charset="0"/>
              </a:rPr>
              <a:t>Leprosy</a:t>
            </a:r>
            <a:r>
              <a:rPr lang="de-AT" altLang="de-DE" sz="1100" dirty="0">
                <a:latin typeface="Arial" panose="020B0604020202020204" pitchFamily="34" charset="0"/>
                <a:cs typeface="Arial" panose="020B0604020202020204" pitchFamily="34" charset="0"/>
              </a:rPr>
              <a:t> and </a:t>
            </a:r>
            <a:r>
              <a:rPr lang="de-AT" altLang="de-DE" sz="1100" dirty="0" err="1">
                <a:latin typeface="Arial" panose="020B0604020202020204" pitchFamily="34" charset="0"/>
                <a:cs typeface="Arial" panose="020B0604020202020204" pitchFamily="34" charset="0"/>
              </a:rPr>
              <a:t>tuberculosis</a:t>
            </a:r>
            <a:r>
              <a:rPr lang="de-AT" altLang="de-DE" sz="1100" dirty="0">
                <a:latin typeface="Arial" panose="020B0604020202020204" pitchFamily="34" charset="0"/>
                <a:cs typeface="Arial" panose="020B0604020202020204" pitchFamily="34" charset="0"/>
              </a:rPr>
              <a:t> in Iron Age </a:t>
            </a:r>
            <a:r>
              <a:rPr lang="de-AT" altLang="de-DE" sz="1100" dirty="0" err="1">
                <a:latin typeface="Arial" panose="020B0604020202020204" pitchFamily="34" charset="0"/>
                <a:cs typeface="Arial" panose="020B0604020202020204" pitchFamily="34" charset="0"/>
              </a:rPr>
              <a:t>Southeast</a:t>
            </a:r>
            <a:r>
              <a:rPr lang="de-AT" altLang="de-DE" sz="1100" dirty="0">
                <a:latin typeface="Arial" panose="020B0604020202020204" pitchFamily="34" charset="0"/>
                <a:cs typeface="Arial" panose="020B0604020202020204" pitchFamily="34" charset="0"/>
              </a:rPr>
              <a:t> Asia?. Am J </a:t>
            </a:r>
            <a:r>
              <a:rPr lang="de-AT" altLang="de-DE" sz="1100" dirty="0" err="1">
                <a:latin typeface="Arial" panose="020B0604020202020204" pitchFamily="34" charset="0"/>
                <a:cs typeface="Arial" panose="020B0604020202020204" pitchFamily="34" charset="0"/>
              </a:rPr>
              <a:t>Phys</a:t>
            </a:r>
            <a:r>
              <a:rPr lang="de-AT" altLang="de-DE" sz="1100" dirty="0">
                <a:latin typeface="Arial" panose="020B0604020202020204" pitchFamily="34" charset="0"/>
                <a:cs typeface="Arial" panose="020B0604020202020204" pitchFamily="34" charset="0"/>
              </a:rPr>
              <a:t> </a:t>
            </a:r>
            <a:r>
              <a:rPr lang="de-AT" altLang="de-DE" sz="1100" dirty="0" err="1">
                <a:latin typeface="Arial" panose="020B0604020202020204" pitchFamily="34" charset="0"/>
                <a:cs typeface="Arial" panose="020B0604020202020204" pitchFamily="34" charset="0"/>
              </a:rPr>
              <a:t>Anthropol</a:t>
            </a:r>
            <a:r>
              <a:rPr lang="de-AT" altLang="de-DE" sz="1100" dirty="0">
                <a:latin typeface="Arial" panose="020B0604020202020204" pitchFamily="34" charset="0"/>
                <a:cs typeface="Arial" panose="020B0604020202020204" pitchFamily="34" charset="0"/>
              </a:rPr>
              <a:t> 2004</a:t>
            </a:r>
          </a:p>
          <a:p>
            <a:pPr>
              <a:spcBef>
                <a:spcPts val="600"/>
              </a:spcBef>
            </a:pPr>
            <a:r>
              <a:rPr lang="de-AT" sz="1100" dirty="0">
                <a:latin typeface="Arial" panose="020B0604020202020204" pitchFamily="34" charset="0"/>
                <a:cs typeface="Arial" panose="020B0604020202020204" pitchFamily="34" charset="0"/>
              </a:rPr>
              <a:t>2  </a:t>
            </a:r>
            <a:r>
              <a:rPr lang="de-AT" altLang="de-DE" sz="1100" dirty="0">
                <a:latin typeface="Arial" panose="020B0604020202020204" pitchFamily="34" charset="0"/>
                <a:cs typeface="Arial" panose="020B0604020202020204" pitchFamily="34" charset="0"/>
              </a:rPr>
              <a:t>Döhler R, Die Skelett-Tuberkulose – eine der ältesten Erkrankungen der Menschheit. Chirurgische Allgemeine 2015</a:t>
            </a:r>
          </a:p>
          <a:p>
            <a:pPr>
              <a:spcBef>
                <a:spcPts val="600"/>
              </a:spcBef>
            </a:pPr>
            <a:r>
              <a:rPr lang="en-US" sz="1100" dirty="0">
                <a:latin typeface="Arial" panose="020B0604020202020204" pitchFamily="34" charset="0"/>
                <a:cs typeface="Arial" panose="020B0604020202020204" pitchFamily="34" charset="0"/>
              </a:rPr>
              <a:t>3  </a:t>
            </a:r>
            <a:r>
              <a:rPr lang="de-AT" altLang="de-DE" sz="1100" dirty="0" err="1">
                <a:latin typeface="Arial" panose="020B0604020202020204" pitchFamily="34" charset="0"/>
                <a:cs typeface="Arial" panose="020B0604020202020204" pitchFamily="34" charset="0"/>
              </a:rPr>
              <a:t>Shousha</a:t>
            </a:r>
            <a:r>
              <a:rPr lang="de-AT" altLang="de-DE" sz="1100" dirty="0">
                <a:latin typeface="Arial" panose="020B0604020202020204" pitchFamily="34" charset="0"/>
                <a:cs typeface="Arial" panose="020B0604020202020204" pitchFamily="34" charset="0"/>
              </a:rPr>
              <a:t> M, </a:t>
            </a:r>
            <a:r>
              <a:rPr lang="de-AT" altLang="de-DE" sz="1100" dirty="0" err="1">
                <a:latin typeface="Arial" panose="020B0604020202020204" pitchFamily="34" charset="0"/>
                <a:cs typeface="Arial" panose="020B0604020202020204" pitchFamily="34" charset="0"/>
              </a:rPr>
              <a:t>Cervical</a:t>
            </a:r>
            <a:r>
              <a:rPr lang="de-AT" altLang="de-DE" sz="1100" dirty="0">
                <a:latin typeface="Arial" panose="020B0604020202020204" pitchFamily="34" charset="0"/>
                <a:cs typeface="Arial" panose="020B0604020202020204" pitchFamily="34" charset="0"/>
              </a:rPr>
              <a:t> </a:t>
            </a:r>
            <a:r>
              <a:rPr lang="de-AT" altLang="de-DE" sz="1100" dirty="0" err="1">
                <a:latin typeface="Arial" panose="020B0604020202020204" pitchFamily="34" charset="0"/>
                <a:cs typeface="Arial" panose="020B0604020202020204" pitchFamily="34" charset="0"/>
              </a:rPr>
              <a:t>spondylodiscitis</a:t>
            </a:r>
            <a:r>
              <a:rPr lang="de-AT" altLang="de-DE" sz="1100" dirty="0">
                <a:latin typeface="Arial" panose="020B0604020202020204" pitchFamily="34" charset="0"/>
                <a:cs typeface="Arial" panose="020B0604020202020204" pitchFamily="34" charset="0"/>
              </a:rPr>
              <a:t>: </a:t>
            </a:r>
            <a:r>
              <a:rPr lang="de-AT" altLang="de-DE" sz="1100" dirty="0" err="1">
                <a:latin typeface="Arial" panose="020B0604020202020204" pitchFamily="34" charset="0"/>
                <a:cs typeface="Arial" panose="020B0604020202020204" pitchFamily="34" charset="0"/>
              </a:rPr>
              <a:t>change</a:t>
            </a:r>
            <a:r>
              <a:rPr lang="de-AT" altLang="de-DE" sz="1100" dirty="0">
                <a:latin typeface="Arial" panose="020B0604020202020204" pitchFamily="34" charset="0"/>
                <a:cs typeface="Arial" panose="020B0604020202020204" pitchFamily="34" charset="0"/>
              </a:rPr>
              <a:t> in </a:t>
            </a:r>
            <a:r>
              <a:rPr lang="de-AT" altLang="de-DE" sz="1100" dirty="0" err="1">
                <a:latin typeface="Arial" panose="020B0604020202020204" pitchFamily="34" charset="0"/>
                <a:cs typeface="Arial" panose="020B0604020202020204" pitchFamily="34" charset="0"/>
              </a:rPr>
              <a:t>clinical</a:t>
            </a:r>
            <a:r>
              <a:rPr lang="de-AT" altLang="de-DE" sz="1100" dirty="0">
                <a:latin typeface="Arial" panose="020B0604020202020204" pitchFamily="34" charset="0"/>
                <a:cs typeface="Arial" panose="020B0604020202020204" pitchFamily="34" charset="0"/>
              </a:rPr>
              <a:t> </a:t>
            </a:r>
            <a:r>
              <a:rPr lang="de-AT" altLang="de-DE" sz="1100" dirty="0" err="1">
                <a:latin typeface="Arial" panose="020B0604020202020204" pitchFamily="34" charset="0"/>
                <a:cs typeface="Arial" panose="020B0604020202020204" pitchFamily="34" charset="0"/>
              </a:rPr>
              <a:t>picture</a:t>
            </a:r>
            <a:r>
              <a:rPr lang="de-AT" altLang="de-DE" sz="1100" dirty="0">
                <a:latin typeface="Arial" panose="020B0604020202020204" pitchFamily="34" charset="0"/>
                <a:cs typeface="Arial" panose="020B0604020202020204" pitchFamily="34" charset="0"/>
              </a:rPr>
              <a:t> and operative </a:t>
            </a:r>
            <a:r>
              <a:rPr lang="de-AT" altLang="de-DE" sz="1100" dirty="0" err="1">
                <a:latin typeface="Arial" panose="020B0604020202020204" pitchFamily="34" charset="0"/>
                <a:cs typeface="Arial" panose="020B0604020202020204" pitchFamily="34" charset="0"/>
              </a:rPr>
              <a:t>management</a:t>
            </a:r>
            <a:r>
              <a:rPr lang="de-AT" altLang="de-DE" sz="1100" dirty="0">
                <a:latin typeface="Arial" panose="020B0604020202020204" pitchFamily="34" charset="0"/>
                <a:cs typeface="Arial" panose="020B0604020202020204" pitchFamily="34" charset="0"/>
              </a:rPr>
              <a:t> </a:t>
            </a:r>
            <a:r>
              <a:rPr lang="de-AT" altLang="de-DE" sz="1100" dirty="0" err="1">
                <a:latin typeface="Arial" panose="020B0604020202020204" pitchFamily="34" charset="0"/>
                <a:cs typeface="Arial" panose="020B0604020202020204" pitchFamily="34" charset="0"/>
              </a:rPr>
              <a:t>during</a:t>
            </a:r>
            <a:r>
              <a:rPr lang="de-AT" altLang="de-DE" sz="1100" dirty="0">
                <a:latin typeface="Arial" panose="020B0604020202020204" pitchFamily="34" charset="0"/>
                <a:cs typeface="Arial" panose="020B0604020202020204" pitchFamily="34" charset="0"/>
              </a:rPr>
              <a:t> </a:t>
            </a:r>
            <a:r>
              <a:rPr lang="de-AT" altLang="de-DE" sz="1100" dirty="0" err="1">
                <a:latin typeface="Arial" panose="020B0604020202020204" pitchFamily="34" charset="0"/>
                <a:cs typeface="Arial" panose="020B0604020202020204" pitchFamily="34" charset="0"/>
              </a:rPr>
              <a:t>the</a:t>
            </a:r>
            <a:r>
              <a:rPr lang="de-AT" altLang="de-DE" sz="1100" dirty="0">
                <a:latin typeface="Arial" panose="020B0604020202020204" pitchFamily="34" charset="0"/>
                <a:cs typeface="Arial" panose="020B0604020202020204" pitchFamily="34" charset="0"/>
              </a:rPr>
              <a:t> last </a:t>
            </a:r>
            <a:r>
              <a:rPr lang="de-AT" altLang="de-DE" sz="1100" dirty="0" err="1">
                <a:latin typeface="Arial" panose="020B0604020202020204" pitchFamily="34" charset="0"/>
                <a:cs typeface="Arial" panose="020B0604020202020204" pitchFamily="34" charset="0"/>
              </a:rPr>
              <a:t>two</a:t>
            </a:r>
            <a:r>
              <a:rPr lang="de-AT" altLang="de-DE" sz="1100" dirty="0">
                <a:latin typeface="Arial" panose="020B0604020202020204" pitchFamily="34" charset="0"/>
                <a:cs typeface="Arial" panose="020B0604020202020204" pitchFamily="34" charset="0"/>
              </a:rPr>
              <a:t> </a:t>
            </a:r>
            <a:r>
              <a:rPr lang="de-AT" altLang="de-DE" sz="1100" dirty="0" err="1">
                <a:latin typeface="Arial" panose="020B0604020202020204" pitchFamily="34" charset="0"/>
                <a:cs typeface="Arial" panose="020B0604020202020204" pitchFamily="34" charset="0"/>
              </a:rPr>
              <a:t>decades</a:t>
            </a:r>
            <a:r>
              <a:rPr lang="de-AT" altLang="de-DE" sz="1100" dirty="0">
                <a:latin typeface="Arial" panose="020B0604020202020204" pitchFamily="34" charset="0"/>
                <a:cs typeface="Arial" panose="020B0604020202020204" pitchFamily="34" charset="0"/>
              </a:rPr>
              <a:t>. </a:t>
            </a:r>
            <a:r>
              <a:rPr lang="de-AT" altLang="de-DE" sz="1100" dirty="0" err="1">
                <a:latin typeface="Arial" panose="020B0604020202020204" pitchFamily="34" charset="0"/>
                <a:cs typeface="Arial" panose="020B0604020202020204" pitchFamily="34" charset="0"/>
              </a:rPr>
              <a:t>Eur</a:t>
            </a:r>
            <a:r>
              <a:rPr lang="de-AT" altLang="de-DE" sz="1100" dirty="0">
                <a:latin typeface="Arial" panose="020B0604020202020204" pitchFamily="34" charset="0"/>
                <a:cs typeface="Arial" panose="020B0604020202020204" pitchFamily="34" charset="0"/>
              </a:rPr>
              <a:t> </a:t>
            </a:r>
            <a:r>
              <a:rPr lang="de-AT" altLang="de-DE" sz="1100" dirty="0" err="1">
                <a:latin typeface="Arial" panose="020B0604020202020204" pitchFamily="34" charset="0"/>
                <a:cs typeface="Arial" panose="020B0604020202020204" pitchFamily="34" charset="0"/>
              </a:rPr>
              <a:t>Spine</a:t>
            </a:r>
            <a:r>
              <a:rPr lang="de-AT" altLang="de-DE" sz="1100" dirty="0">
                <a:latin typeface="Arial" panose="020B0604020202020204" pitchFamily="34" charset="0"/>
                <a:cs typeface="Arial" panose="020B0604020202020204" pitchFamily="34" charset="0"/>
              </a:rPr>
              <a:t> J 2015</a:t>
            </a:r>
            <a:endParaRPr lang="en-US" sz="1100" dirty="0">
              <a:latin typeface="Arial" panose="020B0604020202020204" pitchFamily="34" charset="0"/>
              <a:cs typeface="Arial" panose="020B0604020202020204" pitchFamily="34" charset="0"/>
            </a:endParaRPr>
          </a:p>
          <a:p>
            <a:pPr>
              <a:spcBef>
                <a:spcPts val="600"/>
              </a:spcBef>
            </a:pPr>
            <a:r>
              <a:rPr lang="en-US" sz="1100" dirty="0">
                <a:latin typeface="Arial" panose="020B0604020202020204" pitchFamily="34" charset="0"/>
                <a:cs typeface="Arial" panose="020B0604020202020204" pitchFamily="34" charset="0"/>
              </a:rPr>
              <a:t>4 </a:t>
            </a:r>
            <a:r>
              <a:rPr lang="de-DE" sz="1100" dirty="0">
                <a:latin typeface="Arial" panose="020B0604020202020204" pitchFamily="34" charset="0"/>
                <a:cs typeface="Arial" panose="020B0604020202020204" pitchFamily="34" charset="0"/>
              </a:rPr>
              <a:t> </a:t>
            </a:r>
            <a:r>
              <a:rPr lang="de-DE" altLang="de-DE" sz="1100" dirty="0" err="1">
                <a:latin typeface="Arial" panose="020B0604020202020204" pitchFamily="34" charset="0"/>
                <a:cs typeface="Arial" panose="020B0604020202020204" pitchFamily="34" charset="0"/>
              </a:rPr>
              <a:t>McHenry</a:t>
            </a:r>
            <a:r>
              <a:rPr lang="de-DE" altLang="de-DE" sz="1100" dirty="0">
                <a:latin typeface="Arial" panose="020B0604020202020204" pitchFamily="34" charset="0"/>
                <a:cs typeface="Arial" panose="020B0604020202020204" pitchFamily="34" charset="0"/>
              </a:rPr>
              <a:t> MC, Vertebral </a:t>
            </a:r>
            <a:r>
              <a:rPr lang="de-DE" altLang="de-DE" sz="1100" dirty="0" err="1">
                <a:latin typeface="Arial" panose="020B0604020202020204" pitchFamily="34" charset="0"/>
                <a:cs typeface="Arial" panose="020B0604020202020204" pitchFamily="34" charset="0"/>
              </a:rPr>
              <a:t>osteomyelitis</a:t>
            </a:r>
            <a:r>
              <a:rPr lang="de-DE" altLang="de-DE" sz="1100" dirty="0">
                <a:latin typeface="Arial" panose="020B0604020202020204" pitchFamily="34" charset="0"/>
                <a:cs typeface="Arial" panose="020B0604020202020204" pitchFamily="34" charset="0"/>
              </a:rPr>
              <a:t>: </a:t>
            </a:r>
            <a:r>
              <a:rPr lang="de-DE" altLang="de-DE" sz="1100" dirty="0" err="1">
                <a:latin typeface="Arial" panose="020B0604020202020204" pitchFamily="34" charset="0"/>
                <a:cs typeface="Arial" panose="020B0604020202020204" pitchFamily="34" charset="0"/>
              </a:rPr>
              <a:t>long</a:t>
            </a:r>
            <a:r>
              <a:rPr lang="de-DE" altLang="de-DE" sz="1100" dirty="0">
                <a:latin typeface="Arial" panose="020B0604020202020204" pitchFamily="34" charset="0"/>
                <a:cs typeface="Arial" panose="020B0604020202020204" pitchFamily="34" charset="0"/>
              </a:rPr>
              <a:t>-term </a:t>
            </a:r>
            <a:r>
              <a:rPr lang="de-DE" altLang="de-DE" sz="1100" dirty="0" err="1">
                <a:latin typeface="Arial" panose="020B0604020202020204" pitchFamily="34" charset="0"/>
                <a:cs typeface="Arial" panose="020B0604020202020204" pitchFamily="34" charset="0"/>
              </a:rPr>
              <a:t>outcome</a:t>
            </a:r>
            <a:r>
              <a:rPr lang="de-DE" altLang="de-DE" sz="1100" dirty="0">
                <a:latin typeface="Arial" panose="020B0604020202020204" pitchFamily="34" charset="0"/>
                <a:cs typeface="Arial" panose="020B0604020202020204" pitchFamily="34" charset="0"/>
              </a:rPr>
              <a:t> </a:t>
            </a:r>
            <a:r>
              <a:rPr lang="de-DE" altLang="de-DE" sz="1100" dirty="0" err="1">
                <a:latin typeface="Arial" panose="020B0604020202020204" pitchFamily="34" charset="0"/>
                <a:cs typeface="Arial" panose="020B0604020202020204" pitchFamily="34" charset="0"/>
              </a:rPr>
              <a:t>for</a:t>
            </a:r>
            <a:r>
              <a:rPr lang="de-DE" altLang="de-DE" sz="1100" dirty="0">
                <a:latin typeface="Arial" panose="020B0604020202020204" pitchFamily="34" charset="0"/>
                <a:cs typeface="Arial" panose="020B0604020202020204" pitchFamily="34" charset="0"/>
              </a:rPr>
              <a:t> 253 </a:t>
            </a:r>
            <a:r>
              <a:rPr lang="de-DE" altLang="de-DE" sz="1100" dirty="0" err="1">
                <a:latin typeface="Arial" panose="020B0604020202020204" pitchFamily="34" charset="0"/>
                <a:cs typeface="Arial" panose="020B0604020202020204" pitchFamily="34" charset="0"/>
              </a:rPr>
              <a:t>patients</a:t>
            </a:r>
            <a:r>
              <a:rPr lang="de-DE" altLang="de-DE" sz="1100" dirty="0">
                <a:latin typeface="Arial" panose="020B0604020202020204" pitchFamily="34" charset="0"/>
                <a:cs typeface="Arial" panose="020B0604020202020204" pitchFamily="34" charset="0"/>
              </a:rPr>
              <a:t> </a:t>
            </a:r>
            <a:r>
              <a:rPr lang="de-DE" altLang="de-DE" sz="1100" dirty="0" err="1">
                <a:latin typeface="Arial" panose="020B0604020202020204" pitchFamily="34" charset="0"/>
                <a:cs typeface="Arial" panose="020B0604020202020204" pitchFamily="34" charset="0"/>
              </a:rPr>
              <a:t>from</a:t>
            </a:r>
            <a:r>
              <a:rPr lang="de-DE" altLang="de-DE" sz="1100" dirty="0">
                <a:latin typeface="Arial" panose="020B0604020202020204" pitchFamily="34" charset="0"/>
                <a:cs typeface="Arial" panose="020B0604020202020204" pitchFamily="34" charset="0"/>
              </a:rPr>
              <a:t> 7 Cleveland-area </a:t>
            </a:r>
            <a:r>
              <a:rPr lang="de-DE" altLang="de-DE" sz="1100" dirty="0" err="1">
                <a:latin typeface="Arial" panose="020B0604020202020204" pitchFamily="34" charset="0"/>
                <a:cs typeface="Arial" panose="020B0604020202020204" pitchFamily="34" charset="0"/>
              </a:rPr>
              <a:t>hospitals</a:t>
            </a:r>
            <a:r>
              <a:rPr lang="de-DE" altLang="de-DE" sz="1100" dirty="0">
                <a:latin typeface="Arial" panose="020B0604020202020204" pitchFamily="34" charset="0"/>
                <a:cs typeface="Arial" panose="020B0604020202020204" pitchFamily="34" charset="0"/>
              </a:rPr>
              <a:t>. </a:t>
            </a:r>
            <a:r>
              <a:rPr lang="de-DE" altLang="de-DE" sz="1100" dirty="0" err="1">
                <a:latin typeface="Arial" panose="020B0604020202020204" pitchFamily="34" charset="0"/>
                <a:cs typeface="Arial" panose="020B0604020202020204" pitchFamily="34" charset="0"/>
              </a:rPr>
              <a:t>Clin</a:t>
            </a:r>
            <a:r>
              <a:rPr lang="de-DE" altLang="de-DE" sz="1100" dirty="0">
                <a:latin typeface="Arial" panose="020B0604020202020204" pitchFamily="34" charset="0"/>
                <a:cs typeface="Arial" panose="020B0604020202020204" pitchFamily="34" charset="0"/>
              </a:rPr>
              <a:t> </a:t>
            </a:r>
            <a:r>
              <a:rPr lang="de-DE" altLang="de-DE" sz="1100" dirty="0" err="1">
                <a:latin typeface="Arial" panose="020B0604020202020204" pitchFamily="34" charset="0"/>
                <a:cs typeface="Arial" panose="020B0604020202020204" pitchFamily="34" charset="0"/>
              </a:rPr>
              <a:t>Infect</a:t>
            </a:r>
            <a:r>
              <a:rPr lang="de-DE" altLang="de-DE" sz="1100" dirty="0">
                <a:latin typeface="Arial" panose="020B0604020202020204" pitchFamily="34" charset="0"/>
                <a:cs typeface="Arial" panose="020B0604020202020204" pitchFamily="34" charset="0"/>
              </a:rPr>
              <a:t>  2002</a:t>
            </a:r>
          </a:p>
          <a:p>
            <a:pPr>
              <a:spcBef>
                <a:spcPts val="600"/>
              </a:spcBef>
            </a:pPr>
            <a:r>
              <a:rPr lang="en-US" sz="1100" dirty="0">
                <a:latin typeface="Arial" panose="020B0604020202020204" pitchFamily="34" charset="0"/>
                <a:cs typeface="Arial" panose="020B0604020202020204" pitchFamily="34" charset="0"/>
              </a:rPr>
              <a:t>5  </a:t>
            </a:r>
            <a:r>
              <a:rPr lang="en-US" sz="1100" dirty="0" err="1">
                <a:latin typeface="Arial" panose="020B0604020202020204" pitchFamily="34" charset="0"/>
                <a:cs typeface="Arial" panose="020B0604020202020204" pitchFamily="34" charset="0"/>
              </a:rPr>
              <a:t>Lener</a:t>
            </a:r>
            <a:r>
              <a:rPr lang="en-US" sz="1100" dirty="0">
                <a:latin typeface="Arial" panose="020B0604020202020204" pitchFamily="34" charset="0"/>
                <a:cs typeface="Arial" panose="020B0604020202020204" pitchFamily="34" charset="0"/>
              </a:rPr>
              <a:t> S Early surgery may lower mortality in patients suffering from severe spinal infection. Acta </a:t>
            </a:r>
            <a:r>
              <a:rPr lang="en-US" sz="1100" dirty="0" err="1">
                <a:latin typeface="Arial" panose="020B0604020202020204" pitchFamily="34" charset="0"/>
                <a:cs typeface="Arial" panose="020B0604020202020204" pitchFamily="34" charset="0"/>
              </a:rPr>
              <a:t>Neurochir</a:t>
            </a:r>
            <a:r>
              <a:rPr lang="en-US" sz="1100" dirty="0">
                <a:latin typeface="Arial" panose="020B0604020202020204" pitchFamily="34" charset="0"/>
                <a:cs typeface="Arial" panose="020B0604020202020204" pitchFamily="34" charset="0"/>
              </a:rPr>
              <a:t> (Wien) 2020</a:t>
            </a:r>
            <a:endParaRPr lang="de-DE" sz="1100" dirty="0">
              <a:latin typeface="Arial" panose="020B0604020202020204" pitchFamily="34" charset="0"/>
              <a:cs typeface="Arial" panose="020B0604020202020204" pitchFamily="34" charset="0"/>
            </a:endParaRPr>
          </a:p>
          <a:p>
            <a:pPr>
              <a:spcBef>
                <a:spcPts val="600"/>
              </a:spcBef>
            </a:pPr>
            <a:r>
              <a:rPr lang="de-AT" altLang="de-DE" sz="1100" dirty="0">
                <a:latin typeface="Arial" panose="020B0604020202020204" pitchFamily="34" charset="0"/>
                <a:cs typeface="Arial" panose="020B0604020202020204" pitchFamily="34" charset="0"/>
              </a:rPr>
              <a:t>6  </a:t>
            </a:r>
            <a:r>
              <a:rPr lang="de-DE" sz="1100" dirty="0">
                <a:latin typeface="Arial" panose="020B0604020202020204" pitchFamily="34" charset="0"/>
                <a:cs typeface="Arial" panose="020B0604020202020204" pitchFamily="34" charset="0"/>
              </a:rPr>
              <a:t>Duarte Spinal </a:t>
            </a:r>
            <a:r>
              <a:rPr lang="de-DE" sz="1100" dirty="0" err="1">
                <a:latin typeface="Arial" panose="020B0604020202020204" pitchFamily="34" charset="0"/>
                <a:cs typeface="Arial" panose="020B0604020202020204" pitchFamily="34" charset="0"/>
              </a:rPr>
              <a:t>infection</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state</a:t>
            </a:r>
            <a:r>
              <a:rPr lang="de-DE" sz="11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of the art </a:t>
            </a:r>
            <a:r>
              <a:rPr lang="en-US" sz="1100" dirty="0" err="1">
                <a:latin typeface="Arial" panose="020B0604020202020204" pitchFamily="34" charset="0"/>
                <a:cs typeface="Arial" panose="020B0604020202020204" pitchFamily="34" charset="0"/>
              </a:rPr>
              <a:t>andmanagement</a:t>
            </a:r>
            <a:r>
              <a:rPr lang="en-US" sz="1100" dirty="0">
                <a:latin typeface="Arial" panose="020B0604020202020204" pitchFamily="34" charset="0"/>
                <a:cs typeface="Arial" panose="020B0604020202020204" pitchFamily="34" charset="0"/>
              </a:rPr>
              <a:t> algorithm. </a:t>
            </a:r>
            <a:r>
              <a:rPr lang="en-US" sz="1100" dirty="0" err="1">
                <a:latin typeface="Arial" panose="020B0604020202020204" pitchFamily="34" charset="0"/>
                <a:cs typeface="Arial" panose="020B0604020202020204" pitchFamily="34" charset="0"/>
              </a:rPr>
              <a:t>Eur</a:t>
            </a:r>
            <a:r>
              <a:rPr lang="en-US" sz="1100" dirty="0">
                <a:latin typeface="Arial" panose="020B0604020202020204" pitchFamily="34" charset="0"/>
                <a:cs typeface="Arial" panose="020B0604020202020204" pitchFamily="34" charset="0"/>
              </a:rPr>
              <a:t> Spine J 2013</a:t>
            </a:r>
            <a:endParaRPr lang="de-DE" sz="1100" dirty="0">
              <a:latin typeface="Arial" panose="020B0604020202020204" pitchFamily="34" charset="0"/>
              <a:cs typeface="Arial" panose="020B0604020202020204" pitchFamily="34" charset="0"/>
            </a:endParaRPr>
          </a:p>
          <a:p>
            <a:pPr>
              <a:spcBef>
                <a:spcPts val="600"/>
              </a:spcBef>
            </a:pPr>
            <a:r>
              <a:rPr lang="de-DE" sz="1100" dirty="0">
                <a:latin typeface="Arial" panose="020B0604020202020204" pitchFamily="34" charset="0"/>
                <a:cs typeface="Arial" panose="020B0604020202020204" pitchFamily="34" charset="0"/>
              </a:rPr>
              <a:t>7  </a:t>
            </a:r>
            <a:r>
              <a:rPr lang="de-DE" sz="1100" dirty="0" err="1">
                <a:latin typeface="Arial" panose="020B0604020202020204" pitchFamily="34" charset="0"/>
                <a:cs typeface="Arial" panose="020B0604020202020204" pitchFamily="34" charset="0"/>
              </a:rPr>
              <a:t>Scheyerer</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Surgical</a:t>
            </a:r>
            <a:r>
              <a:rPr lang="de-DE" sz="1100" dirty="0">
                <a:latin typeface="Arial" panose="020B0604020202020204" pitchFamily="34" charset="0"/>
                <a:cs typeface="Arial" panose="020B0604020202020204" pitchFamily="34" charset="0"/>
              </a:rPr>
              <a:t> Treatment </a:t>
            </a:r>
            <a:r>
              <a:rPr lang="de-DE" sz="1100" dirty="0" err="1">
                <a:latin typeface="Arial" panose="020B0604020202020204" pitchFamily="34" charset="0"/>
                <a:cs typeface="Arial" panose="020B0604020202020204" pitchFamily="34" charset="0"/>
              </a:rPr>
              <a:t>Strategies</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for</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Pyogenic</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Spondylodiscitis</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of</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the</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Thoracolumbar</a:t>
            </a:r>
            <a:r>
              <a:rPr lang="de-DE" sz="1100" dirty="0">
                <a:latin typeface="Arial" panose="020B0604020202020204" pitchFamily="34" charset="0"/>
                <a:cs typeface="Arial" panose="020B0604020202020204" pitchFamily="34" charset="0"/>
              </a:rPr>
              <a:t> </a:t>
            </a:r>
            <a:r>
              <a:rPr lang="de-DE" sz="1100" dirty="0" err="1">
                <a:latin typeface="Arial" panose="020B0604020202020204" pitchFamily="34" charset="0"/>
                <a:cs typeface="Arial" panose="020B0604020202020204" pitchFamily="34" charset="0"/>
              </a:rPr>
              <a:t>Spine</a:t>
            </a:r>
            <a:r>
              <a:rPr lang="de-DE" sz="1100" dirty="0">
                <a:latin typeface="Arial" panose="020B0604020202020204" pitchFamily="34" charset="0"/>
                <a:cs typeface="Arial" panose="020B0604020202020204" pitchFamily="34" charset="0"/>
              </a:rPr>
              <a:t>. Z </a:t>
            </a:r>
            <a:r>
              <a:rPr lang="de-DE" sz="1100" dirty="0" err="1">
                <a:latin typeface="Arial" panose="020B0604020202020204" pitchFamily="34" charset="0"/>
                <a:cs typeface="Arial" panose="020B0604020202020204" pitchFamily="34" charset="0"/>
              </a:rPr>
              <a:t>Orthop</a:t>
            </a:r>
            <a:r>
              <a:rPr lang="de-DE" sz="1100" dirty="0">
                <a:latin typeface="Arial" panose="020B0604020202020204" pitchFamily="34" charset="0"/>
                <a:cs typeface="Arial" panose="020B0604020202020204" pitchFamily="34" charset="0"/>
              </a:rPr>
              <a:t> Unfall. 2022 </a:t>
            </a:r>
          </a:p>
          <a:p>
            <a:pPr>
              <a:spcBef>
                <a:spcPts val="600"/>
              </a:spcBef>
            </a:pPr>
            <a:r>
              <a:rPr lang="de-DE" altLang="de-DE" sz="1100" dirty="0">
                <a:latin typeface="Arial" panose="020B0604020202020204" pitchFamily="34" charset="0"/>
                <a:cs typeface="Arial" panose="020B0604020202020204" pitchFamily="34" charset="0"/>
              </a:rPr>
              <a:t>8  </a:t>
            </a:r>
            <a:r>
              <a:rPr lang="de-AT" sz="1100" dirty="0" err="1">
                <a:latin typeface="Arial" panose="020B0604020202020204" pitchFamily="34" charset="0"/>
                <a:cs typeface="Arial" panose="020B0604020202020204" pitchFamily="34" charset="0"/>
              </a:rPr>
              <a:t>Ryang</a:t>
            </a:r>
            <a:r>
              <a:rPr lang="de-AT" sz="1100" dirty="0">
                <a:latin typeface="Arial" panose="020B0604020202020204" pitchFamily="34" charset="0"/>
                <a:cs typeface="Arial" panose="020B0604020202020204" pitchFamily="34" charset="0"/>
              </a:rPr>
              <a:t> YM., Die eitrige </a:t>
            </a:r>
            <a:r>
              <a:rPr lang="de-AT" sz="1100" dirty="0" err="1">
                <a:latin typeface="Arial" panose="020B0604020202020204" pitchFamily="34" charset="0"/>
                <a:cs typeface="Arial" panose="020B0604020202020204" pitchFamily="34" charset="0"/>
              </a:rPr>
              <a:t>Spondylodiszitis</a:t>
            </a:r>
            <a:r>
              <a:rPr lang="de-AT" sz="1100" dirty="0">
                <a:latin typeface="Arial" panose="020B0604020202020204" pitchFamily="34" charset="0"/>
                <a:cs typeface="Arial" panose="020B0604020202020204" pitchFamily="34" charset="0"/>
              </a:rPr>
              <a:t>: Symptome, Diagnostik und Behandlungsstrategien. Orthopäde 2020</a:t>
            </a:r>
          </a:p>
          <a:p>
            <a:pPr>
              <a:spcBef>
                <a:spcPts val="600"/>
              </a:spcBef>
            </a:pPr>
            <a:r>
              <a:rPr lang="de-AT" altLang="de-DE" sz="1100" dirty="0">
                <a:latin typeface="Arial" panose="020B0604020202020204" pitchFamily="34" charset="0"/>
                <a:cs typeface="Arial" panose="020B0604020202020204" pitchFamily="34" charset="0"/>
              </a:rPr>
              <a:t>9  </a:t>
            </a:r>
            <a:r>
              <a:rPr lang="en-US" sz="1100" dirty="0">
                <a:latin typeface="Arial" panose="020B0604020202020204" pitchFamily="34" charset="0"/>
                <a:cs typeface="Arial" panose="020B0604020202020204" pitchFamily="34" charset="0"/>
              </a:rPr>
              <a:t>Akbar M, Pyogenic spondylodiscitis of the thoracic and lumbar spine : a new classification and guide for surgical decision-making. </a:t>
            </a:r>
            <a:r>
              <a:rPr lang="en-US" sz="1100" dirty="0" err="1">
                <a:latin typeface="Arial" panose="020B0604020202020204" pitchFamily="34" charset="0"/>
                <a:cs typeface="Arial" panose="020B0604020202020204" pitchFamily="34" charset="0"/>
              </a:rPr>
              <a:t>Orthopade</a:t>
            </a:r>
            <a:r>
              <a:rPr lang="en-US" sz="1100" dirty="0">
                <a:latin typeface="Arial" panose="020B0604020202020204" pitchFamily="34" charset="0"/>
                <a:cs typeface="Arial" panose="020B0604020202020204" pitchFamily="34" charset="0"/>
              </a:rPr>
              <a:t> 2011</a:t>
            </a:r>
            <a:endParaRPr lang="de-AT" altLang="de-DE" sz="1100" dirty="0">
              <a:latin typeface="Arial" panose="020B0604020202020204" pitchFamily="34" charset="0"/>
              <a:cs typeface="Arial" panose="020B0604020202020204" pitchFamily="34" charset="0"/>
            </a:endParaRPr>
          </a:p>
          <a:p>
            <a:pPr>
              <a:spcBef>
                <a:spcPts val="600"/>
              </a:spcBef>
            </a:pPr>
            <a:r>
              <a:rPr lang="de-DE" sz="1100" dirty="0">
                <a:latin typeface="Arial" panose="020B0604020202020204" pitchFamily="34" charset="0"/>
                <a:cs typeface="Arial" panose="020B0604020202020204" pitchFamily="34" charset="0"/>
              </a:rPr>
              <a:t>10 Herren C, Diagnostik und Therapie der </a:t>
            </a:r>
            <a:r>
              <a:rPr lang="de-DE" sz="1100" dirty="0" err="1">
                <a:latin typeface="Arial" panose="020B0604020202020204" pitchFamily="34" charset="0"/>
                <a:cs typeface="Arial" panose="020B0604020202020204" pitchFamily="34" charset="0"/>
              </a:rPr>
              <a:t>Spondylodiszitis</a:t>
            </a:r>
            <a:r>
              <a:rPr lang="de-DE" sz="1100" dirty="0">
                <a:latin typeface="Arial" panose="020B0604020202020204" pitchFamily="34" charset="0"/>
                <a:cs typeface="Arial" panose="020B0604020202020204" pitchFamily="34" charset="0"/>
              </a:rPr>
              <a:t> –S2k-Leitlinie. </a:t>
            </a:r>
            <a:r>
              <a:rPr lang="de-DE" sz="1100" dirty="0" err="1">
                <a:latin typeface="Arial" panose="020B0604020202020204" pitchFamily="34" charset="0"/>
                <a:cs typeface="Arial" panose="020B0604020202020204" pitchFamily="34" charset="0"/>
              </a:rPr>
              <a:t>AWMF,online</a:t>
            </a:r>
            <a:r>
              <a:rPr lang="de-DE" sz="1100" dirty="0">
                <a:latin typeface="Arial" panose="020B0604020202020204" pitchFamily="34" charset="0"/>
                <a:cs typeface="Arial" panose="020B0604020202020204" pitchFamily="34" charset="0"/>
              </a:rPr>
              <a:t> 2020</a:t>
            </a:r>
          </a:p>
          <a:p>
            <a:pPr>
              <a:spcBef>
                <a:spcPts val="600"/>
              </a:spcBef>
            </a:pPr>
            <a:r>
              <a:rPr lang="de-DE" sz="1100" dirty="0">
                <a:latin typeface="Arial" panose="020B0604020202020204" pitchFamily="34" charset="0"/>
                <a:cs typeface="Arial" panose="020B0604020202020204" pitchFamily="34" charset="0"/>
              </a:rPr>
              <a:t>11 </a:t>
            </a:r>
            <a:r>
              <a:rPr lang="en-US" sz="1100" dirty="0">
                <a:latin typeface="Arial" panose="020B0604020202020204" pitchFamily="34" charset="0"/>
                <a:cs typeface="Arial" panose="020B0604020202020204" pitchFamily="34" charset="0"/>
              </a:rPr>
              <a:t>Quack V, Current treatment strategies for spondylodiscitis in surgical clinics </a:t>
            </a:r>
            <a:r>
              <a:rPr lang="en-US" sz="1100" dirty="0" err="1">
                <a:latin typeface="Arial" panose="020B0604020202020204" pitchFamily="34" charset="0"/>
                <a:cs typeface="Arial" panose="020B0604020202020204" pitchFamily="34" charset="0"/>
              </a:rPr>
              <a:t>inGermany.ZOrthopUnfall</a:t>
            </a:r>
            <a:r>
              <a:rPr lang="en-US" sz="1100" dirty="0">
                <a:latin typeface="Arial" panose="020B0604020202020204" pitchFamily="34" charset="0"/>
                <a:cs typeface="Arial" panose="020B0604020202020204" pitchFamily="34" charset="0"/>
              </a:rPr>
              <a:t> 2014</a:t>
            </a:r>
          </a:p>
          <a:p>
            <a:pPr>
              <a:spcBef>
                <a:spcPts val="600"/>
              </a:spcBef>
            </a:pPr>
            <a:r>
              <a:rPr lang="en-US" sz="1100" dirty="0">
                <a:latin typeface="Arial" panose="020B0604020202020204" pitchFamily="34" charset="0"/>
                <a:cs typeface="Arial" panose="020B0604020202020204" pitchFamily="34" charset="0"/>
              </a:rPr>
              <a:t>12 </a:t>
            </a:r>
            <a:r>
              <a:rPr lang="de-AT" altLang="de-DE" sz="1100" dirty="0" err="1">
                <a:latin typeface="Arial" panose="020B0604020202020204" pitchFamily="34" charset="0"/>
                <a:cs typeface="Arial" panose="020B0604020202020204" pitchFamily="34" charset="0"/>
              </a:rPr>
              <a:t>Homagk</a:t>
            </a:r>
            <a:r>
              <a:rPr lang="de-AT" altLang="de-DE" sz="1100" dirty="0">
                <a:latin typeface="Arial" panose="020B0604020202020204" pitchFamily="34" charset="0"/>
                <a:cs typeface="Arial" panose="020B0604020202020204" pitchFamily="34" charset="0"/>
              </a:rPr>
              <a:t> L, </a:t>
            </a:r>
            <a:r>
              <a:rPr lang="de-AT" altLang="de-DE" sz="1100" dirty="0" err="1">
                <a:latin typeface="Arial" panose="020B0604020202020204" pitchFamily="34" charset="0"/>
                <a:cs typeface="Arial" panose="020B0604020202020204" pitchFamily="34" charset="0"/>
              </a:rPr>
              <a:t>Spondylodiscitis</a:t>
            </a:r>
            <a:r>
              <a:rPr lang="de-AT" altLang="de-DE" sz="1100" dirty="0">
                <a:latin typeface="Arial" panose="020B0604020202020204" pitchFamily="34" charset="0"/>
                <a:cs typeface="Arial" panose="020B0604020202020204" pitchFamily="34" charset="0"/>
              </a:rPr>
              <a:t> </a:t>
            </a:r>
            <a:r>
              <a:rPr lang="de-AT" altLang="de-DE" sz="1100" dirty="0" err="1">
                <a:latin typeface="Arial" panose="020B0604020202020204" pitchFamily="34" charset="0"/>
                <a:cs typeface="Arial" panose="020B0604020202020204" pitchFamily="34" charset="0"/>
              </a:rPr>
              <a:t>severity</a:t>
            </a:r>
            <a:r>
              <a:rPr lang="de-AT" altLang="de-DE" sz="1100" dirty="0">
                <a:latin typeface="Arial" panose="020B0604020202020204" pitchFamily="34" charset="0"/>
                <a:cs typeface="Arial" panose="020B0604020202020204" pitchFamily="34" charset="0"/>
              </a:rPr>
              <a:t> code: </a:t>
            </a:r>
            <a:r>
              <a:rPr lang="de-AT" altLang="de-DE" sz="1100" dirty="0" err="1">
                <a:latin typeface="Arial" panose="020B0604020202020204" pitchFamily="34" charset="0"/>
                <a:cs typeface="Arial" panose="020B0604020202020204" pitchFamily="34" charset="0"/>
              </a:rPr>
              <a:t>scoring</a:t>
            </a:r>
            <a:r>
              <a:rPr lang="de-AT" altLang="de-DE" sz="1100" dirty="0">
                <a:latin typeface="Arial" panose="020B0604020202020204" pitchFamily="34" charset="0"/>
                <a:cs typeface="Arial" panose="020B0604020202020204" pitchFamily="34" charset="0"/>
              </a:rPr>
              <a:t> </a:t>
            </a:r>
            <a:r>
              <a:rPr lang="de-AT" altLang="de-DE" sz="1100" dirty="0" err="1">
                <a:latin typeface="Arial" panose="020B0604020202020204" pitchFamily="34" charset="0"/>
                <a:cs typeface="Arial" panose="020B0604020202020204" pitchFamily="34" charset="0"/>
              </a:rPr>
              <a:t>system</a:t>
            </a:r>
            <a:r>
              <a:rPr lang="de-AT" altLang="de-DE" sz="1100" dirty="0">
                <a:latin typeface="Arial" panose="020B0604020202020204" pitchFamily="34" charset="0"/>
                <a:cs typeface="Arial" panose="020B0604020202020204" pitchFamily="34" charset="0"/>
              </a:rPr>
              <a:t> </a:t>
            </a:r>
            <a:r>
              <a:rPr lang="de-AT" altLang="de-DE" sz="1100" dirty="0" err="1">
                <a:latin typeface="Arial" panose="020B0604020202020204" pitchFamily="34" charset="0"/>
                <a:cs typeface="Arial" panose="020B0604020202020204" pitchFamily="34" charset="0"/>
              </a:rPr>
              <a:t>for</a:t>
            </a:r>
            <a:r>
              <a:rPr lang="de-AT" altLang="de-DE" sz="1100" dirty="0">
                <a:latin typeface="Arial" panose="020B0604020202020204" pitchFamily="34" charset="0"/>
                <a:cs typeface="Arial" panose="020B0604020202020204" pitchFamily="34" charset="0"/>
              </a:rPr>
              <a:t> </a:t>
            </a:r>
            <a:r>
              <a:rPr lang="de-AT" altLang="de-DE" sz="1100" dirty="0" err="1">
                <a:latin typeface="Arial" panose="020B0604020202020204" pitchFamily="34" charset="0"/>
                <a:cs typeface="Arial" panose="020B0604020202020204" pitchFamily="34" charset="0"/>
              </a:rPr>
              <a:t>the</a:t>
            </a:r>
            <a:r>
              <a:rPr lang="de-AT" altLang="de-DE" sz="1100" dirty="0">
                <a:latin typeface="Arial" panose="020B0604020202020204" pitchFamily="34" charset="0"/>
                <a:cs typeface="Arial" panose="020B0604020202020204" pitchFamily="34" charset="0"/>
              </a:rPr>
              <a:t> </a:t>
            </a:r>
            <a:r>
              <a:rPr lang="de-AT" altLang="de-DE" sz="1100" dirty="0" err="1">
                <a:latin typeface="Arial" panose="020B0604020202020204" pitchFamily="34" charset="0"/>
                <a:cs typeface="Arial" panose="020B0604020202020204" pitchFamily="34" charset="0"/>
              </a:rPr>
              <a:t>classification</a:t>
            </a:r>
            <a:r>
              <a:rPr lang="de-AT" altLang="de-DE" sz="1100" dirty="0">
                <a:latin typeface="Arial" panose="020B0604020202020204" pitchFamily="34" charset="0"/>
                <a:cs typeface="Arial" panose="020B0604020202020204" pitchFamily="34" charset="0"/>
              </a:rPr>
              <a:t> and </a:t>
            </a:r>
            <a:r>
              <a:rPr lang="de-AT" altLang="de-DE" sz="1100" dirty="0" err="1">
                <a:latin typeface="Arial" panose="020B0604020202020204" pitchFamily="34" charset="0"/>
                <a:cs typeface="Arial" panose="020B0604020202020204" pitchFamily="34" charset="0"/>
              </a:rPr>
              <a:t>treatment</a:t>
            </a:r>
            <a:r>
              <a:rPr lang="de-AT" altLang="de-DE" sz="1100" dirty="0">
                <a:latin typeface="Arial" panose="020B0604020202020204" pitchFamily="34" charset="0"/>
                <a:cs typeface="Arial" panose="020B0604020202020204" pitchFamily="34" charset="0"/>
              </a:rPr>
              <a:t> </a:t>
            </a:r>
            <a:r>
              <a:rPr lang="de-AT" altLang="de-DE" sz="1100" dirty="0" err="1">
                <a:latin typeface="Arial" panose="020B0604020202020204" pitchFamily="34" charset="0"/>
                <a:cs typeface="Arial" panose="020B0604020202020204" pitchFamily="34" charset="0"/>
              </a:rPr>
              <a:t>of</a:t>
            </a:r>
            <a:r>
              <a:rPr lang="de-AT" altLang="de-DE" sz="1100" dirty="0">
                <a:latin typeface="Arial" panose="020B0604020202020204" pitchFamily="34" charset="0"/>
                <a:cs typeface="Arial" panose="020B0604020202020204" pitchFamily="34" charset="0"/>
              </a:rPr>
              <a:t> non-</a:t>
            </a:r>
            <a:r>
              <a:rPr lang="de-AT" altLang="de-DE" sz="1100" dirty="0" err="1">
                <a:latin typeface="Arial" panose="020B0604020202020204" pitchFamily="34" charset="0"/>
                <a:cs typeface="Arial" panose="020B0604020202020204" pitchFamily="34" charset="0"/>
              </a:rPr>
              <a:t>specific</a:t>
            </a:r>
            <a:r>
              <a:rPr lang="de-AT" altLang="de-DE" sz="1100" dirty="0">
                <a:latin typeface="Arial" panose="020B0604020202020204" pitchFamily="34" charset="0"/>
                <a:cs typeface="Arial" panose="020B0604020202020204" pitchFamily="34" charset="0"/>
              </a:rPr>
              <a:t> </a:t>
            </a:r>
            <a:r>
              <a:rPr lang="de-AT" altLang="de-DE" sz="1100" dirty="0" err="1">
                <a:latin typeface="Arial" panose="020B0604020202020204" pitchFamily="34" charset="0"/>
                <a:cs typeface="Arial" panose="020B0604020202020204" pitchFamily="34" charset="0"/>
              </a:rPr>
              <a:t>spondylodiscitis</a:t>
            </a:r>
            <a:r>
              <a:rPr lang="de-AT" altLang="de-DE" sz="1100" dirty="0">
                <a:latin typeface="Arial" panose="020B0604020202020204" pitchFamily="34" charset="0"/>
                <a:cs typeface="Arial" panose="020B0604020202020204" pitchFamily="34" charset="0"/>
              </a:rPr>
              <a:t>. </a:t>
            </a:r>
            <a:r>
              <a:rPr lang="de-AT" altLang="de-DE" sz="1100" dirty="0" err="1">
                <a:latin typeface="Arial" panose="020B0604020202020204" pitchFamily="34" charset="0"/>
                <a:cs typeface="Arial" panose="020B0604020202020204" pitchFamily="34" charset="0"/>
              </a:rPr>
              <a:t>Eur</a:t>
            </a:r>
            <a:r>
              <a:rPr lang="de-AT" altLang="de-DE" sz="1100" dirty="0">
                <a:latin typeface="Arial" panose="020B0604020202020204" pitchFamily="34" charset="0"/>
                <a:cs typeface="Arial" panose="020B0604020202020204" pitchFamily="34" charset="0"/>
              </a:rPr>
              <a:t> </a:t>
            </a:r>
            <a:r>
              <a:rPr lang="de-AT" altLang="de-DE" sz="1100" dirty="0" err="1">
                <a:latin typeface="Arial" panose="020B0604020202020204" pitchFamily="34" charset="0"/>
                <a:cs typeface="Arial" panose="020B0604020202020204" pitchFamily="34" charset="0"/>
              </a:rPr>
              <a:t>Spine</a:t>
            </a:r>
            <a:r>
              <a:rPr lang="de-AT" altLang="de-DE" sz="1100" dirty="0">
                <a:latin typeface="Arial" panose="020B0604020202020204" pitchFamily="34" charset="0"/>
                <a:cs typeface="Arial" panose="020B0604020202020204" pitchFamily="34" charset="0"/>
              </a:rPr>
              <a:t> J 2016</a:t>
            </a:r>
            <a:endParaRPr lang="en-US" altLang="de-DE" sz="1100" dirty="0">
              <a:latin typeface="Arial" panose="020B0604020202020204" pitchFamily="34" charset="0"/>
              <a:cs typeface="Arial" panose="020B0604020202020204" pitchFamily="34" charset="0"/>
            </a:endParaRPr>
          </a:p>
          <a:p>
            <a:pPr>
              <a:spcBef>
                <a:spcPts val="600"/>
              </a:spcBef>
            </a:pPr>
            <a:r>
              <a:rPr lang="en-US" sz="1100" dirty="0">
                <a:latin typeface="Arial" panose="020B0604020202020204" pitchFamily="34" charset="0"/>
                <a:cs typeface="Arial" panose="020B0604020202020204" pitchFamily="34" charset="0"/>
              </a:rPr>
              <a:t>13 </a:t>
            </a:r>
            <a:r>
              <a:rPr lang="en-US" sz="1100" dirty="0" err="1">
                <a:latin typeface="Arial" panose="020B0604020202020204" pitchFamily="34" charset="0"/>
                <a:cs typeface="Arial" panose="020B0604020202020204" pitchFamily="34" charset="0"/>
              </a:rPr>
              <a:t>Appalanaidu</a:t>
            </a:r>
            <a:r>
              <a:rPr lang="en-US" sz="1100" dirty="0">
                <a:latin typeface="Arial" panose="020B0604020202020204" pitchFamily="34" charset="0"/>
                <a:cs typeface="Arial" panose="020B0604020202020204" pitchFamily="34" charset="0"/>
              </a:rPr>
              <a:t> N, Predicting the need for surgical intervention in patients with spondylodiscitis: the Brighton Spondylodiscitis Score </a:t>
            </a:r>
            <a:r>
              <a:rPr lang="fr-FR" sz="1100" dirty="0">
                <a:latin typeface="Arial" panose="020B0604020202020204" pitchFamily="34" charset="0"/>
                <a:cs typeface="Arial" panose="020B0604020202020204" pitchFamily="34" charset="0"/>
              </a:rPr>
              <a:t>(BSDS). </a:t>
            </a:r>
            <a:r>
              <a:rPr lang="fr-FR" sz="1100" dirty="0" err="1">
                <a:latin typeface="Arial" panose="020B0604020202020204" pitchFamily="34" charset="0"/>
                <a:cs typeface="Arial" panose="020B0604020202020204" pitchFamily="34" charset="0"/>
              </a:rPr>
              <a:t>Eur</a:t>
            </a:r>
            <a:r>
              <a:rPr lang="fr-FR" sz="1100" dirty="0">
                <a:latin typeface="Arial" panose="020B0604020202020204" pitchFamily="34" charset="0"/>
                <a:cs typeface="Arial" panose="020B0604020202020204" pitchFamily="34" charset="0"/>
              </a:rPr>
              <a:t> </a:t>
            </a:r>
            <a:r>
              <a:rPr lang="fr-FR" sz="1100" dirty="0" err="1">
                <a:latin typeface="Arial" panose="020B0604020202020204" pitchFamily="34" charset="0"/>
                <a:cs typeface="Arial" panose="020B0604020202020204" pitchFamily="34" charset="0"/>
              </a:rPr>
              <a:t>Spine</a:t>
            </a:r>
            <a:r>
              <a:rPr lang="fr-FR" sz="1100" dirty="0">
                <a:latin typeface="Arial" panose="020B0604020202020204" pitchFamily="34" charset="0"/>
                <a:cs typeface="Arial" panose="020B0604020202020204" pitchFamily="34" charset="0"/>
              </a:rPr>
              <a:t> J 2019 </a:t>
            </a:r>
            <a:endParaRPr lang="de-DE" sz="1100" dirty="0"/>
          </a:p>
        </p:txBody>
      </p:sp>
      <p:sp>
        <p:nvSpPr>
          <p:cNvPr id="5" name="Rechteck 4">
            <a:extLst>
              <a:ext uri="{FF2B5EF4-FFF2-40B4-BE49-F238E27FC236}">
                <a16:creationId xmlns:a16="http://schemas.microsoft.com/office/drawing/2014/main" id="{09AA0CC4-35F8-CAAC-B584-B9EFECB9C821}"/>
              </a:ext>
            </a:extLst>
          </p:cNvPr>
          <p:cNvSpPr>
            <a:spLocks noChangeArrowheads="1"/>
          </p:cNvSpPr>
          <p:nvPr/>
        </p:nvSpPr>
        <p:spPr bwMode="auto">
          <a:xfrm>
            <a:off x="313923" y="1623890"/>
            <a:ext cx="87296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de-AT" altLang="de-DE"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Literaturliste</a:t>
            </a:r>
          </a:p>
        </p:txBody>
      </p:sp>
    </p:spTree>
    <p:extLst>
      <p:ext uri="{BB962C8B-B14F-4D97-AF65-F5344CB8AC3E}">
        <p14:creationId xmlns:p14="http://schemas.microsoft.com/office/powerpoint/2010/main" val="255939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feld 1"/>
          <p:cNvSpPr txBox="1">
            <a:spLocks noChangeArrowheads="1"/>
          </p:cNvSpPr>
          <p:nvPr/>
        </p:nvSpPr>
        <p:spPr bwMode="auto">
          <a:xfrm>
            <a:off x="4656138" y="3263901"/>
            <a:ext cx="29527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AT" altLang="de-DE" sz="6000" b="1"/>
              <a:t>Danke</a:t>
            </a:r>
          </a:p>
        </p:txBody>
      </p:sp>
      <p:pic>
        <p:nvPicPr>
          <p:cNvPr id="30723"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24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hteck 2"/>
          <p:cNvSpPr>
            <a:spLocks noChangeArrowheads="1"/>
          </p:cNvSpPr>
          <p:nvPr/>
        </p:nvSpPr>
        <p:spPr bwMode="auto">
          <a:xfrm>
            <a:off x="474366" y="1444888"/>
            <a:ext cx="9101712" cy="61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lnSpc>
                <a:spcPct val="115000"/>
              </a:lnSpc>
              <a:spcBef>
                <a:spcPct val="0"/>
              </a:spcBef>
              <a:spcAft>
                <a:spcPts val="1000"/>
              </a:spcAft>
              <a:buNone/>
              <a:defRPr/>
            </a:pPr>
            <a:r>
              <a:rPr lang="de-AT" altLang="de-DE" b="1" dirty="0" err="1">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Spondylodiszitis</a:t>
            </a:r>
            <a:r>
              <a:rPr lang="de-AT" altLang="de-DE"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 - Ein Problem der Zukunft</a:t>
            </a:r>
          </a:p>
        </p:txBody>
      </p:sp>
      <p:sp>
        <p:nvSpPr>
          <p:cNvPr id="4" name="Rechteck 2"/>
          <p:cNvSpPr>
            <a:spLocks noChangeArrowheads="1"/>
          </p:cNvSpPr>
          <p:nvPr/>
        </p:nvSpPr>
        <p:spPr bwMode="auto">
          <a:xfrm>
            <a:off x="4879976" y="2455863"/>
            <a:ext cx="5616575"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lnSpc>
                <a:spcPct val="150000"/>
              </a:lnSpc>
              <a:spcBef>
                <a:spcPct val="0"/>
              </a:spcBef>
              <a:buNone/>
              <a:defRPr/>
            </a:pPr>
            <a:r>
              <a:rPr lang="de-AT" altLang="de-DE" sz="1600" b="1" dirty="0"/>
              <a:t>Mehr aggressive Formen der Erkrankung</a:t>
            </a:r>
          </a:p>
          <a:p>
            <a:pPr eaLnBrk="1" hangingPunct="1">
              <a:lnSpc>
                <a:spcPct val="150000"/>
              </a:lnSpc>
              <a:spcBef>
                <a:spcPct val="0"/>
              </a:spcBef>
              <a:defRPr/>
            </a:pPr>
            <a:r>
              <a:rPr lang="de-AT" altLang="de-DE" sz="1600" dirty="0"/>
              <a:t>Anstieg der Inzidenz </a:t>
            </a:r>
            <a:r>
              <a:rPr lang="de-DE" sz="1600" dirty="0">
                <a:latin typeface="Arial" charset="0"/>
              </a:rPr>
              <a:t>6,5 -12/100.000 </a:t>
            </a:r>
            <a:endParaRPr lang="de-AT" altLang="de-DE" sz="1600" dirty="0"/>
          </a:p>
          <a:p>
            <a:pPr eaLnBrk="1" hangingPunct="1">
              <a:lnSpc>
                <a:spcPct val="150000"/>
              </a:lnSpc>
              <a:spcBef>
                <a:spcPct val="0"/>
              </a:spcBef>
              <a:defRPr/>
            </a:pPr>
            <a:r>
              <a:rPr lang="de-AT" altLang="de-DE" sz="1600" dirty="0"/>
              <a:t>Antibiotika-Resistente Keime</a:t>
            </a:r>
          </a:p>
          <a:p>
            <a:pPr eaLnBrk="1" hangingPunct="1">
              <a:lnSpc>
                <a:spcPct val="150000"/>
              </a:lnSpc>
              <a:spcBef>
                <a:spcPct val="0"/>
              </a:spcBef>
              <a:defRPr/>
            </a:pPr>
            <a:r>
              <a:rPr lang="de-AT" altLang="de-DE" sz="1600" dirty="0"/>
              <a:t>Anstieg des Patientenalters</a:t>
            </a:r>
          </a:p>
          <a:p>
            <a:pPr eaLnBrk="1" hangingPunct="1">
              <a:lnSpc>
                <a:spcPct val="150000"/>
              </a:lnSpc>
              <a:spcBef>
                <a:spcPct val="0"/>
              </a:spcBef>
              <a:defRPr/>
            </a:pPr>
            <a:r>
              <a:rPr lang="de-AT" altLang="de-DE" sz="1600" dirty="0"/>
              <a:t>Mehr </a:t>
            </a:r>
            <a:r>
              <a:rPr lang="de-AT" altLang="de-DE" sz="1600" dirty="0" err="1"/>
              <a:t>epidurale</a:t>
            </a:r>
            <a:r>
              <a:rPr lang="de-AT" altLang="de-DE" sz="1600" dirty="0"/>
              <a:t> Abszesse</a:t>
            </a:r>
          </a:p>
          <a:p>
            <a:pPr eaLnBrk="1" hangingPunct="1">
              <a:lnSpc>
                <a:spcPct val="150000"/>
              </a:lnSpc>
              <a:spcBef>
                <a:spcPct val="0"/>
              </a:spcBef>
              <a:defRPr/>
            </a:pPr>
            <a:r>
              <a:rPr lang="de-AT" altLang="de-DE" sz="1600" dirty="0"/>
              <a:t>Mehr Segmente beteiligt</a:t>
            </a:r>
          </a:p>
          <a:p>
            <a:pPr eaLnBrk="1" hangingPunct="1">
              <a:lnSpc>
                <a:spcPct val="150000"/>
              </a:lnSpc>
              <a:spcBef>
                <a:spcPct val="0"/>
              </a:spcBef>
              <a:defRPr/>
            </a:pPr>
            <a:r>
              <a:rPr lang="de-AT" altLang="de-DE" sz="1600" dirty="0"/>
              <a:t>Mortalitätssteigerung zw. 15% und 20%</a:t>
            </a:r>
          </a:p>
          <a:p>
            <a:r>
              <a:rPr lang="de-DE" sz="1600" dirty="0"/>
              <a:t>Dauer Krankenhausaufenthalt 31,5 Tage</a:t>
            </a:r>
            <a:endParaRPr lang="de-AT" altLang="de-DE" sz="1600" dirty="0"/>
          </a:p>
        </p:txBody>
      </p:sp>
      <p:sp>
        <p:nvSpPr>
          <p:cNvPr id="4100" name="Textfeld 4"/>
          <p:cNvSpPr txBox="1">
            <a:spLocks noChangeArrowheads="1"/>
          </p:cNvSpPr>
          <p:nvPr/>
        </p:nvSpPr>
        <p:spPr bwMode="auto">
          <a:xfrm>
            <a:off x="5249177" y="5805572"/>
            <a:ext cx="6248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de-AT" altLang="de-DE" sz="1200" b="1" dirty="0" err="1"/>
              <a:t>Shousha</a:t>
            </a:r>
            <a:r>
              <a:rPr lang="de-AT" altLang="de-DE" sz="1200" b="1" dirty="0"/>
              <a:t> M (2015)</a:t>
            </a:r>
          </a:p>
        </p:txBody>
      </p:sp>
      <p:pic>
        <p:nvPicPr>
          <p:cNvPr id="4101" name="Picture 1" descr="C:\Users\Florian\Desktop\Spondylodiszitis\Vortrag Wien\Bilder Vortrag\inziden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389" y="2375091"/>
            <a:ext cx="3160904" cy="379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535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1"/>
          <p:cNvSpPr>
            <a:spLocks noChangeArrowheads="1"/>
          </p:cNvSpPr>
          <p:nvPr/>
        </p:nvSpPr>
        <p:spPr bwMode="auto">
          <a:xfrm>
            <a:off x="383781" y="1258486"/>
            <a:ext cx="54409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AT" altLang="de-DE"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Definition </a:t>
            </a:r>
            <a:r>
              <a:rPr lang="de-AT" altLang="de-DE" b="1" dirty="0" err="1">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Spondylodiszitis</a:t>
            </a:r>
            <a:endParaRPr lang="de-AT" altLang="de-DE"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endParaRPr>
          </a:p>
        </p:txBody>
      </p:sp>
      <p:sp>
        <p:nvSpPr>
          <p:cNvPr id="4100" name="Rechteck 2"/>
          <p:cNvSpPr>
            <a:spLocks noChangeArrowheads="1"/>
          </p:cNvSpPr>
          <p:nvPr/>
        </p:nvSpPr>
        <p:spPr bwMode="auto">
          <a:xfrm>
            <a:off x="3866068" y="2306305"/>
            <a:ext cx="8086041"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eaLnBrk="1" hangingPunct="1">
              <a:spcBef>
                <a:spcPts val="600"/>
              </a:spcBef>
              <a:defRPr/>
            </a:pPr>
            <a:r>
              <a:rPr lang="de-AT" altLang="de-DE" sz="1800" b="1" dirty="0"/>
              <a:t>ICD-10</a:t>
            </a:r>
            <a:r>
              <a:rPr lang="de-AT" altLang="de-DE" sz="1800" dirty="0"/>
              <a:t>   </a:t>
            </a:r>
            <a:r>
              <a:rPr lang="de-AT" sz="1800" dirty="0"/>
              <a:t>M46.49</a:t>
            </a:r>
            <a:endParaRPr lang="de-AT" altLang="de-DE" sz="1800" dirty="0"/>
          </a:p>
          <a:p>
            <a:pPr marL="0" eaLnBrk="1" hangingPunct="1">
              <a:spcBef>
                <a:spcPts val="600"/>
              </a:spcBef>
              <a:defRPr/>
            </a:pPr>
            <a:r>
              <a:rPr lang="de-AT" altLang="de-DE" sz="1700" dirty="0"/>
              <a:t>Infektiöse Entzündung der Bandscheibe und der angrenzenden Wirbelkörper</a:t>
            </a:r>
          </a:p>
          <a:p>
            <a:pPr marL="0" eaLnBrk="1" hangingPunct="1">
              <a:spcBef>
                <a:spcPts val="600"/>
              </a:spcBef>
              <a:defRPr/>
            </a:pPr>
            <a:r>
              <a:rPr lang="de-AT" altLang="de-DE" sz="1700" dirty="0"/>
              <a:t>Betroffen	LWS (59%)</a:t>
            </a:r>
            <a:r>
              <a:rPr lang="de-AT" altLang="de-DE" sz="1700" baseline="30000" dirty="0"/>
              <a:t> </a:t>
            </a:r>
          </a:p>
          <a:p>
            <a:pPr marL="0" indent="0" eaLnBrk="1" hangingPunct="1">
              <a:spcBef>
                <a:spcPts val="600"/>
              </a:spcBef>
              <a:buNone/>
              <a:defRPr/>
            </a:pPr>
            <a:r>
              <a:rPr lang="de-AT" altLang="de-DE" sz="1700" dirty="0"/>
              <a:t>		BWS (30%)</a:t>
            </a:r>
          </a:p>
          <a:p>
            <a:pPr marL="0" indent="0" eaLnBrk="1" hangingPunct="1">
              <a:spcBef>
                <a:spcPts val="600"/>
              </a:spcBef>
              <a:buNone/>
              <a:defRPr/>
            </a:pPr>
            <a:r>
              <a:rPr lang="de-AT" altLang="de-DE" sz="1700" dirty="0"/>
              <a:t>		HWS (11%)</a:t>
            </a:r>
          </a:p>
          <a:p>
            <a:pPr eaLnBrk="1" hangingPunct="1">
              <a:spcBef>
                <a:spcPts val="600"/>
              </a:spcBef>
              <a:defRPr/>
            </a:pPr>
            <a:r>
              <a:rPr lang="de-AT" altLang="de-DE" sz="1800" dirty="0"/>
              <a:t>K</a:t>
            </a:r>
            <a:r>
              <a:rPr lang="de-AT" altLang="de-DE" sz="1700" dirty="0"/>
              <a:t>omplikationen</a:t>
            </a:r>
            <a:r>
              <a:rPr lang="de-AT" altLang="de-DE" sz="1800" dirty="0"/>
              <a:t>:</a:t>
            </a:r>
          </a:p>
          <a:p>
            <a:pPr lvl="1" eaLnBrk="1" hangingPunct="1">
              <a:spcBef>
                <a:spcPts val="600"/>
              </a:spcBef>
              <a:defRPr/>
            </a:pPr>
            <a:r>
              <a:rPr lang="de-AT" altLang="de-DE" sz="1400" dirty="0"/>
              <a:t>Führt zur Destruktion der betroffenen Bewegungssegment</a:t>
            </a:r>
          </a:p>
          <a:p>
            <a:pPr lvl="1" eaLnBrk="1" hangingPunct="1">
              <a:spcBef>
                <a:spcPts val="600"/>
              </a:spcBef>
              <a:defRPr/>
            </a:pPr>
            <a:r>
              <a:rPr lang="de-AT" altLang="de-DE" sz="1400" dirty="0"/>
              <a:t>Epidurale Abszesse bei 37% </a:t>
            </a:r>
            <a:endParaRPr lang="de-AT" altLang="de-DE" sz="1400" baseline="30000" dirty="0"/>
          </a:p>
          <a:p>
            <a:pPr lvl="1" eaLnBrk="1" hangingPunct="1">
              <a:spcBef>
                <a:spcPts val="600"/>
              </a:spcBef>
              <a:defRPr/>
            </a:pPr>
            <a:r>
              <a:rPr lang="de-AT" altLang="de-DE" sz="1400" dirty="0"/>
              <a:t>Paravertebrale Abszesse bei 26% 	</a:t>
            </a:r>
          </a:p>
          <a:p>
            <a:pPr marL="0" indent="0" eaLnBrk="1" hangingPunct="1">
              <a:spcBef>
                <a:spcPct val="0"/>
              </a:spcBef>
              <a:buNone/>
              <a:defRPr/>
            </a:pPr>
            <a:r>
              <a:rPr lang="de-AT" altLang="de-DE" sz="1800" dirty="0"/>
              <a:t>		 </a:t>
            </a:r>
          </a:p>
        </p:txBody>
      </p:sp>
      <p:pic>
        <p:nvPicPr>
          <p:cNvPr id="51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91" y="2239962"/>
            <a:ext cx="1553728" cy="237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5">
            <a:extLst>
              <a:ext uri="{FF2B5EF4-FFF2-40B4-BE49-F238E27FC236}">
                <a16:creationId xmlns:a16="http://schemas.microsoft.com/office/drawing/2014/main" id="{CC3951EF-693A-4532-091D-93F1D29D83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619" y="2239962"/>
            <a:ext cx="1963738" cy="237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Grafik 2">
            <a:extLst>
              <a:ext uri="{FF2B5EF4-FFF2-40B4-BE49-F238E27FC236}">
                <a16:creationId xmlns:a16="http://schemas.microsoft.com/office/drawing/2014/main" id="{960C1328-7159-315C-CD2F-F76B34669F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9891" y="4618037"/>
            <a:ext cx="1847640" cy="144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5D81EF9-59B2-EFAF-4971-E0D1F66A43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619" y="4618037"/>
            <a:ext cx="1963738" cy="1444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a:extLst>
              <a:ext uri="{FF2B5EF4-FFF2-40B4-BE49-F238E27FC236}">
                <a16:creationId xmlns:a16="http://schemas.microsoft.com/office/drawing/2014/main" id="{71DCDA3E-50BA-4BF4-A351-4DEB7D4FC488}"/>
              </a:ext>
            </a:extLst>
          </p:cNvPr>
          <p:cNvSpPr txBox="1"/>
          <p:nvPr/>
        </p:nvSpPr>
        <p:spPr>
          <a:xfrm>
            <a:off x="9427866" y="5877892"/>
            <a:ext cx="6285244" cy="369332"/>
          </a:xfrm>
          <a:prstGeom prst="rect">
            <a:avLst/>
          </a:prstGeom>
          <a:noFill/>
        </p:spPr>
        <p:txBody>
          <a:bodyPr wrap="square">
            <a:spAutoFit/>
          </a:bodyPr>
          <a:lstStyle/>
          <a:p>
            <a:r>
              <a:rPr lang="de-DE" altLang="de-DE" dirty="0"/>
              <a:t> </a:t>
            </a:r>
            <a:r>
              <a:rPr lang="de-DE" altLang="de-DE" sz="1200" b="1" dirty="0"/>
              <a:t> </a:t>
            </a:r>
            <a:r>
              <a:rPr lang="de-DE" altLang="de-DE" sz="1200" b="1" dirty="0" err="1"/>
              <a:t>McHenry</a:t>
            </a:r>
            <a:r>
              <a:rPr lang="de-DE" altLang="de-DE" sz="1200" b="1" dirty="0"/>
              <a:t> (2002)</a:t>
            </a:r>
            <a:endParaRPr lang="de-AT" sz="1200" b="1" dirty="0"/>
          </a:p>
        </p:txBody>
      </p:sp>
    </p:spTree>
    <p:extLst>
      <p:ext uri="{BB962C8B-B14F-4D97-AF65-F5344CB8AC3E}">
        <p14:creationId xmlns:p14="http://schemas.microsoft.com/office/powerpoint/2010/main" val="1770126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1"/>
          <p:cNvSpPr>
            <a:spLocks noChangeArrowheads="1"/>
          </p:cNvSpPr>
          <p:nvPr/>
        </p:nvSpPr>
        <p:spPr bwMode="auto">
          <a:xfrm>
            <a:off x="113206" y="1281838"/>
            <a:ext cx="8042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None/>
              <a:defRPr/>
            </a:pPr>
            <a:r>
              <a:rPr lang="de-AT" altLang="de-DE" b="1" dirty="0" err="1">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Spondylodiszitis</a:t>
            </a:r>
            <a:r>
              <a:rPr lang="de-AT" altLang="de-DE"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 - Therapie</a:t>
            </a:r>
          </a:p>
        </p:txBody>
      </p:sp>
      <p:sp>
        <p:nvSpPr>
          <p:cNvPr id="3" name="Rechteck 2"/>
          <p:cNvSpPr>
            <a:spLocks noChangeArrowheads="1"/>
          </p:cNvSpPr>
          <p:nvPr/>
        </p:nvSpPr>
        <p:spPr bwMode="auto">
          <a:xfrm>
            <a:off x="3491803" y="2803745"/>
            <a:ext cx="7160004" cy="371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None/>
              <a:defRPr/>
            </a:pPr>
            <a:r>
              <a:rPr lang="de-AT" altLang="de-DE" sz="2000" b="1" dirty="0"/>
              <a:t>Ziele</a:t>
            </a:r>
          </a:p>
          <a:p>
            <a:pPr eaLnBrk="1" hangingPunct="1">
              <a:lnSpc>
                <a:spcPct val="150000"/>
              </a:lnSpc>
              <a:spcBef>
                <a:spcPct val="0"/>
              </a:spcBef>
              <a:defRPr/>
            </a:pPr>
            <a:r>
              <a:rPr lang="en-US" sz="1600" dirty="0" err="1"/>
              <a:t>Beseitigung</a:t>
            </a:r>
            <a:r>
              <a:rPr lang="en-US" sz="1600" dirty="0"/>
              <a:t> des </a:t>
            </a:r>
            <a:r>
              <a:rPr lang="en-US" sz="1600" dirty="0" err="1"/>
              <a:t>Infekts</a:t>
            </a:r>
            <a:endParaRPr lang="en-US" sz="1600" dirty="0"/>
          </a:p>
          <a:p>
            <a:pPr eaLnBrk="1" hangingPunct="1">
              <a:lnSpc>
                <a:spcPct val="150000"/>
              </a:lnSpc>
              <a:spcBef>
                <a:spcPct val="0"/>
              </a:spcBef>
              <a:defRPr/>
            </a:pPr>
            <a:r>
              <a:rPr lang="en-US" sz="1600" dirty="0" err="1"/>
              <a:t>Vermeidung</a:t>
            </a:r>
            <a:r>
              <a:rPr lang="en-US" sz="1600" dirty="0"/>
              <a:t> </a:t>
            </a:r>
            <a:r>
              <a:rPr lang="en-US" sz="1600" dirty="0" err="1"/>
              <a:t>eines</a:t>
            </a:r>
            <a:r>
              <a:rPr lang="en-US" sz="1600" dirty="0"/>
              <a:t> </a:t>
            </a:r>
            <a:r>
              <a:rPr lang="en-US" sz="1600" dirty="0" err="1"/>
              <a:t>Rezidivs</a:t>
            </a:r>
            <a:endParaRPr lang="de-AT" altLang="de-DE" sz="1600" dirty="0"/>
          </a:p>
          <a:p>
            <a:pPr eaLnBrk="1" hangingPunct="1">
              <a:lnSpc>
                <a:spcPct val="150000"/>
              </a:lnSpc>
              <a:spcBef>
                <a:spcPct val="0"/>
              </a:spcBef>
              <a:defRPr/>
            </a:pPr>
            <a:r>
              <a:rPr lang="de-AT" altLang="de-DE" sz="1600" dirty="0"/>
              <a:t>Reduktion der Schmerzen</a:t>
            </a:r>
          </a:p>
          <a:p>
            <a:pPr eaLnBrk="1" hangingPunct="1">
              <a:lnSpc>
                <a:spcPct val="150000"/>
              </a:lnSpc>
              <a:spcBef>
                <a:spcPct val="0"/>
              </a:spcBef>
              <a:defRPr/>
            </a:pPr>
            <a:r>
              <a:rPr lang="en-US" sz="1600" dirty="0" err="1"/>
              <a:t>Prävention</a:t>
            </a:r>
            <a:r>
              <a:rPr lang="en-US" sz="1600" dirty="0"/>
              <a:t> von </a:t>
            </a:r>
            <a:r>
              <a:rPr lang="en-US" sz="1600" dirty="0" err="1"/>
              <a:t>Deformitäten</a:t>
            </a:r>
            <a:endParaRPr lang="en-US" sz="1600" dirty="0"/>
          </a:p>
          <a:p>
            <a:pPr eaLnBrk="1" hangingPunct="1">
              <a:lnSpc>
                <a:spcPct val="150000"/>
              </a:lnSpc>
              <a:spcBef>
                <a:spcPct val="0"/>
              </a:spcBef>
              <a:defRPr/>
            </a:pPr>
            <a:r>
              <a:rPr lang="en-US" sz="1600" dirty="0" err="1"/>
              <a:t>Bewahrung</a:t>
            </a:r>
            <a:r>
              <a:rPr lang="en-US" sz="1600" dirty="0"/>
              <a:t> der </a:t>
            </a:r>
            <a:r>
              <a:rPr lang="en-US" sz="1600" dirty="0" err="1"/>
              <a:t>knöchernen</a:t>
            </a:r>
            <a:r>
              <a:rPr lang="en-US" sz="1600" dirty="0"/>
              <a:t> </a:t>
            </a:r>
            <a:r>
              <a:rPr lang="en-US" sz="1600" dirty="0" err="1"/>
              <a:t>Strukturen</a:t>
            </a:r>
            <a:endParaRPr lang="de-AT" altLang="de-DE" sz="1600" dirty="0"/>
          </a:p>
          <a:p>
            <a:pPr eaLnBrk="1" fontAlgn="t" hangingPunct="1">
              <a:lnSpc>
                <a:spcPct val="150000"/>
              </a:lnSpc>
              <a:spcBef>
                <a:spcPct val="0"/>
              </a:spcBef>
              <a:buFont typeface="Arial" panose="020B0604020202020204" pitchFamily="34" charset="0"/>
              <a:buChar char="•"/>
              <a:defRPr/>
            </a:pPr>
            <a:r>
              <a:rPr lang="en-US" sz="1600" dirty="0" err="1"/>
              <a:t>Prävention</a:t>
            </a:r>
            <a:r>
              <a:rPr lang="en-US" sz="1600" dirty="0"/>
              <a:t> von </a:t>
            </a:r>
            <a:r>
              <a:rPr lang="en-US" sz="1600" dirty="0" err="1"/>
              <a:t>neurologischen</a:t>
            </a:r>
            <a:r>
              <a:rPr lang="en-US" sz="1600" dirty="0"/>
              <a:t> </a:t>
            </a:r>
            <a:r>
              <a:rPr lang="en-US" sz="1600" dirty="0" err="1"/>
              <a:t>Defiziten</a:t>
            </a:r>
            <a:endParaRPr lang="en-US" sz="1600" dirty="0"/>
          </a:p>
          <a:p>
            <a:pPr eaLnBrk="1" hangingPunct="1">
              <a:lnSpc>
                <a:spcPct val="150000"/>
              </a:lnSpc>
              <a:spcBef>
                <a:spcPct val="0"/>
              </a:spcBef>
              <a:defRPr/>
            </a:pPr>
            <a:r>
              <a:rPr lang="de-AT" altLang="de-DE" sz="1600" dirty="0"/>
              <a:t>Wiederherstellung der Funktion</a:t>
            </a:r>
          </a:p>
          <a:p>
            <a:pPr eaLnBrk="1" hangingPunct="1">
              <a:lnSpc>
                <a:spcPct val="150000"/>
              </a:lnSpc>
              <a:spcBef>
                <a:spcPct val="0"/>
              </a:spcBef>
              <a:defRPr/>
            </a:pPr>
            <a:r>
              <a:rPr lang="en-US" sz="1600" dirty="0" err="1"/>
              <a:t>Wiedererlangen</a:t>
            </a:r>
            <a:r>
              <a:rPr lang="en-US" sz="1600" dirty="0"/>
              <a:t> </a:t>
            </a:r>
            <a:r>
              <a:rPr lang="en-US" sz="1600" dirty="0" err="1"/>
              <a:t>eines</a:t>
            </a:r>
            <a:r>
              <a:rPr lang="en-US" sz="1600" dirty="0"/>
              <a:t> </a:t>
            </a:r>
            <a:r>
              <a:rPr lang="en-US" sz="1600" dirty="0" err="1"/>
              <a:t>physiologischen</a:t>
            </a:r>
            <a:r>
              <a:rPr lang="en-US" sz="1600" dirty="0"/>
              <a:t> Alignments</a:t>
            </a:r>
            <a:endParaRPr lang="de-AT" altLang="de-DE" sz="1600" dirty="0"/>
          </a:p>
          <a:p>
            <a:pPr eaLnBrk="1" hangingPunct="1">
              <a:lnSpc>
                <a:spcPct val="150000"/>
              </a:lnSpc>
              <a:spcBef>
                <a:spcPct val="0"/>
              </a:spcBef>
              <a:defRPr/>
            </a:pPr>
            <a:endParaRPr lang="de-AT" altLang="de-DE" sz="1800" dirty="0"/>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12" y="2098239"/>
            <a:ext cx="2378568" cy="416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a:extLst>
              <a:ext uri="{FF2B5EF4-FFF2-40B4-BE49-F238E27FC236}">
                <a16:creationId xmlns:a16="http://schemas.microsoft.com/office/drawing/2014/main" id="{97A1654D-5BE4-5C5E-FB04-278C29CC55AE}"/>
              </a:ext>
            </a:extLst>
          </p:cNvPr>
          <p:cNvSpPr txBox="1"/>
          <p:nvPr/>
        </p:nvSpPr>
        <p:spPr>
          <a:xfrm>
            <a:off x="2855280" y="1981236"/>
            <a:ext cx="6569109" cy="707886"/>
          </a:xfrm>
          <a:prstGeom prst="rect">
            <a:avLst/>
          </a:prstGeom>
          <a:noFill/>
        </p:spPr>
        <p:txBody>
          <a:bodyPr wrap="square">
            <a:spAutoFit/>
          </a:bodyPr>
          <a:lstStyle/>
          <a:p>
            <a:pPr algn="ctr"/>
            <a:r>
              <a:rPr lang="de-DE" sz="2000" i="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Outcome korreliert direkt mit der Zeit zwischen Diagnosesicherung und Beginn der Therapie</a:t>
            </a:r>
          </a:p>
        </p:txBody>
      </p:sp>
      <p:sp>
        <p:nvSpPr>
          <p:cNvPr id="2" name="Textfeld 1">
            <a:extLst>
              <a:ext uri="{FF2B5EF4-FFF2-40B4-BE49-F238E27FC236}">
                <a16:creationId xmlns:a16="http://schemas.microsoft.com/office/drawing/2014/main" id="{DA0BCD3E-8D8C-9D62-52D1-AB4C41BE94C3}"/>
              </a:ext>
            </a:extLst>
          </p:cNvPr>
          <p:cNvSpPr txBox="1"/>
          <p:nvPr/>
        </p:nvSpPr>
        <p:spPr>
          <a:xfrm>
            <a:off x="10173821" y="6245713"/>
            <a:ext cx="6094324" cy="276999"/>
          </a:xfrm>
          <a:prstGeom prst="rect">
            <a:avLst/>
          </a:prstGeom>
          <a:noFill/>
        </p:spPr>
        <p:txBody>
          <a:bodyPr wrap="square">
            <a:spAutoFit/>
          </a:bodyPr>
          <a:lstStyle/>
          <a:p>
            <a:r>
              <a:rPr lang="de-DE" sz="1200" b="1" dirty="0"/>
              <a:t>Herren (2020)</a:t>
            </a:r>
            <a:endParaRPr lang="de-AT" sz="1200" b="1" dirty="0"/>
          </a:p>
        </p:txBody>
      </p:sp>
    </p:spTree>
    <p:extLst>
      <p:ext uri="{BB962C8B-B14F-4D97-AF65-F5344CB8AC3E}">
        <p14:creationId xmlns:p14="http://schemas.microsoft.com/office/powerpoint/2010/main" val="1631827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5C4524C-B16F-47DA-84CE-C53224E3BAE5}"/>
              </a:ext>
            </a:extLst>
          </p:cNvPr>
          <p:cNvSpPr/>
          <p:nvPr/>
        </p:nvSpPr>
        <p:spPr>
          <a:xfrm>
            <a:off x="4698860" y="2594792"/>
            <a:ext cx="6096000" cy="3370666"/>
          </a:xfrm>
          <a:prstGeom prst="rect">
            <a:avLst/>
          </a:prstGeom>
        </p:spPr>
        <p:txBody>
          <a:bodyPr>
            <a:spAutoFit/>
          </a:bodyPr>
          <a:lstStyle/>
          <a:p>
            <a:pPr marL="457200" indent="-457200">
              <a:lnSpc>
                <a:spcPct val="150000"/>
              </a:lnSpc>
              <a:spcBef>
                <a:spcPct val="0"/>
              </a:spcBef>
              <a:buFont typeface="Arial" panose="020B0604020202020204" pitchFamily="34" charset="0"/>
              <a:buChar char="•"/>
              <a:defRPr/>
            </a:pPr>
            <a:r>
              <a:rPr lang="de-DE" sz="1600" dirty="0">
                <a:latin typeface="Arial" charset="0"/>
              </a:rPr>
              <a:t>höheres Alter</a:t>
            </a:r>
          </a:p>
          <a:p>
            <a:pPr marL="457200" indent="-457200">
              <a:lnSpc>
                <a:spcPct val="150000"/>
              </a:lnSpc>
              <a:spcBef>
                <a:spcPct val="0"/>
              </a:spcBef>
              <a:buFont typeface="Arial" panose="020B0604020202020204" pitchFamily="34" charset="0"/>
              <a:buChar char="•"/>
              <a:defRPr/>
            </a:pPr>
            <a:r>
              <a:rPr lang="de-DE" sz="1600" dirty="0">
                <a:latin typeface="Arial" charset="0"/>
              </a:rPr>
              <a:t>zervikale/thorakale Beteiligung</a:t>
            </a:r>
          </a:p>
          <a:p>
            <a:pPr marL="457200" indent="-457200">
              <a:lnSpc>
                <a:spcPct val="150000"/>
              </a:lnSpc>
              <a:spcBef>
                <a:spcPct val="0"/>
              </a:spcBef>
              <a:buFont typeface="Arial" panose="020B0604020202020204" pitchFamily="34" charset="0"/>
              <a:buChar char="•"/>
              <a:defRPr/>
            </a:pPr>
            <a:r>
              <a:rPr lang="de-DE" sz="1600" dirty="0">
                <a:latin typeface="Arial" charset="0"/>
              </a:rPr>
              <a:t>Diabetes mellitus </a:t>
            </a:r>
          </a:p>
          <a:p>
            <a:pPr marL="457200" indent="-457200">
              <a:lnSpc>
                <a:spcPct val="150000"/>
              </a:lnSpc>
              <a:spcBef>
                <a:spcPct val="0"/>
              </a:spcBef>
              <a:buFont typeface="Arial" panose="020B0604020202020204" pitchFamily="34" charset="0"/>
              <a:buChar char="•"/>
              <a:defRPr/>
            </a:pPr>
            <a:r>
              <a:rPr lang="de-DE" sz="1600" dirty="0">
                <a:latin typeface="Arial" charset="0"/>
              </a:rPr>
              <a:t>chronische Herzerkrankung </a:t>
            </a:r>
          </a:p>
          <a:p>
            <a:pPr marL="457200" indent="-457200">
              <a:lnSpc>
                <a:spcPct val="150000"/>
              </a:lnSpc>
              <a:spcBef>
                <a:spcPct val="0"/>
              </a:spcBef>
              <a:buFont typeface="Arial" panose="020B0604020202020204" pitchFamily="34" charset="0"/>
              <a:buChar char="•"/>
              <a:defRPr/>
            </a:pPr>
            <a:r>
              <a:rPr lang="de-DE" sz="1600" dirty="0">
                <a:latin typeface="Arial" charset="0"/>
              </a:rPr>
              <a:t>neurologisches Defizit </a:t>
            </a:r>
          </a:p>
          <a:p>
            <a:pPr marL="457200" indent="-457200">
              <a:lnSpc>
                <a:spcPct val="150000"/>
              </a:lnSpc>
              <a:spcBef>
                <a:spcPct val="0"/>
              </a:spcBef>
              <a:buFont typeface="Arial" panose="020B0604020202020204" pitchFamily="34" charset="0"/>
              <a:buChar char="•"/>
              <a:defRPr/>
            </a:pPr>
            <a:r>
              <a:rPr lang="de-DE" sz="1600" dirty="0">
                <a:latin typeface="Arial" charset="0"/>
              </a:rPr>
              <a:t>Blasen-/Mastdarmstörung </a:t>
            </a:r>
          </a:p>
          <a:p>
            <a:pPr marL="457200" indent="-457200">
              <a:lnSpc>
                <a:spcPct val="150000"/>
              </a:lnSpc>
              <a:spcBef>
                <a:spcPct val="0"/>
              </a:spcBef>
              <a:buFont typeface="Arial" panose="020B0604020202020204" pitchFamily="34" charset="0"/>
              <a:buChar char="•"/>
              <a:defRPr/>
            </a:pPr>
            <a:r>
              <a:rPr lang="de-DE" sz="1600" dirty="0">
                <a:latin typeface="Arial" charset="0"/>
              </a:rPr>
              <a:t>MRSA </a:t>
            </a:r>
          </a:p>
          <a:p>
            <a:pPr marL="457200" indent="-457200">
              <a:lnSpc>
                <a:spcPct val="150000"/>
              </a:lnSpc>
              <a:spcBef>
                <a:spcPct val="0"/>
              </a:spcBef>
              <a:buFont typeface="Arial" panose="020B0604020202020204" pitchFamily="34" charset="0"/>
              <a:buChar char="•"/>
              <a:defRPr/>
            </a:pPr>
            <a:r>
              <a:rPr lang="de-DE" sz="1600" dirty="0">
                <a:latin typeface="Arial" charset="0"/>
              </a:rPr>
              <a:t>verzögerte Diagnosestellung </a:t>
            </a:r>
          </a:p>
          <a:p>
            <a:pPr marL="457200" indent="-457200">
              <a:lnSpc>
                <a:spcPct val="150000"/>
              </a:lnSpc>
              <a:spcBef>
                <a:spcPct val="0"/>
              </a:spcBef>
              <a:buFont typeface="Arial" panose="020B0604020202020204" pitchFamily="34" charset="0"/>
              <a:buChar char="•"/>
              <a:defRPr/>
            </a:pPr>
            <a:r>
              <a:rPr lang="de-DE" sz="1600" dirty="0">
                <a:latin typeface="Arial" charset="0"/>
              </a:rPr>
              <a:t>Zeitraum bis zur Operation &gt;36h</a:t>
            </a:r>
          </a:p>
        </p:txBody>
      </p:sp>
      <p:sp>
        <p:nvSpPr>
          <p:cNvPr id="3" name="Rechteck 2">
            <a:extLst>
              <a:ext uri="{FF2B5EF4-FFF2-40B4-BE49-F238E27FC236}">
                <a16:creationId xmlns:a16="http://schemas.microsoft.com/office/drawing/2014/main" id="{B56A968C-47D7-4E91-B44E-5470D7C6D20E}"/>
              </a:ext>
            </a:extLst>
          </p:cNvPr>
          <p:cNvSpPr/>
          <p:nvPr/>
        </p:nvSpPr>
        <p:spPr>
          <a:xfrm>
            <a:off x="10037773" y="6185146"/>
            <a:ext cx="6995885" cy="276999"/>
          </a:xfrm>
          <a:prstGeom prst="rect">
            <a:avLst/>
          </a:prstGeom>
        </p:spPr>
        <p:txBody>
          <a:bodyPr wrap="square">
            <a:spAutoFit/>
          </a:bodyPr>
          <a:lstStyle/>
          <a:p>
            <a:r>
              <a:rPr lang="de-DE" sz="1200" b="1" dirty="0">
                <a:latin typeface="Arial" panose="020B0604020202020204" pitchFamily="34" charset="0"/>
              </a:rPr>
              <a:t>Duarte (2013)</a:t>
            </a:r>
          </a:p>
        </p:txBody>
      </p:sp>
      <p:pic>
        <p:nvPicPr>
          <p:cNvPr id="4" name="Grafik 4">
            <a:extLst>
              <a:ext uri="{FF2B5EF4-FFF2-40B4-BE49-F238E27FC236}">
                <a16:creationId xmlns:a16="http://schemas.microsoft.com/office/drawing/2014/main" id="{ABDEC0D2-D3D0-7F62-3193-E0829DC742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299" y="2348571"/>
            <a:ext cx="3673569"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a:extLst>
              <a:ext uri="{FF2B5EF4-FFF2-40B4-BE49-F238E27FC236}">
                <a16:creationId xmlns:a16="http://schemas.microsoft.com/office/drawing/2014/main" id="{FFAD6561-53AF-508C-CF78-C00CB5A91733}"/>
              </a:ext>
            </a:extLst>
          </p:cNvPr>
          <p:cNvSpPr txBox="1"/>
          <p:nvPr/>
        </p:nvSpPr>
        <p:spPr>
          <a:xfrm>
            <a:off x="183382" y="1329135"/>
            <a:ext cx="9633857" cy="584775"/>
          </a:xfrm>
          <a:prstGeom prst="rect">
            <a:avLst/>
          </a:prstGeom>
          <a:noFill/>
        </p:spPr>
        <p:txBody>
          <a:bodyPr wrap="square">
            <a:spAutoFit/>
          </a:bodyPr>
          <a:lstStyle/>
          <a:p>
            <a:r>
              <a:rPr lang="de-DE" sz="3200"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Prognosefaktoren für ein schlechtes Outcome </a:t>
            </a:r>
            <a:endParaRPr lang="de-AT" sz="3200"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915424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21" y="2507556"/>
            <a:ext cx="6685746" cy="3919518"/>
          </a:xfrm>
          <a:prstGeom prst="rect">
            <a:avLst/>
          </a:prstGeom>
        </p:spPr>
      </p:pic>
      <p:sp>
        <p:nvSpPr>
          <p:cNvPr id="3" name="Rechteck 2"/>
          <p:cNvSpPr/>
          <p:nvPr/>
        </p:nvSpPr>
        <p:spPr>
          <a:xfrm>
            <a:off x="10191719" y="5675841"/>
            <a:ext cx="1410964" cy="800219"/>
          </a:xfrm>
          <a:prstGeom prst="rect">
            <a:avLst/>
          </a:prstGeom>
        </p:spPr>
        <p:txBody>
          <a:bodyPr wrap="none">
            <a:spAutoFit/>
          </a:bodyPr>
          <a:lstStyle/>
          <a:p>
            <a:pPr>
              <a:spcBef>
                <a:spcPts val="600"/>
              </a:spcBef>
            </a:pPr>
            <a:r>
              <a:rPr lang="de-DE" sz="1200" b="1" dirty="0" err="1"/>
              <a:t>Scheyerer</a:t>
            </a:r>
            <a:r>
              <a:rPr lang="de-DE" sz="1200" b="1" dirty="0"/>
              <a:t> (2020)</a:t>
            </a:r>
          </a:p>
          <a:p>
            <a:pPr>
              <a:spcBef>
                <a:spcPts val="600"/>
              </a:spcBef>
            </a:pPr>
            <a:r>
              <a:rPr lang="de-AT" sz="1200" b="1" dirty="0"/>
              <a:t> </a:t>
            </a:r>
            <a:r>
              <a:rPr lang="de-AT" sz="1200" b="1" dirty="0" err="1"/>
              <a:t>Ryang</a:t>
            </a:r>
            <a:r>
              <a:rPr lang="de-DE" sz="1200" b="1" dirty="0"/>
              <a:t> (2020)</a:t>
            </a:r>
          </a:p>
          <a:p>
            <a:pPr>
              <a:spcBef>
                <a:spcPts val="600"/>
              </a:spcBef>
            </a:pPr>
            <a:r>
              <a:rPr lang="en-US" sz="1200" b="1" dirty="0"/>
              <a:t> Akbar (2011) </a:t>
            </a:r>
            <a:endParaRPr lang="de-DE" sz="1200" b="1" dirty="0"/>
          </a:p>
        </p:txBody>
      </p:sp>
      <p:sp>
        <p:nvSpPr>
          <p:cNvPr id="5" name="Textfeld 4">
            <a:extLst>
              <a:ext uri="{FF2B5EF4-FFF2-40B4-BE49-F238E27FC236}">
                <a16:creationId xmlns:a16="http://schemas.microsoft.com/office/drawing/2014/main" id="{33563592-B7BA-1016-E892-9D6CF10D52AE}"/>
              </a:ext>
            </a:extLst>
          </p:cNvPr>
          <p:cNvSpPr txBox="1"/>
          <p:nvPr/>
        </p:nvSpPr>
        <p:spPr>
          <a:xfrm>
            <a:off x="133141" y="1305342"/>
            <a:ext cx="6094324" cy="584775"/>
          </a:xfrm>
          <a:prstGeom prst="rect">
            <a:avLst/>
          </a:prstGeom>
          <a:noFill/>
        </p:spPr>
        <p:txBody>
          <a:bodyPr wrap="square">
            <a:spAutoFit/>
          </a:bodyPr>
          <a:lstStyle/>
          <a:p>
            <a:r>
              <a:rPr lang="de-DE" sz="3200"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Therapiealgorithmen</a:t>
            </a:r>
            <a:endParaRPr lang="de-AT" sz="3200"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endParaRPr>
          </a:p>
        </p:txBody>
      </p:sp>
      <p:pic>
        <p:nvPicPr>
          <p:cNvPr id="11" name="Grafik 10">
            <a:extLst>
              <a:ext uri="{FF2B5EF4-FFF2-40B4-BE49-F238E27FC236}">
                <a16:creationId xmlns:a16="http://schemas.microsoft.com/office/drawing/2014/main" id="{81259112-120A-0D6F-520F-B3E286792789}"/>
              </a:ext>
            </a:extLst>
          </p:cNvPr>
          <p:cNvPicPr>
            <a:picLocks noChangeAspect="1"/>
          </p:cNvPicPr>
          <p:nvPr/>
        </p:nvPicPr>
        <p:blipFill>
          <a:blip r:embed="rId4"/>
          <a:stretch>
            <a:fillRect/>
          </a:stretch>
        </p:blipFill>
        <p:spPr>
          <a:xfrm>
            <a:off x="2980983" y="2093256"/>
            <a:ext cx="6267450" cy="3724275"/>
          </a:xfrm>
          <a:prstGeom prst="rect">
            <a:avLst/>
          </a:prstGeom>
        </p:spPr>
      </p:pic>
      <p:pic>
        <p:nvPicPr>
          <p:cNvPr id="7" name="Grafik 6">
            <a:extLst>
              <a:ext uri="{FF2B5EF4-FFF2-40B4-BE49-F238E27FC236}">
                <a16:creationId xmlns:a16="http://schemas.microsoft.com/office/drawing/2014/main" id="{E1801BAE-9BDE-57E4-743A-46BF3AC60D69}"/>
              </a:ext>
            </a:extLst>
          </p:cNvPr>
          <p:cNvPicPr>
            <a:picLocks noChangeAspect="1"/>
          </p:cNvPicPr>
          <p:nvPr/>
        </p:nvPicPr>
        <p:blipFill>
          <a:blip r:embed="rId5"/>
          <a:stretch>
            <a:fillRect/>
          </a:stretch>
        </p:blipFill>
        <p:spPr>
          <a:xfrm>
            <a:off x="4702631" y="1841567"/>
            <a:ext cx="5258374" cy="1494485"/>
          </a:xfrm>
          <a:prstGeom prst="rect">
            <a:avLst/>
          </a:prstGeom>
        </p:spPr>
      </p:pic>
      <p:pic>
        <p:nvPicPr>
          <p:cNvPr id="9" name="Grafik 8">
            <a:extLst>
              <a:ext uri="{FF2B5EF4-FFF2-40B4-BE49-F238E27FC236}">
                <a16:creationId xmlns:a16="http://schemas.microsoft.com/office/drawing/2014/main" id="{2E62C5CB-61A8-11BC-A1C7-2562BAD9320D}"/>
              </a:ext>
            </a:extLst>
          </p:cNvPr>
          <p:cNvPicPr>
            <a:picLocks noChangeAspect="1"/>
          </p:cNvPicPr>
          <p:nvPr/>
        </p:nvPicPr>
        <p:blipFill>
          <a:blip r:embed="rId6"/>
          <a:stretch>
            <a:fillRect/>
          </a:stretch>
        </p:blipFill>
        <p:spPr>
          <a:xfrm>
            <a:off x="5096217" y="3521949"/>
            <a:ext cx="4114800" cy="2905125"/>
          </a:xfrm>
          <a:prstGeom prst="rect">
            <a:avLst/>
          </a:prstGeom>
        </p:spPr>
      </p:pic>
      <p:sp>
        <p:nvSpPr>
          <p:cNvPr id="14" name="Textfeld 13">
            <a:extLst>
              <a:ext uri="{FF2B5EF4-FFF2-40B4-BE49-F238E27FC236}">
                <a16:creationId xmlns:a16="http://schemas.microsoft.com/office/drawing/2014/main" id="{99086333-B983-90D6-07D4-C616A1D7DE4C}"/>
              </a:ext>
            </a:extLst>
          </p:cNvPr>
          <p:cNvSpPr txBox="1"/>
          <p:nvPr/>
        </p:nvSpPr>
        <p:spPr>
          <a:xfrm>
            <a:off x="2496571" y="3507426"/>
            <a:ext cx="7180446" cy="2123658"/>
          </a:xfrm>
          <a:prstGeom prst="rect">
            <a:avLst/>
          </a:prstGeom>
          <a:solidFill>
            <a:schemeClr val="bg1"/>
          </a:solidFill>
          <a:ln w="15875">
            <a:solidFill>
              <a:srgbClr val="FF0000"/>
            </a:solidFill>
          </a:ln>
        </p:spPr>
        <p:txBody>
          <a:bodyPr wrap="square" rtlCol="0">
            <a:spAutoFit/>
          </a:bodyPr>
          <a:lstStyle/>
          <a:p>
            <a:pPr algn="ctr"/>
            <a:r>
              <a:rPr lang="de-DE" sz="4400" b="1" dirty="0">
                <a:solidFill>
                  <a:srgbClr val="FF0000"/>
                </a:solidFill>
              </a:rPr>
              <a:t>Bleibt </a:t>
            </a:r>
          </a:p>
          <a:p>
            <a:pPr algn="ctr"/>
            <a:r>
              <a:rPr lang="de-DE" sz="4400" b="1" dirty="0">
                <a:solidFill>
                  <a:srgbClr val="FF0000"/>
                </a:solidFill>
              </a:rPr>
              <a:t>immer eine </a:t>
            </a:r>
          </a:p>
          <a:p>
            <a:pPr algn="ctr"/>
            <a:r>
              <a:rPr lang="de-DE" sz="4400" b="1" dirty="0">
                <a:solidFill>
                  <a:srgbClr val="FF0000"/>
                </a:solidFill>
              </a:rPr>
              <a:t>individuelle Entscheidung</a:t>
            </a:r>
          </a:p>
        </p:txBody>
      </p:sp>
    </p:spTree>
    <p:extLst>
      <p:ext uri="{BB962C8B-B14F-4D97-AF65-F5344CB8AC3E}">
        <p14:creationId xmlns:p14="http://schemas.microsoft.com/office/powerpoint/2010/main" val="115545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2"/>
          <p:cNvSpPr>
            <a:spLocks noChangeArrowheads="1"/>
          </p:cNvSpPr>
          <p:nvPr/>
        </p:nvSpPr>
        <p:spPr bwMode="auto">
          <a:xfrm>
            <a:off x="-146259" y="1107575"/>
            <a:ext cx="87296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4400" dirty="0"/>
              <a:t>  </a:t>
            </a:r>
            <a:r>
              <a:rPr lang="de-AT" altLang="de-DE"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Therapie - Konservativ</a:t>
            </a:r>
          </a:p>
        </p:txBody>
      </p:sp>
      <p:sp>
        <p:nvSpPr>
          <p:cNvPr id="3" name="Rechteck 2"/>
          <p:cNvSpPr/>
          <p:nvPr/>
        </p:nvSpPr>
        <p:spPr>
          <a:xfrm>
            <a:off x="3048000" y="1908617"/>
            <a:ext cx="6096000" cy="1616340"/>
          </a:xfrm>
          <a:prstGeom prst="rect">
            <a:avLst/>
          </a:prstGeom>
        </p:spPr>
        <p:txBody>
          <a:bodyPr>
            <a:spAutoFit/>
          </a:bodyPr>
          <a:lstStyle/>
          <a:p>
            <a:pPr>
              <a:lnSpc>
                <a:spcPct val="150000"/>
              </a:lnSpc>
              <a:spcBef>
                <a:spcPct val="0"/>
              </a:spcBef>
              <a:defRPr/>
            </a:pPr>
            <a:r>
              <a:rPr lang="de-DE" sz="2000"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Wer eignet sich ?</a:t>
            </a:r>
            <a:endParaRPr lang="de-DE" sz="2000" dirty="0">
              <a:latin typeface="TimesNewRomanPSMT"/>
            </a:endParaRPr>
          </a:p>
          <a:p>
            <a:pPr marL="457200" indent="-457200">
              <a:lnSpc>
                <a:spcPct val="150000"/>
              </a:lnSpc>
              <a:spcBef>
                <a:spcPct val="0"/>
              </a:spcBef>
              <a:buChar char="•"/>
              <a:defRPr/>
            </a:pPr>
            <a:r>
              <a:rPr lang="de-DE" sz="1600" dirty="0">
                <a:latin typeface="Arial" charset="0"/>
              </a:rPr>
              <a:t>Milde klinische Symptomatik</a:t>
            </a:r>
          </a:p>
          <a:p>
            <a:pPr marL="457200" indent="-457200">
              <a:lnSpc>
                <a:spcPct val="150000"/>
              </a:lnSpc>
              <a:spcBef>
                <a:spcPct val="0"/>
              </a:spcBef>
              <a:buChar char="•"/>
              <a:defRPr/>
            </a:pPr>
            <a:r>
              <a:rPr lang="de-DE" sz="1600" dirty="0">
                <a:latin typeface="Arial" charset="0"/>
              </a:rPr>
              <a:t>Keine neurologischen Defizite </a:t>
            </a:r>
          </a:p>
          <a:p>
            <a:pPr marL="457200" indent="-457200">
              <a:lnSpc>
                <a:spcPct val="150000"/>
              </a:lnSpc>
              <a:spcBef>
                <a:spcPct val="0"/>
              </a:spcBef>
              <a:buChar char="•"/>
              <a:defRPr/>
            </a:pPr>
            <a:r>
              <a:rPr lang="de-DE" sz="1600" dirty="0">
                <a:latin typeface="Arial" charset="0"/>
              </a:rPr>
              <a:t>Keine knöcherne Destruktion</a:t>
            </a:r>
          </a:p>
        </p:txBody>
      </p:sp>
      <p:pic>
        <p:nvPicPr>
          <p:cNvPr id="4" name="Picture 4">
            <a:extLst>
              <a:ext uri="{FF2B5EF4-FFF2-40B4-BE49-F238E27FC236}">
                <a16:creationId xmlns:a16="http://schemas.microsoft.com/office/drawing/2014/main" id="{E9C22516-189E-748A-D5EF-37B9DA4F0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57" y="2017853"/>
            <a:ext cx="2378568" cy="416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a:extLst>
              <a:ext uri="{FF2B5EF4-FFF2-40B4-BE49-F238E27FC236}">
                <a16:creationId xmlns:a16="http://schemas.microsoft.com/office/drawing/2014/main" id="{E55487EB-6AA7-5989-AE8F-134AC953656E}"/>
              </a:ext>
            </a:extLst>
          </p:cNvPr>
          <p:cNvSpPr txBox="1"/>
          <p:nvPr/>
        </p:nvSpPr>
        <p:spPr>
          <a:xfrm>
            <a:off x="9382084" y="5891426"/>
            <a:ext cx="6094324" cy="276999"/>
          </a:xfrm>
          <a:prstGeom prst="rect">
            <a:avLst/>
          </a:prstGeom>
          <a:noFill/>
        </p:spPr>
        <p:txBody>
          <a:bodyPr wrap="square">
            <a:spAutoFit/>
          </a:bodyPr>
          <a:lstStyle/>
          <a:p>
            <a:r>
              <a:rPr lang="de-DE" sz="1200" b="1" dirty="0"/>
              <a:t>Herren (2020)</a:t>
            </a:r>
            <a:endParaRPr lang="de-AT" sz="1200" b="1" dirty="0"/>
          </a:p>
        </p:txBody>
      </p:sp>
      <p:sp>
        <p:nvSpPr>
          <p:cNvPr id="7" name="Textfeld 6">
            <a:extLst>
              <a:ext uri="{FF2B5EF4-FFF2-40B4-BE49-F238E27FC236}">
                <a16:creationId xmlns:a16="http://schemas.microsoft.com/office/drawing/2014/main" id="{3890B707-6984-3563-AE3B-18812D97B612}"/>
              </a:ext>
            </a:extLst>
          </p:cNvPr>
          <p:cNvSpPr txBox="1"/>
          <p:nvPr/>
        </p:nvSpPr>
        <p:spPr>
          <a:xfrm>
            <a:off x="3331040" y="4098372"/>
            <a:ext cx="8782259" cy="1785104"/>
          </a:xfrm>
          <a:prstGeom prst="rect">
            <a:avLst/>
          </a:prstGeom>
          <a:noFill/>
        </p:spPr>
        <p:txBody>
          <a:bodyPr wrap="square">
            <a:spAutoFit/>
          </a:bodyPr>
          <a:lstStyle/>
          <a:p>
            <a:r>
              <a:rPr lang="de-DE" sz="1800"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Zu bedenken…</a:t>
            </a:r>
            <a:endParaRPr lang="de-DE" dirty="0"/>
          </a:p>
          <a:p>
            <a:pPr marL="742950" lvl="1" indent="-285750">
              <a:spcBef>
                <a:spcPts val="600"/>
              </a:spcBef>
              <a:buFont typeface="Arial" panose="020B0604020202020204" pitchFamily="34" charset="0"/>
              <a:buChar char="•"/>
            </a:pPr>
            <a:r>
              <a:rPr lang="de-DE" dirty="0"/>
              <a:t>Operativ versorgte Patienten haben niedrigere Mortalitätsraten (6% </a:t>
            </a:r>
            <a:r>
              <a:rPr lang="de-DE" dirty="0" err="1"/>
              <a:t>vs</a:t>
            </a:r>
            <a:r>
              <a:rPr lang="de-DE" dirty="0"/>
              <a:t> 18%)</a:t>
            </a:r>
          </a:p>
          <a:p>
            <a:pPr marL="742950" lvl="1" indent="-285750">
              <a:spcBef>
                <a:spcPts val="600"/>
              </a:spcBef>
              <a:buFont typeface="Arial" panose="020B0604020202020204" pitchFamily="34" charset="0"/>
              <a:buChar char="•"/>
            </a:pPr>
            <a:r>
              <a:rPr lang="de-DE" dirty="0"/>
              <a:t>Verzögerte Operation hat schlechtere Ergebnisse</a:t>
            </a:r>
          </a:p>
          <a:p>
            <a:pPr marL="742950" lvl="1" indent="-285750">
              <a:spcBef>
                <a:spcPts val="600"/>
              </a:spcBef>
              <a:buFont typeface="Arial" panose="020B0604020202020204" pitchFamily="34" charset="0"/>
              <a:buChar char="•"/>
            </a:pPr>
            <a:r>
              <a:rPr lang="de-DE" dirty="0"/>
              <a:t>Konservative Patienten haben vermehrt </a:t>
            </a:r>
            <a:r>
              <a:rPr lang="de-DE" dirty="0" err="1"/>
              <a:t>residuelle</a:t>
            </a:r>
            <a:r>
              <a:rPr lang="de-DE" dirty="0"/>
              <a:t> Rückenschmerzen</a:t>
            </a:r>
          </a:p>
          <a:p>
            <a:pPr marL="742950" lvl="1" indent="-285750">
              <a:spcBef>
                <a:spcPts val="600"/>
              </a:spcBef>
              <a:buFont typeface="Arial" panose="020B0604020202020204" pitchFamily="34" charset="0"/>
              <a:buChar char="•"/>
            </a:pPr>
            <a:r>
              <a:rPr lang="de-DE" dirty="0"/>
              <a:t>Rezidivrate liegt bei bis zu 22%, 75% davon innerhalb der ersten 6 Monate</a:t>
            </a:r>
          </a:p>
        </p:txBody>
      </p:sp>
      <p:sp>
        <p:nvSpPr>
          <p:cNvPr id="9" name="Textfeld 8">
            <a:extLst>
              <a:ext uri="{FF2B5EF4-FFF2-40B4-BE49-F238E27FC236}">
                <a16:creationId xmlns:a16="http://schemas.microsoft.com/office/drawing/2014/main" id="{D55B9593-6C97-2116-E77F-BF1AC91D67D1}"/>
              </a:ext>
            </a:extLst>
          </p:cNvPr>
          <p:cNvSpPr txBox="1"/>
          <p:nvPr/>
        </p:nvSpPr>
        <p:spPr>
          <a:xfrm>
            <a:off x="9382084" y="6183015"/>
            <a:ext cx="6787660" cy="276999"/>
          </a:xfrm>
          <a:prstGeom prst="rect">
            <a:avLst/>
          </a:prstGeom>
          <a:noFill/>
        </p:spPr>
        <p:txBody>
          <a:bodyPr wrap="square">
            <a:spAutoFit/>
          </a:bodyPr>
          <a:lstStyle/>
          <a:p>
            <a:r>
              <a:rPr lang="de-DE" sz="1200" b="1" dirty="0" err="1"/>
              <a:t>Lener</a:t>
            </a:r>
            <a:r>
              <a:rPr lang="de-DE" sz="1200" b="1" dirty="0"/>
              <a:t> (2020)</a:t>
            </a:r>
            <a:endParaRPr lang="de-AT" sz="1200" b="1" dirty="0"/>
          </a:p>
        </p:txBody>
      </p:sp>
    </p:spTree>
    <p:extLst>
      <p:ext uri="{BB962C8B-B14F-4D97-AF65-F5344CB8AC3E}">
        <p14:creationId xmlns:p14="http://schemas.microsoft.com/office/powerpoint/2010/main" val="367422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hteck 2"/>
          <p:cNvSpPr>
            <a:spLocks noChangeArrowheads="1"/>
          </p:cNvSpPr>
          <p:nvPr/>
        </p:nvSpPr>
        <p:spPr bwMode="auto">
          <a:xfrm>
            <a:off x="0" y="1221091"/>
            <a:ext cx="87296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4400" dirty="0"/>
              <a:t>  </a:t>
            </a:r>
            <a:r>
              <a:rPr lang="de-AT" altLang="de-DE" b="1" dirty="0">
                <a:solidFill>
                  <a:schemeClr val="accent6">
                    <a:lumMod val="75000"/>
                  </a:schemeClr>
                </a:solidFill>
                <a:effectLst>
                  <a:outerShdw blurRad="50800" dist="38100" dir="5400000" algn="t" rotWithShape="0">
                    <a:prstClr val="black">
                      <a:alpha val="40000"/>
                    </a:prstClr>
                  </a:outerShdw>
                </a:effectLst>
                <a:latin typeface="+mj-lt"/>
                <a:ea typeface="Verdana" panose="020B0604030504040204" pitchFamily="34" charset="0"/>
                <a:cs typeface="Calibri" panose="020F0502020204030204" pitchFamily="34" charset="0"/>
              </a:rPr>
              <a:t>Therapie - Konservativ</a:t>
            </a:r>
          </a:p>
        </p:txBody>
      </p:sp>
      <p:pic>
        <p:nvPicPr>
          <p:cNvPr id="215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515" y="2193927"/>
            <a:ext cx="2305050" cy="403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elle 5"/>
          <p:cNvGraphicFramePr>
            <a:graphicFrameLocks noGrp="1"/>
          </p:cNvGraphicFramePr>
          <p:nvPr>
            <p:extLst>
              <p:ext uri="{D42A27DB-BD31-4B8C-83A1-F6EECF244321}">
                <p14:modId xmlns:p14="http://schemas.microsoft.com/office/powerpoint/2010/main" val="4156682738"/>
              </p:ext>
            </p:extLst>
          </p:nvPr>
        </p:nvGraphicFramePr>
        <p:xfrm>
          <a:off x="4851596" y="2127539"/>
          <a:ext cx="5224782" cy="3906513"/>
        </p:xfrm>
        <a:graphic>
          <a:graphicData uri="http://schemas.openxmlformats.org/drawingml/2006/table">
            <a:tbl>
              <a:tblPr firstRow="1" bandRow="1">
                <a:tableStyleId>{5C22544A-7EE6-4342-B048-85BDC9FD1C3A}</a:tableStyleId>
              </a:tblPr>
              <a:tblGrid>
                <a:gridCol w="5224782">
                  <a:extLst>
                    <a:ext uri="{9D8B030D-6E8A-4147-A177-3AD203B41FA5}">
                      <a16:colId xmlns:a16="http://schemas.microsoft.com/office/drawing/2014/main" val="20000"/>
                    </a:ext>
                  </a:extLst>
                </a:gridCol>
              </a:tblGrid>
              <a:tr h="4317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a:solidFill>
                            <a:schemeClr val="bg1"/>
                          </a:solidFill>
                        </a:rPr>
                        <a:t>Keimbestimmung (Blutkulturen, Punktion)</a:t>
                      </a:r>
                    </a:p>
                  </a:txBody>
                  <a:tcPr marL="91441" marR="91441" marT="45721" marB="45721">
                    <a:solidFill>
                      <a:srgbClr val="0070C0"/>
                    </a:solidFill>
                  </a:tcPr>
                </a:tc>
                <a:extLst>
                  <a:ext uri="{0D108BD9-81ED-4DB2-BD59-A6C34878D82A}">
                    <a16:rowId xmlns:a16="http://schemas.microsoft.com/office/drawing/2014/main" val="10000"/>
                  </a:ext>
                </a:extLst>
              </a:tr>
              <a:tr h="3657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dirty="0">
                          <a:solidFill>
                            <a:schemeClr val="accent6">
                              <a:lumMod val="60000"/>
                              <a:lumOff val="40000"/>
                            </a:schemeClr>
                          </a:solidFill>
                        </a:rPr>
                        <a:t>↓</a:t>
                      </a:r>
                    </a:p>
                  </a:txBody>
                  <a:tcPr marL="91441" marR="91441" marT="45721" marB="45721"/>
                </a:tc>
                <a:extLst>
                  <a:ext uri="{0D108BD9-81ED-4DB2-BD59-A6C34878D82A}">
                    <a16:rowId xmlns:a16="http://schemas.microsoft.com/office/drawing/2014/main" val="10001"/>
                  </a:ext>
                </a:extLst>
              </a:tr>
              <a:tr h="3657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1" kern="1200" dirty="0">
                          <a:solidFill>
                            <a:schemeClr val="bg1"/>
                          </a:solidFill>
                          <a:latin typeface="+mn-lt"/>
                          <a:ea typeface="+mn-ea"/>
                          <a:cs typeface="+mn-cs"/>
                        </a:rPr>
                        <a:t>Schmerztherapie</a:t>
                      </a:r>
                    </a:p>
                    <a:p>
                      <a:pPr marL="0" marR="0" indent="0" algn="ctr" defTabSz="914400" rtl="0" eaLnBrk="1" fontAlgn="auto" latinLnBrk="0" hangingPunct="1">
                        <a:lnSpc>
                          <a:spcPct val="100000"/>
                        </a:lnSpc>
                        <a:spcBef>
                          <a:spcPts val="0"/>
                        </a:spcBef>
                        <a:spcAft>
                          <a:spcPts val="0"/>
                        </a:spcAft>
                        <a:buClrTx/>
                        <a:buSzTx/>
                        <a:buFontTx/>
                        <a:buNone/>
                        <a:tabLst/>
                        <a:defRPr/>
                      </a:pPr>
                      <a:r>
                        <a:rPr lang="de-DE" sz="1800" b="1" kern="1200" dirty="0">
                          <a:solidFill>
                            <a:schemeClr val="bg1"/>
                          </a:solidFill>
                          <a:latin typeface="+mn-lt"/>
                          <a:ea typeface="+mn-ea"/>
                          <a:cs typeface="+mn-cs"/>
                        </a:rPr>
                        <a:t>Intravenöse Antibiotikatherapie (2 Wochen)</a:t>
                      </a:r>
                    </a:p>
                  </a:txBody>
                  <a:tcPr marL="91441" marR="91441" marT="45721" marB="45721">
                    <a:solidFill>
                      <a:srgbClr val="0070C0"/>
                    </a:solidFill>
                  </a:tcPr>
                </a:tc>
                <a:extLst>
                  <a:ext uri="{0D108BD9-81ED-4DB2-BD59-A6C34878D82A}">
                    <a16:rowId xmlns:a16="http://schemas.microsoft.com/office/drawing/2014/main" val="10002"/>
                  </a:ext>
                </a:extLst>
              </a:tr>
              <a:tr h="3657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1" dirty="0">
                          <a:solidFill>
                            <a:schemeClr val="accent6">
                              <a:lumMod val="60000"/>
                              <a:lumOff val="40000"/>
                            </a:schemeClr>
                          </a:solidFill>
                        </a:rPr>
                        <a:t>↓</a:t>
                      </a:r>
                    </a:p>
                  </a:txBody>
                  <a:tcPr marL="91441" marR="91441" marT="45721" marB="45721"/>
                </a:tc>
                <a:extLst>
                  <a:ext uri="{0D108BD9-81ED-4DB2-BD59-A6C34878D82A}">
                    <a16:rowId xmlns:a16="http://schemas.microsoft.com/office/drawing/2014/main" val="10003"/>
                  </a:ext>
                </a:extLst>
              </a:tr>
              <a:tr h="640097">
                <a:tc>
                  <a:txBody>
                    <a:bodyPr/>
                    <a:lstStyle/>
                    <a:p>
                      <a:pPr algn="ctr"/>
                      <a:r>
                        <a:rPr lang="de-DE" sz="1800" b="1" kern="1200" dirty="0">
                          <a:solidFill>
                            <a:schemeClr val="bg1"/>
                          </a:solidFill>
                          <a:latin typeface="+mn-lt"/>
                          <a:ea typeface="+mn-ea"/>
                          <a:cs typeface="+mn-cs"/>
                        </a:rPr>
                        <a:t>Immobilisierung </a:t>
                      </a:r>
                    </a:p>
                    <a:p>
                      <a:pPr algn="ctr"/>
                      <a:r>
                        <a:rPr lang="de-DE" sz="1800" b="1" kern="1200" dirty="0">
                          <a:solidFill>
                            <a:schemeClr val="bg1"/>
                          </a:solidFill>
                          <a:latin typeface="+mn-lt"/>
                          <a:ea typeface="+mn-ea"/>
                          <a:cs typeface="+mn-cs"/>
                        </a:rPr>
                        <a:t>bis Laborchemische und klinische Besserung</a:t>
                      </a:r>
                    </a:p>
                  </a:txBody>
                  <a:tcPr marL="91441" marR="91441" marT="45721" marB="45721">
                    <a:solidFill>
                      <a:srgbClr val="0070C0"/>
                    </a:solidFill>
                  </a:tcPr>
                </a:tc>
                <a:extLst>
                  <a:ext uri="{0D108BD9-81ED-4DB2-BD59-A6C34878D82A}">
                    <a16:rowId xmlns:a16="http://schemas.microsoft.com/office/drawing/2014/main" val="10004"/>
                  </a:ext>
                </a:extLst>
              </a:tr>
              <a:tr h="3657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1" dirty="0">
                          <a:solidFill>
                            <a:schemeClr val="accent6">
                              <a:lumMod val="60000"/>
                              <a:lumOff val="40000"/>
                            </a:schemeClr>
                          </a:solidFill>
                        </a:rPr>
                        <a:t>↓</a:t>
                      </a:r>
                    </a:p>
                  </a:txBody>
                  <a:tcPr marL="91441" marR="91441" marT="45721" marB="45721"/>
                </a:tc>
                <a:extLst>
                  <a:ext uri="{0D108BD9-81ED-4DB2-BD59-A6C34878D82A}">
                    <a16:rowId xmlns:a16="http://schemas.microsoft.com/office/drawing/2014/main" val="10005"/>
                  </a:ext>
                </a:extLst>
              </a:tr>
              <a:tr h="3657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1" kern="1200" dirty="0">
                          <a:solidFill>
                            <a:schemeClr val="bg1"/>
                          </a:solidFill>
                          <a:latin typeface="+mn-lt"/>
                          <a:ea typeface="+mn-ea"/>
                          <a:cs typeface="+mn-cs"/>
                        </a:rPr>
                        <a:t>Mobilisierung im Mieder</a:t>
                      </a:r>
                    </a:p>
                  </a:txBody>
                  <a:tcPr marL="91441" marR="91441" marT="45721" marB="45721">
                    <a:solidFill>
                      <a:srgbClr val="0070C0"/>
                    </a:solidFill>
                  </a:tcPr>
                </a:tc>
                <a:extLst>
                  <a:ext uri="{0D108BD9-81ED-4DB2-BD59-A6C34878D82A}">
                    <a16:rowId xmlns:a16="http://schemas.microsoft.com/office/drawing/2014/main" val="10006"/>
                  </a:ext>
                </a:extLst>
              </a:tr>
              <a:tr h="3657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1" dirty="0">
                          <a:solidFill>
                            <a:schemeClr val="accent6">
                              <a:lumMod val="60000"/>
                              <a:lumOff val="40000"/>
                            </a:schemeClr>
                          </a:solidFill>
                        </a:rPr>
                        <a:t>↓</a:t>
                      </a:r>
                    </a:p>
                  </a:txBody>
                  <a:tcPr marL="91441" marR="91441" marT="45721" marB="45721"/>
                </a:tc>
                <a:extLst>
                  <a:ext uri="{0D108BD9-81ED-4DB2-BD59-A6C34878D82A}">
                    <a16:rowId xmlns:a16="http://schemas.microsoft.com/office/drawing/2014/main" val="10007"/>
                  </a:ext>
                </a:extLst>
              </a:tr>
              <a:tr h="3657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800" b="1" kern="1200" dirty="0" err="1">
                          <a:solidFill>
                            <a:schemeClr val="bg1"/>
                          </a:solidFill>
                          <a:latin typeface="+mn-lt"/>
                          <a:ea typeface="+mn-ea"/>
                          <a:cs typeface="+mn-cs"/>
                        </a:rPr>
                        <a:t>Oralisierung</a:t>
                      </a:r>
                      <a:r>
                        <a:rPr lang="de-DE" sz="1800" b="1" kern="1200" dirty="0">
                          <a:solidFill>
                            <a:schemeClr val="bg1"/>
                          </a:solidFill>
                          <a:latin typeface="+mn-lt"/>
                          <a:ea typeface="+mn-ea"/>
                          <a:cs typeface="+mn-cs"/>
                        </a:rPr>
                        <a:t> der Antibiose (10 Wochen)</a:t>
                      </a:r>
                      <a:endParaRPr lang="de-AT" sz="1800" b="1" kern="1200" dirty="0">
                        <a:solidFill>
                          <a:schemeClr val="bg1"/>
                        </a:solidFill>
                        <a:latin typeface="+mn-lt"/>
                        <a:ea typeface="+mn-ea"/>
                        <a:cs typeface="+mn-cs"/>
                      </a:endParaRPr>
                    </a:p>
                  </a:txBody>
                  <a:tcPr marL="91441" marR="91441" marT="45721" marB="45721">
                    <a:solidFill>
                      <a:srgbClr val="0070C0"/>
                    </a:solidFill>
                  </a:tcPr>
                </a:tc>
                <a:extLst>
                  <a:ext uri="{0D108BD9-81ED-4DB2-BD59-A6C34878D82A}">
                    <a16:rowId xmlns:a16="http://schemas.microsoft.com/office/drawing/2014/main" val="10008"/>
                  </a:ext>
                </a:extLst>
              </a:tr>
            </a:tbl>
          </a:graphicData>
        </a:graphic>
      </p:graphicFrame>
      <p:sp>
        <p:nvSpPr>
          <p:cNvPr id="3" name="Textfeld 2">
            <a:extLst>
              <a:ext uri="{FF2B5EF4-FFF2-40B4-BE49-F238E27FC236}">
                <a16:creationId xmlns:a16="http://schemas.microsoft.com/office/drawing/2014/main" id="{A7694578-1662-4292-AE87-7FCBAC7BE70F}"/>
              </a:ext>
            </a:extLst>
          </p:cNvPr>
          <p:cNvSpPr txBox="1"/>
          <p:nvPr/>
        </p:nvSpPr>
        <p:spPr>
          <a:xfrm>
            <a:off x="4062074" y="2929568"/>
            <a:ext cx="7180446" cy="1938992"/>
          </a:xfrm>
          <a:prstGeom prst="rect">
            <a:avLst/>
          </a:prstGeom>
          <a:solidFill>
            <a:schemeClr val="bg1"/>
          </a:solidFill>
          <a:ln w="19050">
            <a:solidFill>
              <a:srgbClr val="FF0000"/>
            </a:solidFill>
          </a:ln>
        </p:spPr>
        <p:txBody>
          <a:bodyPr wrap="square" rtlCol="0">
            <a:spAutoFit/>
          </a:bodyPr>
          <a:lstStyle/>
          <a:p>
            <a:pPr algn="ctr"/>
            <a:r>
              <a:rPr lang="de-DE" sz="4000" b="1" dirty="0">
                <a:solidFill>
                  <a:srgbClr val="FF0000"/>
                </a:solidFill>
              </a:rPr>
              <a:t>25–55% der Fälle </a:t>
            </a:r>
          </a:p>
          <a:p>
            <a:pPr algn="ctr"/>
            <a:r>
              <a:rPr lang="de-DE" sz="4000" b="1" dirty="0">
                <a:solidFill>
                  <a:srgbClr val="FF0000"/>
                </a:solidFill>
              </a:rPr>
              <a:t>werden </a:t>
            </a:r>
          </a:p>
          <a:p>
            <a:pPr algn="ctr"/>
            <a:r>
              <a:rPr lang="de-DE" sz="4000" b="1" dirty="0">
                <a:solidFill>
                  <a:srgbClr val="FF0000"/>
                </a:solidFill>
              </a:rPr>
              <a:t>dennoch operiert</a:t>
            </a:r>
          </a:p>
        </p:txBody>
      </p:sp>
      <p:sp>
        <p:nvSpPr>
          <p:cNvPr id="4" name="Textfeld 3">
            <a:extLst>
              <a:ext uri="{FF2B5EF4-FFF2-40B4-BE49-F238E27FC236}">
                <a16:creationId xmlns:a16="http://schemas.microsoft.com/office/drawing/2014/main" id="{C8E02F33-7914-F68B-27C1-A41F20E4EF6C}"/>
              </a:ext>
            </a:extLst>
          </p:cNvPr>
          <p:cNvSpPr txBox="1"/>
          <p:nvPr/>
        </p:nvSpPr>
        <p:spPr>
          <a:xfrm>
            <a:off x="10076378" y="6249148"/>
            <a:ext cx="6221002" cy="276999"/>
          </a:xfrm>
          <a:prstGeom prst="rect">
            <a:avLst/>
          </a:prstGeom>
          <a:noFill/>
        </p:spPr>
        <p:txBody>
          <a:bodyPr wrap="square">
            <a:spAutoFit/>
          </a:bodyPr>
          <a:lstStyle/>
          <a:p>
            <a:r>
              <a:rPr lang="de-AT" altLang="de-DE" sz="1200" b="1" dirty="0"/>
              <a:t>Quack (2014)</a:t>
            </a:r>
            <a:endParaRPr lang="de-AT" sz="1200" b="1" dirty="0"/>
          </a:p>
        </p:txBody>
      </p:sp>
    </p:spTree>
    <p:extLst>
      <p:ext uri="{BB962C8B-B14F-4D97-AF65-F5344CB8AC3E}">
        <p14:creationId xmlns:p14="http://schemas.microsoft.com/office/powerpoint/2010/main" val="338643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3862</Words>
  <Application>Microsoft Office PowerPoint</Application>
  <PresentationFormat>Breitbild</PresentationFormat>
  <Paragraphs>528</Paragraphs>
  <Slides>22</Slides>
  <Notes>16</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22</vt:i4>
      </vt:variant>
    </vt:vector>
  </HeadingPairs>
  <TitlesOfParts>
    <vt:vector size="29" baseType="lpstr">
      <vt:lpstr>Arial</vt:lpstr>
      <vt:lpstr>Calibri</vt:lpstr>
      <vt:lpstr>Calibri Light</vt:lpstr>
      <vt:lpstr>MyriadPro-SemiCn</vt:lpstr>
      <vt:lpstr>TimesNewRomanPSMT</vt:lpstr>
      <vt:lpstr>Office</vt: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Florian Obwegeser</dc:creator>
  <cp:lastModifiedBy>Florian Obwegeser</cp:lastModifiedBy>
  <cp:revision>149</cp:revision>
  <dcterms:created xsi:type="dcterms:W3CDTF">2022-09-09T08:29:43Z</dcterms:created>
  <dcterms:modified xsi:type="dcterms:W3CDTF">2024-01-27T10:28:05Z</dcterms:modified>
</cp:coreProperties>
</file>