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9" r:id="rId2"/>
  </p:sldMasterIdLst>
  <p:notesMasterIdLst>
    <p:notesMasterId r:id="rId47"/>
  </p:notesMasterIdLst>
  <p:handoutMasterIdLst>
    <p:handoutMasterId r:id="rId48"/>
  </p:handoutMasterIdLst>
  <p:sldIdLst>
    <p:sldId id="403" r:id="rId3"/>
    <p:sldId id="636" r:id="rId4"/>
    <p:sldId id="637" r:id="rId5"/>
    <p:sldId id="643" r:id="rId6"/>
    <p:sldId id="641" r:id="rId7"/>
    <p:sldId id="640" r:id="rId8"/>
    <p:sldId id="644" r:id="rId9"/>
    <p:sldId id="642" r:id="rId10"/>
    <p:sldId id="645" r:id="rId11"/>
    <p:sldId id="629" r:id="rId12"/>
    <p:sldId id="358" r:id="rId13"/>
    <p:sldId id="533" r:id="rId14"/>
    <p:sldId id="605" r:id="rId15"/>
    <p:sldId id="599" r:id="rId16"/>
    <p:sldId id="415" r:id="rId17"/>
    <p:sldId id="603" r:id="rId18"/>
    <p:sldId id="600" r:id="rId19"/>
    <p:sldId id="628" r:id="rId20"/>
    <p:sldId id="558" r:id="rId21"/>
    <p:sldId id="616" r:id="rId22"/>
    <p:sldId id="606" r:id="rId23"/>
    <p:sldId id="612" r:id="rId24"/>
    <p:sldId id="591" r:id="rId25"/>
    <p:sldId id="530" r:id="rId26"/>
    <p:sldId id="622" r:id="rId27"/>
    <p:sldId id="632" r:id="rId28"/>
    <p:sldId id="634" r:id="rId29"/>
    <p:sldId id="621" r:id="rId30"/>
    <p:sldId id="597" r:id="rId31"/>
    <p:sldId id="625" r:id="rId32"/>
    <p:sldId id="602" r:id="rId33"/>
    <p:sldId id="626" r:id="rId34"/>
    <p:sldId id="627" r:id="rId35"/>
    <p:sldId id="337" r:id="rId36"/>
    <p:sldId id="635" r:id="rId37"/>
    <p:sldId id="639" r:id="rId38"/>
    <p:sldId id="638" r:id="rId39"/>
    <p:sldId id="607" r:id="rId40"/>
    <p:sldId id="609" r:id="rId41"/>
    <p:sldId id="630" r:id="rId42"/>
    <p:sldId id="631" r:id="rId43"/>
    <p:sldId id="604" r:id="rId44"/>
    <p:sldId id="584" r:id="rId45"/>
    <p:sldId id="624" r:id="rId46"/>
  </p:sldIdLst>
  <p:sldSz cx="9144000" cy="6858000" type="screen4x3"/>
  <p:notesSz cx="6797675" cy="9928225"/>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3300"/>
    <a:srgbClr val="CC3399"/>
    <a:srgbClr val="9933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5" autoAdjust="0"/>
    <p:restoredTop sz="94645" autoAdjust="0"/>
  </p:normalViewPr>
  <p:slideViewPr>
    <p:cSldViewPr>
      <p:cViewPr varScale="1">
        <p:scale>
          <a:sx n="147" d="100"/>
          <a:sy n="147" d="100"/>
        </p:scale>
        <p:origin x="236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6976357-CD2F-E37F-45ED-36B25D33D045}"/>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mn-cs"/>
              </a:defRPr>
            </a:lvl1pPr>
          </a:lstStyle>
          <a:p>
            <a:pPr>
              <a:defRPr/>
            </a:pPr>
            <a:endParaRPr lang="de-DE"/>
          </a:p>
        </p:txBody>
      </p:sp>
      <p:sp>
        <p:nvSpPr>
          <p:cNvPr id="61443" name="Rectangle 3">
            <a:extLst>
              <a:ext uri="{FF2B5EF4-FFF2-40B4-BE49-F238E27FC236}">
                <a16:creationId xmlns:a16="http://schemas.microsoft.com/office/drawing/2014/main" id="{A3CB5F95-E6A1-453D-8B8C-E9F664A93058}"/>
              </a:ext>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mn-cs"/>
              </a:defRPr>
            </a:lvl1pPr>
          </a:lstStyle>
          <a:p>
            <a:pPr>
              <a:defRPr/>
            </a:pPr>
            <a:fld id="{BD637E3A-2E9D-4C08-9F39-BFC8EF535EBB}" type="datetimeFigureOut">
              <a:rPr lang="de-DE"/>
              <a:pPr>
                <a:defRPr/>
              </a:pPr>
              <a:t>23.01.2024</a:t>
            </a:fld>
            <a:endParaRPr lang="de-DE"/>
          </a:p>
        </p:txBody>
      </p:sp>
      <p:sp>
        <p:nvSpPr>
          <p:cNvPr id="61444" name="Rectangle 4">
            <a:extLst>
              <a:ext uri="{FF2B5EF4-FFF2-40B4-BE49-F238E27FC236}">
                <a16:creationId xmlns:a16="http://schemas.microsoft.com/office/drawing/2014/main" id="{2F3FAF76-F027-04C8-69D9-F9E57317FCC4}"/>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mn-cs"/>
              </a:defRPr>
            </a:lvl1pPr>
          </a:lstStyle>
          <a:p>
            <a:pPr>
              <a:defRPr/>
            </a:pPr>
            <a:endParaRPr lang="de-DE"/>
          </a:p>
        </p:txBody>
      </p:sp>
      <p:sp>
        <p:nvSpPr>
          <p:cNvPr id="61445" name="Rectangle 5">
            <a:extLst>
              <a:ext uri="{FF2B5EF4-FFF2-40B4-BE49-F238E27FC236}">
                <a16:creationId xmlns:a16="http://schemas.microsoft.com/office/drawing/2014/main" id="{B47F7257-69CB-F337-E4AE-C42D9F493F36}"/>
              </a:ext>
            </a:extLst>
          </p:cNvPr>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C1E26E45-D24E-485A-9901-D523DD75B9AD}"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42FAA4-DB2C-8843-E2CD-FC9DC8595D70}"/>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de-DE"/>
          </a:p>
        </p:txBody>
      </p:sp>
      <p:sp>
        <p:nvSpPr>
          <p:cNvPr id="3" name="Date Placeholder 2">
            <a:extLst>
              <a:ext uri="{FF2B5EF4-FFF2-40B4-BE49-F238E27FC236}">
                <a16:creationId xmlns:a16="http://schemas.microsoft.com/office/drawing/2014/main" id="{50BA0119-ED50-274E-02B0-4FB71090A2CF}"/>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DDCC6B57-0646-44A2-A3A0-651EA4E1DA32}" type="datetimeFigureOut">
              <a:rPr lang="de-DE"/>
              <a:pPr>
                <a:defRPr/>
              </a:pPr>
              <a:t>23.01.2024</a:t>
            </a:fld>
            <a:endParaRPr lang="de-DE"/>
          </a:p>
        </p:txBody>
      </p:sp>
      <p:sp>
        <p:nvSpPr>
          <p:cNvPr id="4" name="Slide Image Placeholder 3">
            <a:extLst>
              <a:ext uri="{FF2B5EF4-FFF2-40B4-BE49-F238E27FC236}">
                <a16:creationId xmlns:a16="http://schemas.microsoft.com/office/drawing/2014/main" id="{0553DD90-2CDC-2162-D66E-317A73FD984A}"/>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es Placeholder 4">
            <a:extLst>
              <a:ext uri="{FF2B5EF4-FFF2-40B4-BE49-F238E27FC236}">
                <a16:creationId xmlns:a16="http://schemas.microsoft.com/office/drawing/2014/main" id="{0039C066-4287-A693-1AE5-4FF0B15235B1}"/>
              </a:ext>
            </a:extLst>
          </p:cNvPr>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a:p>
        </p:txBody>
      </p:sp>
      <p:sp>
        <p:nvSpPr>
          <p:cNvPr id="6" name="Footer Placeholder 5">
            <a:extLst>
              <a:ext uri="{FF2B5EF4-FFF2-40B4-BE49-F238E27FC236}">
                <a16:creationId xmlns:a16="http://schemas.microsoft.com/office/drawing/2014/main" id="{8D77EDC9-534D-B0EB-56B9-7E46DC19AD82}"/>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de-DE"/>
          </a:p>
        </p:txBody>
      </p:sp>
      <p:sp>
        <p:nvSpPr>
          <p:cNvPr id="7" name="Slide Number Placeholder 6">
            <a:extLst>
              <a:ext uri="{FF2B5EF4-FFF2-40B4-BE49-F238E27FC236}">
                <a16:creationId xmlns:a16="http://schemas.microsoft.com/office/drawing/2014/main" id="{AE4BAC78-7890-3E39-180B-9F8A5A9B3DAB}"/>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633619A-9545-465B-A681-7A8FA9168248}"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a:extLst>
              <a:ext uri="{FF2B5EF4-FFF2-40B4-BE49-F238E27FC236}">
                <a16:creationId xmlns:a16="http://schemas.microsoft.com/office/drawing/2014/main" id="{F353F143-49D7-2EE5-1BB0-666AEA66D5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izenplatzhalter 2">
            <a:extLst>
              <a:ext uri="{FF2B5EF4-FFF2-40B4-BE49-F238E27FC236}">
                <a16:creationId xmlns:a16="http://schemas.microsoft.com/office/drawing/2014/main" id="{011798AE-6299-D5F3-82BA-F870F0EF36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8196" name="Foliennummernplatzhalter 3">
            <a:extLst>
              <a:ext uri="{FF2B5EF4-FFF2-40B4-BE49-F238E27FC236}">
                <a16:creationId xmlns:a16="http://schemas.microsoft.com/office/drawing/2014/main" id="{7AFF3C2F-DE4A-9C46-7EBD-FA908C1A919E}"/>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5183595-907F-460C-BB7E-B44FCFE0C239}" type="slidenum">
              <a:rPr lang="de-AT" altLang="de-DE"/>
              <a:pPr algn="r" eaLnBrk="1" hangingPunct="1">
                <a:spcBef>
                  <a:spcPct val="0"/>
                </a:spcBef>
              </a:pPr>
              <a:t>1</a:t>
            </a:fld>
            <a:endParaRPr lang="de-AT"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98F0BDF6-9DAD-05F4-D312-3C98245FD9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81EAE8D5-36FF-CC4E-5772-D200A3A55D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53252" name="Foliennummernplatzhalter 3">
            <a:extLst>
              <a:ext uri="{FF2B5EF4-FFF2-40B4-BE49-F238E27FC236}">
                <a16:creationId xmlns:a16="http://schemas.microsoft.com/office/drawing/2014/main" id="{8F49A295-2684-CB1C-9EFA-947FEEEEF4EE}"/>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CBCB63-EEC0-4C5A-9CD8-DF9C76AC99C3}" type="slidenum">
              <a:rPr lang="de-AT" altLang="de-DE"/>
              <a:pPr algn="r" eaLnBrk="1" hangingPunct="1">
                <a:spcBef>
                  <a:spcPct val="0"/>
                </a:spcBef>
              </a:pPr>
              <a:t>12</a:t>
            </a:fld>
            <a:endParaRPr lang="de-AT"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a:extLst>
              <a:ext uri="{FF2B5EF4-FFF2-40B4-BE49-F238E27FC236}">
                <a16:creationId xmlns:a16="http://schemas.microsoft.com/office/drawing/2014/main" id="{A81D4064-0EE8-A464-B43C-8A7C56E40B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izenplatzhalter 2">
            <a:extLst>
              <a:ext uri="{FF2B5EF4-FFF2-40B4-BE49-F238E27FC236}">
                <a16:creationId xmlns:a16="http://schemas.microsoft.com/office/drawing/2014/main" id="{D5EAC50A-DBE0-C4AD-BF36-BF30F59581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0244" name="Foliennummernplatzhalter 3">
            <a:extLst>
              <a:ext uri="{FF2B5EF4-FFF2-40B4-BE49-F238E27FC236}">
                <a16:creationId xmlns:a16="http://schemas.microsoft.com/office/drawing/2014/main" id="{0FAEE08F-3734-6CD3-6D1B-7987A7F168D2}"/>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E2B2195-1B8D-4A23-8589-5C431F19586E}" type="slidenum">
              <a:rPr lang="de-AT" altLang="de-DE"/>
              <a:pPr algn="r" eaLnBrk="1" hangingPunct="1">
                <a:spcBef>
                  <a:spcPct val="0"/>
                </a:spcBef>
              </a:pPr>
              <a:t>13</a:t>
            </a:fld>
            <a:endParaRPr lang="de-AT"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a:extLst>
              <a:ext uri="{FF2B5EF4-FFF2-40B4-BE49-F238E27FC236}">
                <a16:creationId xmlns:a16="http://schemas.microsoft.com/office/drawing/2014/main" id="{B1A33834-7733-F07B-0D45-F7B017CC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izenplatzhalter 2">
            <a:extLst>
              <a:ext uri="{FF2B5EF4-FFF2-40B4-BE49-F238E27FC236}">
                <a16:creationId xmlns:a16="http://schemas.microsoft.com/office/drawing/2014/main" id="{79E19071-690B-6284-D110-6C1CFB5832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15716" name="Foliennummernplatzhalter 3">
            <a:extLst>
              <a:ext uri="{FF2B5EF4-FFF2-40B4-BE49-F238E27FC236}">
                <a16:creationId xmlns:a16="http://schemas.microsoft.com/office/drawing/2014/main" id="{51A90F29-912B-1F0E-8F17-9AB018D680F7}"/>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3111637-A958-4801-B6EA-17B6CE1A51A7}" type="slidenum">
              <a:rPr lang="de-AT" altLang="de-DE"/>
              <a:pPr algn="r" eaLnBrk="1" hangingPunct="1">
                <a:spcBef>
                  <a:spcPct val="0"/>
                </a:spcBef>
              </a:pPr>
              <a:t>14</a:t>
            </a:fld>
            <a:endParaRPr lang="de-AT"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3EBF57AB-FFE6-19AA-8CEE-0A9B044F4F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a:extLst>
              <a:ext uri="{FF2B5EF4-FFF2-40B4-BE49-F238E27FC236}">
                <a16:creationId xmlns:a16="http://schemas.microsoft.com/office/drawing/2014/main" id="{D2AEADFB-C189-491D-2B99-FEE4F150D9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4340" name="Foliennummernplatzhalter 3">
            <a:extLst>
              <a:ext uri="{FF2B5EF4-FFF2-40B4-BE49-F238E27FC236}">
                <a16:creationId xmlns:a16="http://schemas.microsoft.com/office/drawing/2014/main" id="{659CBE8D-D470-1B66-E292-EEA5988472A1}"/>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2D7D3B8-C957-4C2C-AB9F-2BBDB0B41849}" type="slidenum">
              <a:rPr lang="de-AT" altLang="de-DE"/>
              <a:pPr algn="r" eaLnBrk="1" hangingPunct="1">
                <a:spcBef>
                  <a:spcPct val="0"/>
                </a:spcBef>
              </a:pPr>
              <a:t>15</a:t>
            </a:fld>
            <a:endParaRPr lang="de-AT"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88C4E8E9-821C-45F6-FDB6-86F918DAA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a:extLst>
              <a:ext uri="{FF2B5EF4-FFF2-40B4-BE49-F238E27FC236}">
                <a16:creationId xmlns:a16="http://schemas.microsoft.com/office/drawing/2014/main" id="{BA39E673-6699-A5C1-F3AC-4F4BE27C3D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6388" name="Foliennummernplatzhalter 3">
            <a:extLst>
              <a:ext uri="{FF2B5EF4-FFF2-40B4-BE49-F238E27FC236}">
                <a16:creationId xmlns:a16="http://schemas.microsoft.com/office/drawing/2014/main" id="{35EC3BF2-E4E1-B50C-CC37-183E87C08B40}"/>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02FD9B-612D-4461-BF75-3329BBD33471}" type="slidenum">
              <a:rPr lang="de-AT" altLang="de-DE"/>
              <a:pPr algn="r" eaLnBrk="1" hangingPunct="1">
                <a:spcBef>
                  <a:spcPct val="0"/>
                </a:spcBef>
              </a:pPr>
              <a:t>16</a:t>
            </a:fld>
            <a:endParaRPr lang="de-AT"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a:extLst>
              <a:ext uri="{FF2B5EF4-FFF2-40B4-BE49-F238E27FC236}">
                <a16:creationId xmlns:a16="http://schemas.microsoft.com/office/drawing/2014/main" id="{B893AFB5-33A4-2E13-E03F-7AE574B512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izenplatzhalter 2">
            <a:extLst>
              <a:ext uri="{FF2B5EF4-FFF2-40B4-BE49-F238E27FC236}">
                <a16:creationId xmlns:a16="http://schemas.microsoft.com/office/drawing/2014/main" id="{826C303F-0909-1D5C-213C-A249091BF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8436" name="Foliennummernplatzhalter 3">
            <a:extLst>
              <a:ext uri="{FF2B5EF4-FFF2-40B4-BE49-F238E27FC236}">
                <a16:creationId xmlns:a16="http://schemas.microsoft.com/office/drawing/2014/main" id="{949CF9C0-FBB2-CDDF-890E-1DAC7FA2592F}"/>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DF6BA2-7979-4C07-8B30-5AB12392CDA9}" type="slidenum">
              <a:rPr lang="de-AT" altLang="de-DE"/>
              <a:pPr algn="r" eaLnBrk="1" hangingPunct="1">
                <a:spcBef>
                  <a:spcPct val="0"/>
                </a:spcBef>
              </a:pPr>
              <a:t>17</a:t>
            </a:fld>
            <a:endParaRPr lang="de-AT"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24E37C69-A84B-DDB4-972A-71EFB942BB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a:extLst>
              <a:ext uri="{FF2B5EF4-FFF2-40B4-BE49-F238E27FC236}">
                <a16:creationId xmlns:a16="http://schemas.microsoft.com/office/drawing/2014/main" id="{A3FC74EE-7DE1-8DD8-76C3-8BF7928318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0484" name="Foliennummernplatzhalter 3">
            <a:extLst>
              <a:ext uri="{FF2B5EF4-FFF2-40B4-BE49-F238E27FC236}">
                <a16:creationId xmlns:a16="http://schemas.microsoft.com/office/drawing/2014/main" id="{5ACEBC0E-C710-5A38-4D68-749D84A8450D}"/>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49723CB-4022-4CAE-9644-2C68B7D6218F}" type="slidenum">
              <a:rPr lang="de-AT" altLang="de-DE"/>
              <a:pPr algn="r" eaLnBrk="1" hangingPunct="1">
                <a:spcBef>
                  <a:spcPct val="0"/>
                </a:spcBef>
              </a:pPr>
              <a:t>18</a:t>
            </a:fld>
            <a:endParaRPr lang="de-AT"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4CB4CDEB-0460-EEC9-0929-E6053BA915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a:extLst>
              <a:ext uri="{FF2B5EF4-FFF2-40B4-BE49-F238E27FC236}">
                <a16:creationId xmlns:a16="http://schemas.microsoft.com/office/drawing/2014/main" id="{0396F749-717E-5ED0-E328-84DE508478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2532" name="Foliennummernplatzhalter 3">
            <a:extLst>
              <a:ext uri="{FF2B5EF4-FFF2-40B4-BE49-F238E27FC236}">
                <a16:creationId xmlns:a16="http://schemas.microsoft.com/office/drawing/2014/main" id="{14AB1BF7-8890-9352-83D7-36CB22FC1F33}"/>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BB7BF78-75F7-47B1-AC6F-B071EC8F5312}" type="slidenum">
              <a:rPr lang="de-AT" altLang="de-DE"/>
              <a:pPr algn="r" eaLnBrk="1" hangingPunct="1">
                <a:spcBef>
                  <a:spcPct val="0"/>
                </a:spcBef>
              </a:pPr>
              <a:t>19</a:t>
            </a:fld>
            <a:endParaRPr lang="de-AT"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3D55863C-459B-149F-6549-C5E124FB6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a:extLst>
              <a:ext uri="{FF2B5EF4-FFF2-40B4-BE49-F238E27FC236}">
                <a16:creationId xmlns:a16="http://schemas.microsoft.com/office/drawing/2014/main" id="{550010A8-C1CB-958E-4966-8CF8C34F6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4580" name="Foliennummernplatzhalter 3">
            <a:extLst>
              <a:ext uri="{FF2B5EF4-FFF2-40B4-BE49-F238E27FC236}">
                <a16:creationId xmlns:a16="http://schemas.microsoft.com/office/drawing/2014/main" id="{EE6E6507-9C3E-47F7-DCE1-D3F907E483C2}"/>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441E9E7-AC4F-4CBB-B86D-3505BA29D544}" type="slidenum">
              <a:rPr lang="de-AT" altLang="de-DE"/>
              <a:pPr algn="r" eaLnBrk="1" hangingPunct="1">
                <a:spcBef>
                  <a:spcPct val="0"/>
                </a:spcBef>
              </a:pPr>
              <a:t>20</a:t>
            </a:fld>
            <a:endParaRPr lang="de-AT"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id="{107ADD07-4387-DE5C-8117-B6F91F70ED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a:extLst>
              <a:ext uri="{FF2B5EF4-FFF2-40B4-BE49-F238E27FC236}">
                <a16:creationId xmlns:a16="http://schemas.microsoft.com/office/drawing/2014/main" id="{2DCA6799-B079-2DCE-3BF8-F2CBAA306D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6628" name="Foliennummernplatzhalter 3">
            <a:extLst>
              <a:ext uri="{FF2B5EF4-FFF2-40B4-BE49-F238E27FC236}">
                <a16:creationId xmlns:a16="http://schemas.microsoft.com/office/drawing/2014/main" id="{61C37681-8633-27A4-FB73-581EBFEA57E1}"/>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00F785F-30C8-47BB-BACA-D67D0A657512}" type="slidenum">
              <a:rPr lang="de-AT" altLang="de-DE"/>
              <a:pPr algn="r" eaLnBrk="1" hangingPunct="1">
                <a:spcBef>
                  <a:spcPct val="0"/>
                </a:spcBef>
              </a:pPr>
              <a:t>21</a:t>
            </a:fld>
            <a:endParaRPr lang="de-AT"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a:defRPr/>
            </a:pPr>
            <a:fld id="{6633619A-9545-465B-A681-7A8FA9168248}" type="slidenum">
              <a:rPr lang="de-DE" altLang="de-DE" smtClean="0"/>
              <a:pPr>
                <a:defRPr/>
              </a:pPr>
              <a:t>2</a:t>
            </a:fld>
            <a:endParaRPr lang="de-DE" altLang="de-DE"/>
          </a:p>
        </p:txBody>
      </p:sp>
    </p:spTree>
    <p:extLst>
      <p:ext uri="{BB962C8B-B14F-4D97-AF65-F5344CB8AC3E}">
        <p14:creationId xmlns:p14="http://schemas.microsoft.com/office/powerpoint/2010/main" val="1587388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25F5276E-5D62-9A25-26F2-3EC1B6E28B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a:extLst>
              <a:ext uri="{FF2B5EF4-FFF2-40B4-BE49-F238E27FC236}">
                <a16:creationId xmlns:a16="http://schemas.microsoft.com/office/drawing/2014/main" id="{38B3F3B3-5949-6B63-2A25-3D88C3D62D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8676" name="Foliennummernplatzhalter 3">
            <a:extLst>
              <a:ext uri="{FF2B5EF4-FFF2-40B4-BE49-F238E27FC236}">
                <a16:creationId xmlns:a16="http://schemas.microsoft.com/office/drawing/2014/main" id="{DE9592C0-8955-38FA-8D16-1A2422E05EDD}"/>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6CB34A-3087-4600-B09C-64445B533614}" type="slidenum">
              <a:rPr lang="de-AT" altLang="de-DE"/>
              <a:pPr algn="r" eaLnBrk="1" hangingPunct="1">
                <a:spcBef>
                  <a:spcPct val="0"/>
                </a:spcBef>
              </a:pPr>
              <a:t>22</a:t>
            </a:fld>
            <a:endParaRPr lang="de-AT"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99E2E379-8DAE-CEEA-7170-9429599777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0DA880EB-2F32-B979-F7F5-0FC03D7979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0724" name="Foliennummernplatzhalter 3">
            <a:extLst>
              <a:ext uri="{FF2B5EF4-FFF2-40B4-BE49-F238E27FC236}">
                <a16:creationId xmlns:a16="http://schemas.microsoft.com/office/drawing/2014/main" id="{DA1E5601-2192-5198-B352-63948CB3BBB5}"/>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21992C-44D6-4C5F-969C-BD99AE5C5B6E}" type="slidenum">
              <a:rPr lang="de-AT" altLang="de-DE"/>
              <a:pPr algn="r" eaLnBrk="1" hangingPunct="1">
                <a:spcBef>
                  <a:spcPct val="0"/>
                </a:spcBef>
              </a:pPr>
              <a:t>23</a:t>
            </a:fld>
            <a:endParaRPr lang="de-AT"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a:extLst>
              <a:ext uri="{FF2B5EF4-FFF2-40B4-BE49-F238E27FC236}">
                <a16:creationId xmlns:a16="http://schemas.microsoft.com/office/drawing/2014/main" id="{10786081-769F-12B3-09D2-E8666856DD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a:extLst>
              <a:ext uri="{FF2B5EF4-FFF2-40B4-BE49-F238E27FC236}">
                <a16:creationId xmlns:a16="http://schemas.microsoft.com/office/drawing/2014/main" id="{A742E487-0C62-B505-9F32-DDCF28C674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2772" name="Foliennummernplatzhalter 3">
            <a:extLst>
              <a:ext uri="{FF2B5EF4-FFF2-40B4-BE49-F238E27FC236}">
                <a16:creationId xmlns:a16="http://schemas.microsoft.com/office/drawing/2014/main" id="{FC634CBD-CC1B-36CD-C567-BA3BA2F547D4}"/>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327B0CD-8DD5-4A16-AC28-3761B3FD8257}" type="slidenum">
              <a:rPr lang="de-AT" altLang="de-DE"/>
              <a:pPr algn="r" eaLnBrk="1" hangingPunct="1">
                <a:spcBef>
                  <a:spcPct val="0"/>
                </a:spcBef>
              </a:pPr>
              <a:t>24</a:t>
            </a:fld>
            <a:endParaRPr lang="de-AT"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2CE434BA-3DEA-31ED-8E62-48646FDA99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a:extLst>
              <a:ext uri="{FF2B5EF4-FFF2-40B4-BE49-F238E27FC236}">
                <a16:creationId xmlns:a16="http://schemas.microsoft.com/office/drawing/2014/main" id="{649AD099-8F94-0F33-06A2-7C99B55281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4820" name="Foliennummernplatzhalter 3">
            <a:extLst>
              <a:ext uri="{FF2B5EF4-FFF2-40B4-BE49-F238E27FC236}">
                <a16:creationId xmlns:a16="http://schemas.microsoft.com/office/drawing/2014/main" id="{602F0DDF-3651-27D8-295F-9547C0C56FDE}"/>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8978F4C-9C8F-4470-8075-69428386AD9E}" type="slidenum">
              <a:rPr lang="de-AT" altLang="de-DE"/>
              <a:pPr algn="r" eaLnBrk="1" hangingPunct="1">
                <a:spcBef>
                  <a:spcPct val="0"/>
                </a:spcBef>
              </a:pPr>
              <a:t>25</a:t>
            </a:fld>
            <a:endParaRPr lang="de-AT"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209D7C00-1616-2190-EC2B-DFD13A3D0D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a:extLst>
              <a:ext uri="{FF2B5EF4-FFF2-40B4-BE49-F238E27FC236}">
                <a16:creationId xmlns:a16="http://schemas.microsoft.com/office/drawing/2014/main" id="{7C280164-2EE1-A325-CEC0-A8F6F6D859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6868" name="Foliennummernplatzhalter 3">
            <a:extLst>
              <a:ext uri="{FF2B5EF4-FFF2-40B4-BE49-F238E27FC236}">
                <a16:creationId xmlns:a16="http://schemas.microsoft.com/office/drawing/2014/main" id="{C7A4E7AD-EF40-65FB-60C4-B65E3E073F8A}"/>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3DEA0D-E6B1-4097-9226-BC8DA6FB4456}" type="slidenum">
              <a:rPr lang="de-AT" altLang="de-DE"/>
              <a:pPr algn="r" eaLnBrk="1" hangingPunct="1">
                <a:spcBef>
                  <a:spcPct val="0"/>
                </a:spcBef>
              </a:pPr>
              <a:t>26</a:t>
            </a:fld>
            <a:endParaRPr lang="de-AT"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78EC0998-0A8B-77D1-844F-253CA9610D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a:extLst>
              <a:ext uri="{FF2B5EF4-FFF2-40B4-BE49-F238E27FC236}">
                <a16:creationId xmlns:a16="http://schemas.microsoft.com/office/drawing/2014/main" id="{28582D7B-01AD-E9E1-D0A8-DD05F4D36D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8916" name="Foliennummernplatzhalter 3">
            <a:extLst>
              <a:ext uri="{FF2B5EF4-FFF2-40B4-BE49-F238E27FC236}">
                <a16:creationId xmlns:a16="http://schemas.microsoft.com/office/drawing/2014/main" id="{73FDAFF1-128F-82C3-EC98-78EFCD4033E8}"/>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577BA9D-C986-4E31-93DA-1089FD03F389}" type="slidenum">
              <a:rPr lang="de-AT" altLang="de-DE"/>
              <a:pPr algn="r" eaLnBrk="1" hangingPunct="1">
                <a:spcBef>
                  <a:spcPct val="0"/>
                </a:spcBef>
              </a:pPr>
              <a:t>27</a:t>
            </a:fld>
            <a:endParaRPr lang="de-AT"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B6AF244-1FD5-5441-7E4B-C0C38B6E5E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a:extLst>
              <a:ext uri="{FF2B5EF4-FFF2-40B4-BE49-F238E27FC236}">
                <a16:creationId xmlns:a16="http://schemas.microsoft.com/office/drawing/2014/main" id="{9D302D32-703C-00E4-EFE7-E5D9C1391B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40964" name="Foliennummernplatzhalter 3">
            <a:extLst>
              <a:ext uri="{FF2B5EF4-FFF2-40B4-BE49-F238E27FC236}">
                <a16:creationId xmlns:a16="http://schemas.microsoft.com/office/drawing/2014/main" id="{EADD7264-8E41-7130-3725-767E8925EA05}"/>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F44131-C852-4965-9087-298BF2C8D8FF}" type="slidenum">
              <a:rPr lang="de-AT" altLang="de-DE"/>
              <a:pPr algn="r" eaLnBrk="1" hangingPunct="1">
                <a:spcBef>
                  <a:spcPct val="0"/>
                </a:spcBef>
              </a:pPr>
              <a:t>28</a:t>
            </a:fld>
            <a:endParaRPr lang="de-AT"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8159B2ED-DCCF-D4D9-7573-76EA5F4567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3892718D-7598-8485-B992-8428884517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43012" name="Foliennummernplatzhalter 3">
            <a:extLst>
              <a:ext uri="{FF2B5EF4-FFF2-40B4-BE49-F238E27FC236}">
                <a16:creationId xmlns:a16="http://schemas.microsoft.com/office/drawing/2014/main" id="{35BB7DCD-FF3F-AA28-2229-002D55E9A986}"/>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372E9D2-3582-4BBB-A8A5-15541A7891FA}" type="slidenum">
              <a:rPr lang="de-AT" altLang="de-DE"/>
              <a:pPr algn="r" eaLnBrk="1" hangingPunct="1">
                <a:spcBef>
                  <a:spcPct val="0"/>
                </a:spcBef>
              </a:pPr>
              <a:t>29</a:t>
            </a:fld>
            <a:endParaRPr lang="de-AT"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00846027-C28B-2161-DFF8-D531149EFE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a:extLst>
              <a:ext uri="{FF2B5EF4-FFF2-40B4-BE49-F238E27FC236}">
                <a16:creationId xmlns:a16="http://schemas.microsoft.com/office/drawing/2014/main" id="{45D12061-ED24-6672-1288-56D6B263ED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45060" name="Foliennummernplatzhalter 3">
            <a:extLst>
              <a:ext uri="{FF2B5EF4-FFF2-40B4-BE49-F238E27FC236}">
                <a16:creationId xmlns:a16="http://schemas.microsoft.com/office/drawing/2014/main" id="{A327A49F-6FFE-AE2B-5EDB-E483E2AD9FE4}"/>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AE63BD3-E2FB-4592-BCAA-7771A802CB35}" type="slidenum">
              <a:rPr lang="de-AT" altLang="de-DE"/>
              <a:pPr algn="r" eaLnBrk="1" hangingPunct="1">
                <a:spcBef>
                  <a:spcPct val="0"/>
                </a:spcBef>
              </a:pPr>
              <a:t>30</a:t>
            </a:fld>
            <a:endParaRPr lang="de-AT"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B21A5914-DF89-07F6-8A2C-E81EDB2C08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0DB2EBB2-2583-2C1B-D1DF-7A546CD4D6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47108" name="Foliennummernplatzhalter 3">
            <a:extLst>
              <a:ext uri="{FF2B5EF4-FFF2-40B4-BE49-F238E27FC236}">
                <a16:creationId xmlns:a16="http://schemas.microsoft.com/office/drawing/2014/main" id="{DAAF1558-B778-B3D6-6A25-36AFC767CBBE}"/>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A0F2AD2-7A58-4036-A24B-E98087C784B9}" type="slidenum">
              <a:rPr lang="de-AT" altLang="de-DE"/>
              <a:pPr algn="r" eaLnBrk="1" hangingPunct="1">
                <a:spcBef>
                  <a:spcPct val="0"/>
                </a:spcBef>
              </a:pPr>
              <a:t>31</a:t>
            </a:fld>
            <a:endParaRPr lang="de-AT"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214486F5-A3A1-2104-BCCC-F8558A98F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8571B714-DFF1-6156-EE1B-0C5FF0B79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6564" name="Foliennummernplatzhalter 3">
            <a:extLst>
              <a:ext uri="{FF2B5EF4-FFF2-40B4-BE49-F238E27FC236}">
                <a16:creationId xmlns:a16="http://schemas.microsoft.com/office/drawing/2014/main" id="{0F21BF69-401B-B98D-AFE0-86C6811877CB}"/>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E991D1-6EF6-479E-A248-261BA84F03B1}" type="slidenum">
              <a:rPr lang="de-AT" altLang="de-DE"/>
              <a:pPr algn="r" eaLnBrk="1" hangingPunct="1">
                <a:spcBef>
                  <a:spcPct val="0"/>
                </a:spcBef>
              </a:pPr>
              <a:t>4</a:t>
            </a:fld>
            <a:endParaRPr lang="de-AT" altLang="de-DE"/>
          </a:p>
        </p:txBody>
      </p:sp>
    </p:spTree>
    <p:extLst>
      <p:ext uri="{BB962C8B-B14F-4D97-AF65-F5344CB8AC3E}">
        <p14:creationId xmlns:p14="http://schemas.microsoft.com/office/powerpoint/2010/main" val="2806334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99B018CF-4D33-5AD8-1A00-BD668DC2F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a:extLst>
              <a:ext uri="{FF2B5EF4-FFF2-40B4-BE49-F238E27FC236}">
                <a16:creationId xmlns:a16="http://schemas.microsoft.com/office/drawing/2014/main" id="{5336C8A4-3722-9B43-A39E-65AED4472A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49156" name="Foliennummernplatzhalter 3">
            <a:extLst>
              <a:ext uri="{FF2B5EF4-FFF2-40B4-BE49-F238E27FC236}">
                <a16:creationId xmlns:a16="http://schemas.microsoft.com/office/drawing/2014/main" id="{9A22C981-6AAC-A35B-E4D7-DA1C2F1ED823}"/>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7C66E9E-F904-415A-AD43-FE09DCDB9281}" type="slidenum">
              <a:rPr lang="de-AT" altLang="de-DE"/>
              <a:pPr algn="r" eaLnBrk="1" hangingPunct="1">
                <a:spcBef>
                  <a:spcPct val="0"/>
                </a:spcBef>
              </a:pPr>
              <a:t>32</a:t>
            </a:fld>
            <a:endParaRPr lang="de-AT"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B5296EC0-755D-EF5E-2352-F8E97D9361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a:extLst>
              <a:ext uri="{FF2B5EF4-FFF2-40B4-BE49-F238E27FC236}">
                <a16:creationId xmlns:a16="http://schemas.microsoft.com/office/drawing/2014/main" id="{48F56CA0-F5DD-BC6D-8DED-FC473BBE5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51204" name="Foliennummernplatzhalter 3">
            <a:extLst>
              <a:ext uri="{FF2B5EF4-FFF2-40B4-BE49-F238E27FC236}">
                <a16:creationId xmlns:a16="http://schemas.microsoft.com/office/drawing/2014/main" id="{86482456-6894-6B58-C02F-E85EAFB146AC}"/>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79FC591-5FC3-48AE-B9C4-467BD2D9E8DC}" type="slidenum">
              <a:rPr lang="de-AT" altLang="de-DE"/>
              <a:pPr algn="r" eaLnBrk="1" hangingPunct="1">
                <a:spcBef>
                  <a:spcPct val="0"/>
                </a:spcBef>
              </a:pPr>
              <a:t>33</a:t>
            </a:fld>
            <a:endParaRPr lang="de-AT"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4E8BEF91-AA7A-C1A0-E655-DB92D825C1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a:extLst>
              <a:ext uri="{FF2B5EF4-FFF2-40B4-BE49-F238E27FC236}">
                <a16:creationId xmlns:a16="http://schemas.microsoft.com/office/drawing/2014/main" id="{DE311EAD-0D3D-D0C1-7C26-33044E6D7F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55300" name="Foliennummernplatzhalter 3">
            <a:extLst>
              <a:ext uri="{FF2B5EF4-FFF2-40B4-BE49-F238E27FC236}">
                <a16:creationId xmlns:a16="http://schemas.microsoft.com/office/drawing/2014/main" id="{40804BBA-0731-9E88-42AD-2419644AB291}"/>
              </a:ext>
            </a:extLst>
          </p:cNvPr>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9B860D7-7D1D-4D02-A7B2-784D509728DE}" type="slidenum">
              <a:rPr lang="de-AT" altLang="de-DE"/>
              <a:pPr algn="r" eaLnBrk="1" hangingPunct="1">
                <a:spcBef>
                  <a:spcPct val="0"/>
                </a:spcBef>
              </a:pPr>
              <a:t>34</a:t>
            </a:fld>
            <a:endParaRPr lang="de-AT"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B0BAE8B4-6949-7175-8330-20B14E7335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a:extLst>
              <a:ext uri="{FF2B5EF4-FFF2-40B4-BE49-F238E27FC236}">
                <a16:creationId xmlns:a16="http://schemas.microsoft.com/office/drawing/2014/main" id="{C660567F-3B01-4749-31A7-A4C5DF228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59396" name="Foliennummernplatzhalter 3">
            <a:extLst>
              <a:ext uri="{FF2B5EF4-FFF2-40B4-BE49-F238E27FC236}">
                <a16:creationId xmlns:a16="http://schemas.microsoft.com/office/drawing/2014/main" id="{C9D2AA54-533D-3D5F-409D-4B9EAD0B1C6A}"/>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341FC7D-21B0-4D31-A04F-617D0815BE84}" type="slidenum">
              <a:rPr lang="de-AT" altLang="de-DE"/>
              <a:pPr algn="r" eaLnBrk="1" hangingPunct="1">
                <a:spcBef>
                  <a:spcPct val="0"/>
                </a:spcBef>
              </a:pPr>
              <a:t>38</a:t>
            </a:fld>
            <a:endParaRPr lang="de-AT"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92F4B42E-510E-B80D-F700-5C79EC813E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a:extLst>
              <a:ext uri="{FF2B5EF4-FFF2-40B4-BE49-F238E27FC236}">
                <a16:creationId xmlns:a16="http://schemas.microsoft.com/office/drawing/2014/main" id="{0F42CD12-545D-E42E-7250-7DF9D77643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1444" name="Foliennummernplatzhalter 3">
            <a:extLst>
              <a:ext uri="{FF2B5EF4-FFF2-40B4-BE49-F238E27FC236}">
                <a16:creationId xmlns:a16="http://schemas.microsoft.com/office/drawing/2014/main" id="{BF2A4DA9-8329-9D83-D165-4D53B1AE0CE8}"/>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DD81A6C-75B4-49B9-A4B7-7718D4E3D09C}" type="slidenum">
              <a:rPr lang="de-AT" altLang="de-DE"/>
              <a:pPr algn="r" eaLnBrk="1" hangingPunct="1">
                <a:spcBef>
                  <a:spcPct val="0"/>
                </a:spcBef>
              </a:pPr>
              <a:t>39</a:t>
            </a:fld>
            <a:endParaRPr lang="de-AT"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51A2E627-349B-91C9-21DA-A354EF22A0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a:extLst>
              <a:ext uri="{FF2B5EF4-FFF2-40B4-BE49-F238E27FC236}">
                <a16:creationId xmlns:a16="http://schemas.microsoft.com/office/drawing/2014/main" id="{16A5F32B-9BCC-8267-9818-3E987ACC72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3492" name="Foliennummernplatzhalter 3">
            <a:extLst>
              <a:ext uri="{FF2B5EF4-FFF2-40B4-BE49-F238E27FC236}">
                <a16:creationId xmlns:a16="http://schemas.microsoft.com/office/drawing/2014/main" id="{D68DA279-ACED-0212-09AE-61C0F3E1517E}"/>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B8CAA9A-73CF-41AF-8D74-323DEFAD8EB6}" type="slidenum">
              <a:rPr lang="de-AT" altLang="de-DE"/>
              <a:pPr algn="r" eaLnBrk="1" hangingPunct="1">
                <a:spcBef>
                  <a:spcPct val="0"/>
                </a:spcBef>
              </a:pPr>
              <a:t>40</a:t>
            </a:fld>
            <a:endParaRPr lang="de-AT"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214486F5-A3A1-2104-BCCC-F8558A98F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8571B714-DFF1-6156-EE1B-0C5FF0B79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6564" name="Foliennummernplatzhalter 3">
            <a:extLst>
              <a:ext uri="{FF2B5EF4-FFF2-40B4-BE49-F238E27FC236}">
                <a16:creationId xmlns:a16="http://schemas.microsoft.com/office/drawing/2014/main" id="{0F21BF69-401B-B98D-AFE0-86C6811877CB}"/>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E991D1-6EF6-479E-A248-261BA84F03B1}" type="slidenum">
              <a:rPr lang="de-AT" altLang="de-DE"/>
              <a:pPr algn="r" eaLnBrk="1" hangingPunct="1">
                <a:spcBef>
                  <a:spcPct val="0"/>
                </a:spcBef>
              </a:pPr>
              <a:t>41</a:t>
            </a:fld>
            <a:endParaRPr lang="de-AT"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a:extLst>
              <a:ext uri="{FF2B5EF4-FFF2-40B4-BE49-F238E27FC236}">
                <a16:creationId xmlns:a16="http://schemas.microsoft.com/office/drawing/2014/main" id="{14245DAA-24F6-F110-5FB4-A77CE4D714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a:extLst>
              <a:ext uri="{FF2B5EF4-FFF2-40B4-BE49-F238E27FC236}">
                <a16:creationId xmlns:a16="http://schemas.microsoft.com/office/drawing/2014/main" id="{9980A112-F88C-D3A1-FBDB-CC69B2305D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8612" name="Foliennummernplatzhalter 3">
            <a:extLst>
              <a:ext uri="{FF2B5EF4-FFF2-40B4-BE49-F238E27FC236}">
                <a16:creationId xmlns:a16="http://schemas.microsoft.com/office/drawing/2014/main" id="{8E53345E-7DDC-3353-CD4D-83E160D1019F}"/>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B0F48DE-4D14-48EB-B81E-510455D8B4F4}" type="slidenum">
              <a:rPr lang="de-AT" altLang="de-DE"/>
              <a:pPr algn="r" eaLnBrk="1" hangingPunct="1">
                <a:spcBef>
                  <a:spcPct val="0"/>
                </a:spcBef>
              </a:pPr>
              <a:t>42</a:t>
            </a:fld>
            <a:endParaRPr lang="de-AT"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a:extLst>
              <a:ext uri="{FF2B5EF4-FFF2-40B4-BE49-F238E27FC236}">
                <a16:creationId xmlns:a16="http://schemas.microsoft.com/office/drawing/2014/main" id="{DED473FD-9A7A-C542-8D7F-FA5032101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izenplatzhalter 2">
            <a:extLst>
              <a:ext uri="{FF2B5EF4-FFF2-40B4-BE49-F238E27FC236}">
                <a16:creationId xmlns:a16="http://schemas.microsoft.com/office/drawing/2014/main" id="{4A5749C5-6D46-149C-3B5D-DFDBC49702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70660" name="Foliennummernplatzhalter 3">
            <a:extLst>
              <a:ext uri="{FF2B5EF4-FFF2-40B4-BE49-F238E27FC236}">
                <a16:creationId xmlns:a16="http://schemas.microsoft.com/office/drawing/2014/main" id="{A820E2D8-C0AE-1CC2-6684-2699C56E19A3}"/>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2DA58C5-71B3-4D03-AE40-93AC6600DF8D}" type="slidenum">
              <a:rPr lang="de-AT" altLang="de-DE"/>
              <a:pPr algn="r" eaLnBrk="1" hangingPunct="1">
                <a:spcBef>
                  <a:spcPct val="0"/>
                </a:spcBef>
              </a:pPr>
              <a:t>43</a:t>
            </a:fld>
            <a:endParaRPr lang="de-AT"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a:extLst>
              <a:ext uri="{FF2B5EF4-FFF2-40B4-BE49-F238E27FC236}">
                <a16:creationId xmlns:a16="http://schemas.microsoft.com/office/drawing/2014/main" id="{980F67F0-92E8-A791-BE94-9570A24B64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izenplatzhalter 2">
            <a:extLst>
              <a:ext uri="{FF2B5EF4-FFF2-40B4-BE49-F238E27FC236}">
                <a16:creationId xmlns:a16="http://schemas.microsoft.com/office/drawing/2014/main" id="{12DE20E3-2C73-C4DE-675A-289EFD920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14692" name="Foliennummernplatzhalter 3">
            <a:extLst>
              <a:ext uri="{FF2B5EF4-FFF2-40B4-BE49-F238E27FC236}">
                <a16:creationId xmlns:a16="http://schemas.microsoft.com/office/drawing/2014/main" id="{1D3DA28E-BA31-9F84-D9AB-299A0EFC56E5}"/>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2B76892-D3AF-40C0-A2A3-8C1102F94F7F}" type="slidenum">
              <a:rPr lang="de-AT" altLang="de-DE"/>
              <a:pPr algn="r" eaLnBrk="1" hangingPunct="1">
                <a:spcBef>
                  <a:spcPct val="0"/>
                </a:spcBef>
              </a:pPr>
              <a:t>44</a:t>
            </a:fld>
            <a:endParaRPr lang="de-AT"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214486F5-A3A1-2104-BCCC-F8558A98F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8571B714-DFF1-6156-EE1B-0C5FF0B79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6564" name="Foliennummernplatzhalter 3">
            <a:extLst>
              <a:ext uri="{FF2B5EF4-FFF2-40B4-BE49-F238E27FC236}">
                <a16:creationId xmlns:a16="http://schemas.microsoft.com/office/drawing/2014/main" id="{0F21BF69-401B-B98D-AFE0-86C6811877CB}"/>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E991D1-6EF6-479E-A248-261BA84F03B1}" type="slidenum">
              <a:rPr lang="de-AT" altLang="de-DE"/>
              <a:pPr algn="r" eaLnBrk="1" hangingPunct="1">
                <a:spcBef>
                  <a:spcPct val="0"/>
                </a:spcBef>
              </a:pPr>
              <a:t>5</a:t>
            </a:fld>
            <a:endParaRPr lang="de-AT" altLang="de-DE"/>
          </a:p>
        </p:txBody>
      </p:sp>
    </p:spTree>
    <p:extLst>
      <p:ext uri="{BB962C8B-B14F-4D97-AF65-F5344CB8AC3E}">
        <p14:creationId xmlns:p14="http://schemas.microsoft.com/office/powerpoint/2010/main" val="77900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214486F5-A3A1-2104-BCCC-F8558A98F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8571B714-DFF1-6156-EE1B-0C5FF0B79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6564" name="Foliennummernplatzhalter 3">
            <a:extLst>
              <a:ext uri="{FF2B5EF4-FFF2-40B4-BE49-F238E27FC236}">
                <a16:creationId xmlns:a16="http://schemas.microsoft.com/office/drawing/2014/main" id="{0F21BF69-401B-B98D-AFE0-86C6811877CB}"/>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E991D1-6EF6-479E-A248-261BA84F03B1}" type="slidenum">
              <a:rPr lang="de-AT" altLang="de-DE"/>
              <a:pPr algn="r" eaLnBrk="1" hangingPunct="1">
                <a:spcBef>
                  <a:spcPct val="0"/>
                </a:spcBef>
              </a:pPr>
              <a:t>6</a:t>
            </a:fld>
            <a:endParaRPr lang="de-AT" altLang="de-DE"/>
          </a:p>
        </p:txBody>
      </p:sp>
    </p:spTree>
    <p:extLst>
      <p:ext uri="{BB962C8B-B14F-4D97-AF65-F5344CB8AC3E}">
        <p14:creationId xmlns:p14="http://schemas.microsoft.com/office/powerpoint/2010/main" val="308403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214486F5-A3A1-2104-BCCC-F8558A98F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8571B714-DFF1-6156-EE1B-0C5FF0B79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6564" name="Foliennummernplatzhalter 3">
            <a:extLst>
              <a:ext uri="{FF2B5EF4-FFF2-40B4-BE49-F238E27FC236}">
                <a16:creationId xmlns:a16="http://schemas.microsoft.com/office/drawing/2014/main" id="{0F21BF69-401B-B98D-AFE0-86C6811877CB}"/>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E991D1-6EF6-479E-A248-261BA84F03B1}" type="slidenum">
              <a:rPr lang="de-AT" altLang="de-DE"/>
              <a:pPr algn="r" eaLnBrk="1" hangingPunct="1">
                <a:spcBef>
                  <a:spcPct val="0"/>
                </a:spcBef>
              </a:pPr>
              <a:t>7</a:t>
            </a:fld>
            <a:endParaRPr lang="de-AT" altLang="de-DE"/>
          </a:p>
        </p:txBody>
      </p:sp>
    </p:spTree>
    <p:extLst>
      <p:ext uri="{BB962C8B-B14F-4D97-AF65-F5344CB8AC3E}">
        <p14:creationId xmlns:p14="http://schemas.microsoft.com/office/powerpoint/2010/main" val="300772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214486F5-A3A1-2104-BCCC-F8558A98F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8571B714-DFF1-6156-EE1B-0C5FF0B79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6564" name="Foliennummernplatzhalter 3">
            <a:extLst>
              <a:ext uri="{FF2B5EF4-FFF2-40B4-BE49-F238E27FC236}">
                <a16:creationId xmlns:a16="http://schemas.microsoft.com/office/drawing/2014/main" id="{0F21BF69-401B-B98D-AFE0-86C6811877CB}"/>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E991D1-6EF6-479E-A248-261BA84F03B1}" type="slidenum">
              <a:rPr lang="de-AT" altLang="de-DE"/>
              <a:pPr algn="r" eaLnBrk="1" hangingPunct="1">
                <a:spcBef>
                  <a:spcPct val="0"/>
                </a:spcBef>
              </a:pPr>
              <a:t>8</a:t>
            </a:fld>
            <a:endParaRPr lang="de-AT" altLang="de-DE"/>
          </a:p>
        </p:txBody>
      </p:sp>
    </p:spTree>
    <p:extLst>
      <p:ext uri="{BB962C8B-B14F-4D97-AF65-F5344CB8AC3E}">
        <p14:creationId xmlns:p14="http://schemas.microsoft.com/office/powerpoint/2010/main" val="69753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214486F5-A3A1-2104-BCCC-F8558A98F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8571B714-DFF1-6156-EE1B-0C5FF0B79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6564" name="Foliennummernplatzhalter 3">
            <a:extLst>
              <a:ext uri="{FF2B5EF4-FFF2-40B4-BE49-F238E27FC236}">
                <a16:creationId xmlns:a16="http://schemas.microsoft.com/office/drawing/2014/main" id="{0F21BF69-401B-B98D-AFE0-86C6811877CB}"/>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E991D1-6EF6-479E-A248-261BA84F03B1}" type="slidenum">
              <a:rPr lang="de-AT" altLang="de-DE"/>
              <a:pPr algn="r" eaLnBrk="1" hangingPunct="1">
                <a:spcBef>
                  <a:spcPct val="0"/>
                </a:spcBef>
              </a:pPr>
              <a:t>9</a:t>
            </a:fld>
            <a:endParaRPr lang="de-AT" altLang="de-DE"/>
          </a:p>
        </p:txBody>
      </p:sp>
    </p:spTree>
    <p:extLst>
      <p:ext uri="{BB962C8B-B14F-4D97-AF65-F5344CB8AC3E}">
        <p14:creationId xmlns:p14="http://schemas.microsoft.com/office/powerpoint/2010/main" val="2793271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a:extLst>
              <a:ext uri="{FF2B5EF4-FFF2-40B4-BE49-F238E27FC236}">
                <a16:creationId xmlns:a16="http://schemas.microsoft.com/office/drawing/2014/main" id="{EEC2892C-6785-FF92-DB83-F69AFC394A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a:extLst>
              <a:ext uri="{FF2B5EF4-FFF2-40B4-BE49-F238E27FC236}">
                <a16:creationId xmlns:a16="http://schemas.microsoft.com/office/drawing/2014/main" id="{1373CF0C-BC7B-EC7E-0A53-2135E580F0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64516" name="Foliennummernplatzhalter 3">
            <a:extLst>
              <a:ext uri="{FF2B5EF4-FFF2-40B4-BE49-F238E27FC236}">
                <a16:creationId xmlns:a16="http://schemas.microsoft.com/office/drawing/2014/main" id="{14AF9030-F7A8-4509-9A54-38FE4E9284FE}"/>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5793502-6A30-4D74-95BF-C97F3C3C69AB}" type="slidenum">
              <a:rPr lang="de-AT" altLang="de-DE"/>
              <a:pPr algn="r" eaLnBrk="1" hangingPunct="1">
                <a:spcBef>
                  <a:spcPct val="0"/>
                </a:spcBef>
              </a:pPr>
              <a:t>10</a:t>
            </a:fld>
            <a:endParaRPr lang="de-AT"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DE"/>
          </a:p>
        </p:txBody>
      </p:sp>
      <p:sp>
        <p:nvSpPr>
          <p:cNvPr id="4" name="Rectangle 4">
            <a:extLst>
              <a:ext uri="{FF2B5EF4-FFF2-40B4-BE49-F238E27FC236}">
                <a16:creationId xmlns:a16="http://schemas.microsoft.com/office/drawing/2014/main" id="{A2601D55-67E6-56F9-94D7-07F2D2A88F2F}"/>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751C4693-58E9-6D89-51A5-3F8E357C9E66}"/>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8950C704-80E5-9FF2-9F38-88DF48F79AC8}"/>
              </a:ext>
            </a:extLst>
          </p:cNvPr>
          <p:cNvSpPr>
            <a:spLocks noGrp="1" noChangeArrowheads="1"/>
          </p:cNvSpPr>
          <p:nvPr>
            <p:ph type="sldNum" sz="quarter" idx="12"/>
          </p:nvPr>
        </p:nvSpPr>
        <p:spPr>
          <a:ln/>
        </p:spPr>
        <p:txBody>
          <a:bodyPr/>
          <a:lstStyle>
            <a:lvl1pPr>
              <a:defRPr/>
            </a:lvl1pPr>
          </a:lstStyle>
          <a:p>
            <a:pPr>
              <a:defRPr/>
            </a:pPr>
            <a:fld id="{497C6F4A-FE5B-4262-A2C8-77BEAB438F9D}" type="slidenum">
              <a:rPr lang="de-DE" altLang="de-DE"/>
              <a:pPr>
                <a:defRPr/>
              </a:pPr>
              <a:t>‹Nr.›</a:t>
            </a:fld>
            <a:endParaRPr lang="de-DE" altLang="de-DE"/>
          </a:p>
        </p:txBody>
      </p:sp>
    </p:spTree>
    <p:extLst>
      <p:ext uri="{BB962C8B-B14F-4D97-AF65-F5344CB8AC3E}">
        <p14:creationId xmlns:p14="http://schemas.microsoft.com/office/powerpoint/2010/main" val="2309507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6B98AF-21B9-05C3-446C-D36F94D1E93B}"/>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4C082AAE-B7D4-68D7-A34D-731ACFB82CC2}"/>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F3230AE9-020C-C5A5-4810-58D6F98A4A9B}"/>
              </a:ext>
            </a:extLst>
          </p:cNvPr>
          <p:cNvSpPr>
            <a:spLocks noGrp="1" noChangeArrowheads="1"/>
          </p:cNvSpPr>
          <p:nvPr>
            <p:ph type="sldNum" sz="quarter" idx="12"/>
          </p:nvPr>
        </p:nvSpPr>
        <p:spPr>
          <a:ln/>
        </p:spPr>
        <p:txBody>
          <a:bodyPr/>
          <a:lstStyle>
            <a:lvl1pPr>
              <a:defRPr/>
            </a:lvl1pPr>
          </a:lstStyle>
          <a:p>
            <a:pPr>
              <a:defRPr/>
            </a:pPr>
            <a:fld id="{5ACE0C86-C0C4-44F0-9A67-6C4A9E6B663B}" type="slidenum">
              <a:rPr lang="de-DE" altLang="de-DE"/>
              <a:pPr>
                <a:defRPr/>
              </a:pPr>
              <a:t>‹Nr.›</a:t>
            </a:fld>
            <a:endParaRPr lang="de-DE" altLang="de-DE"/>
          </a:p>
        </p:txBody>
      </p:sp>
    </p:spTree>
    <p:extLst>
      <p:ext uri="{BB962C8B-B14F-4D97-AF65-F5344CB8AC3E}">
        <p14:creationId xmlns:p14="http://schemas.microsoft.com/office/powerpoint/2010/main" val="4021464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4">
            <a:extLst>
              <a:ext uri="{FF2B5EF4-FFF2-40B4-BE49-F238E27FC236}">
                <a16:creationId xmlns:a16="http://schemas.microsoft.com/office/drawing/2014/main" id="{75C0D1FD-A9BD-F4A8-DDB3-B8E21CF4A619}"/>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C0F913D5-13C9-1FAF-2811-75D35BA107BF}"/>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E67743C3-0CDB-B65A-E3CA-26A7CE1C15DE}"/>
              </a:ext>
            </a:extLst>
          </p:cNvPr>
          <p:cNvSpPr>
            <a:spLocks noGrp="1" noChangeArrowheads="1"/>
          </p:cNvSpPr>
          <p:nvPr>
            <p:ph type="sldNum" sz="quarter" idx="12"/>
          </p:nvPr>
        </p:nvSpPr>
        <p:spPr>
          <a:ln/>
        </p:spPr>
        <p:txBody>
          <a:bodyPr/>
          <a:lstStyle>
            <a:lvl1pPr>
              <a:defRPr/>
            </a:lvl1pPr>
          </a:lstStyle>
          <a:p>
            <a:pPr>
              <a:defRPr/>
            </a:pPr>
            <a:fld id="{BC8147E7-EE2E-4B5A-A2AA-EFB150B224A6}" type="slidenum">
              <a:rPr lang="de-DE" altLang="de-DE"/>
              <a:pPr>
                <a:defRPr/>
              </a:pPr>
              <a:t>‹Nr.›</a:t>
            </a:fld>
            <a:endParaRPr lang="de-DE" altLang="de-DE"/>
          </a:p>
        </p:txBody>
      </p:sp>
    </p:spTree>
    <p:extLst>
      <p:ext uri="{BB962C8B-B14F-4D97-AF65-F5344CB8AC3E}">
        <p14:creationId xmlns:p14="http://schemas.microsoft.com/office/powerpoint/2010/main" val="30881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4">
            <a:extLst>
              <a:ext uri="{FF2B5EF4-FFF2-40B4-BE49-F238E27FC236}">
                <a16:creationId xmlns:a16="http://schemas.microsoft.com/office/drawing/2014/main" id="{EBE7D9D9-5795-7161-1527-D1B9771E6746}"/>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4FF83D85-4387-4856-074A-3FE9FCB6B7F3}"/>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51475420-499C-7EFC-A32A-3CCB93FCF623}"/>
              </a:ext>
            </a:extLst>
          </p:cNvPr>
          <p:cNvSpPr>
            <a:spLocks noGrp="1" noChangeArrowheads="1"/>
          </p:cNvSpPr>
          <p:nvPr>
            <p:ph type="sldNum" sz="quarter" idx="12"/>
          </p:nvPr>
        </p:nvSpPr>
        <p:spPr>
          <a:ln/>
        </p:spPr>
        <p:txBody>
          <a:bodyPr/>
          <a:lstStyle>
            <a:lvl1pPr>
              <a:defRPr/>
            </a:lvl1pPr>
          </a:lstStyle>
          <a:p>
            <a:pPr>
              <a:defRPr/>
            </a:pPr>
            <a:fld id="{A223CDBB-D6F5-4C0A-89CA-4B9F6CF0377B}" type="slidenum">
              <a:rPr lang="de-DE" altLang="de-DE"/>
              <a:pPr>
                <a:defRPr/>
              </a:pPr>
              <a:t>‹Nr.›</a:t>
            </a:fld>
            <a:endParaRPr lang="de-DE" altLang="de-DE"/>
          </a:p>
        </p:txBody>
      </p:sp>
    </p:spTree>
    <p:extLst>
      <p:ext uri="{BB962C8B-B14F-4D97-AF65-F5344CB8AC3E}">
        <p14:creationId xmlns:p14="http://schemas.microsoft.com/office/powerpoint/2010/main" val="209975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de-DE"/>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4">
            <a:extLst>
              <a:ext uri="{FF2B5EF4-FFF2-40B4-BE49-F238E27FC236}">
                <a16:creationId xmlns:a16="http://schemas.microsoft.com/office/drawing/2014/main" id="{84EA91D9-8E57-4C3D-2B77-8E2EB6BC1AF2}"/>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D67A2159-C479-8507-D953-42E835CAA738}"/>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A1B54730-E9DB-70FE-B94E-8755069D3E94}"/>
              </a:ext>
            </a:extLst>
          </p:cNvPr>
          <p:cNvSpPr>
            <a:spLocks noGrp="1" noChangeArrowheads="1"/>
          </p:cNvSpPr>
          <p:nvPr>
            <p:ph type="sldNum" sz="quarter" idx="12"/>
          </p:nvPr>
        </p:nvSpPr>
        <p:spPr>
          <a:ln/>
        </p:spPr>
        <p:txBody>
          <a:bodyPr/>
          <a:lstStyle>
            <a:lvl1pPr>
              <a:defRPr/>
            </a:lvl1pPr>
          </a:lstStyle>
          <a:p>
            <a:pPr>
              <a:defRPr/>
            </a:pPr>
            <a:fld id="{0F865F9B-07E0-4E32-8757-E0F75E919C7B}" type="slidenum">
              <a:rPr lang="de-DE" altLang="de-DE"/>
              <a:pPr>
                <a:defRPr/>
              </a:pPr>
              <a:t>‹Nr.›</a:t>
            </a:fld>
            <a:endParaRPr lang="de-DE" altLang="de-DE"/>
          </a:p>
        </p:txBody>
      </p:sp>
    </p:spTree>
    <p:extLst>
      <p:ext uri="{BB962C8B-B14F-4D97-AF65-F5344CB8AC3E}">
        <p14:creationId xmlns:p14="http://schemas.microsoft.com/office/powerpoint/2010/main" val="4099283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4">
            <a:extLst>
              <a:ext uri="{FF2B5EF4-FFF2-40B4-BE49-F238E27FC236}">
                <a16:creationId xmlns:a16="http://schemas.microsoft.com/office/drawing/2014/main" id="{75A3E196-5BD0-65AA-A645-E9F3916EE649}"/>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B9533671-8819-855E-B5A6-0FD5874A2CE9}"/>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31447E0B-1610-F457-66E7-8657500E304E}"/>
              </a:ext>
            </a:extLst>
          </p:cNvPr>
          <p:cNvSpPr>
            <a:spLocks noGrp="1" noChangeArrowheads="1"/>
          </p:cNvSpPr>
          <p:nvPr>
            <p:ph type="sldNum" sz="quarter" idx="12"/>
          </p:nvPr>
        </p:nvSpPr>
        <p:spPr>
          <a:ln/>
        </p:spPr>
        <p:txBody>
          <a:bodyPr/>
          <a:lstStyle>
            <a:lvl1pPr>
              <a:defRPr/>
            </a:lvl1pPr>
          </a:lstStyle>
          <a:p>
            <a:pPr>
              <a:defRPr/>
            </a:pPr>
            <a:fld id="{6B2641FB-8E9D-4218-8E21-33ED385D4442}" type="slidenum">
              <a:rPr lang="de-DE" altLang="de-DE"/>
              <a:pPr>
                <a:defRPr/>
              </a:pPr>
              <a:t>‹Nr.›</a:t>
            </a:fld>
            <a:endParaRPr lang="de-DE" altLang="de-DE"/>
          </a:p>
        </p:txBody>
      </p:sp>
    </p:spTree>
    <p:extLst>
      <p:ext uri="{BB962C8B-B14F-4D97-AF65-F5344CB8AC3E}">
        <p14:creationId xmlns:p14="http://schemas.microsoft.com/office/powerpoint/2010/main" val="176260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eer">
    <p:spTree>
      <p:nvGrpSpPr>
        <p:cNvPr id="1" name=""/>
        <p:cNvGrpSpPr/>
        <p:nvPr/>
      </p:nvGrpSpPr>
      <p:grpSpPr>
        <a:xfrm>
          <a:off x="0" y="0"/>
          <a:ext cx="0" cy="0"/>
          <a:chOff x="0" y="0"/>
          <a:chExt cx="0" cy="0"/>
        </a:xfrm>
      </p:grpSpPr>
      <p:cxnSp>
        <p:nvCxnSpPr>
          <p:cNvPr id="2" name="Gerade Verbindung 4">
            <a:extLst>
              <a:ext uri="{FF2B5EF4-FFF2-40B4-BE49-F238E27FC236}">
                <a16:creationId xmlns:a16="http://schemas.microsoft.com/office/drawing/2014/main" id="{365ADFDD-4537-1FDD-AF19-38FD4CBD8CB2}"/>
              </a:ext>
            </a:extLst>
          </p:cNvPr>
          <p:cNvCxnSpPr/>
          <p:nvPr/>
        </p:nvCxnSpPr>
        <p:spPr>
          <a:xfrm>
            <a:off x="250825" y="260350"/>
            <a:ext cx="8642350" cy="0"/>
          </a:xfrm>
          <a:prstGeom prst="line">
            <a:avLst/>
          </a:prstGeom>
          <a:ln w="50800">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EAD4FDD-A5A6-D64E-8B7F-F69AC9448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113" y="5589588"/>
            <a:ext cx="11509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Gerade Verbindung 7">
            <a:extLst>
              <a:ext uri="{FF2B5EF4-FFF2-40B4-BE49-F238E27FC236}">
                <a16:creationId xmlns:a16="http://schemas.microsoft.com/office/drawing/2014/main" id="{FF488999-E13F-641C-316C-142E4A1F7F8E}"/>
              </a:ext>
            </a:extLst>
          </p:cNvPr>
          <p:cNvCxnSpPr/>
          <p:nvPr/>
        </p:nvCxnSpPr>
        <p:spPr>
          <a:xfrm>
            <a:off x="250825" y="6597650"/>
            <a:ext cx="7561263" cy="0"/>
          </a:xfrm>
          <a:prstGeom prst="line">
            <a:avLst/>
          </a:prstGeom>
          <a:ln w="508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5" name="Gerade Verbindung 8">
            <a:extLst>
              <a:ext uri="{FF2B5EF4-FFF2-40B4-BE49-F238E27FC236}">
                <a16:creationId xmlns:a16="http://schemas.microsoft.com/office/drawing/2014/main" id="{7158007A-81E2-5678-9797-20802CA4662A}"/>
              </a:ext>
            </a:extLst>
          </p:cNvPr>
          <p:cNvCxnSpPr/>
          <p:nvPr/>
        </p:nvCxnSpPr>
        <p:spPr>
          <a:xfrm flipV="1">
            <a:off x="8893175" y="260350"/>
            <a:ext cx="0" cy="5184775"/>
          </a:xfrm>
          <a:prstGeom prst="line">
            <a:avLst/>
          </a:prstGeom>
          <a:ln w="508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 name="Gerade Verbindung 9">
            <a:extLst>
              <a:ext uri="{FF2B5EF4-FFF2-40B4-BE49-F238E27FC236}">
                <a16:creationId xmlns:a16="http://schemas.microsoft.com/office/drawing/2014/main" id="{0EE0D9F6-B458-B7F6-8A78-DC5B01DEFCF5}"/>
              </a:ext>
            </a:extLst>
          </p:cNvPr>
          <p:cNvCxnSpPr/>
          <p:nvPr/>
        </p:nvCxnSpPr>
        <p:spPr>
          <a:xfrm flipV="1">
            <a:off x="250825" y="260350"/>
            <a:ext cx="0" cy="6337300"/>
          </a:xfrm>
          <a:prstGeom prst="line">
            <a:avLst/>
          </a:prstGeom>
          <a:ln w="50800">
            <a:solidFill>
              <a:srgbClr val="FFCC00"/>
            </a:solidFill>
          </a:ln>
        </p:spPr>
        <p:style>
          <a:lnRef idx="1">
            <a:schemeClr val="accent1"/>
          </a:lnRef>
          <a:fillRef idx="0">
            <a:schemeClr val="accent1"/>
          </a:fillRef>
          <a:effectRef idx="0">
            <a:schemeClr val="accent1"/>
          </a:effectRef>
          <a:fontRef idx="minor">
            <a:schemeClr val="tx1"/>
          </a:fontRef>
        </p:style>
      </p:cxnSp>
      <p:sp>
        <p:nvSpPr>
          <p:cNvPr id="7" name="Datumsplatzhalter 3">
            <a:extLst>
              <a:ext uri="{FF2B5EF4-FFF2-40B4-BE49-F238E27FC236}">
                <a16:creationId xmlns:a16="http://schemas.microsoft.com/office/drawing/2014/main" id="{0DFC9D5B-3950-BF4D-6111-269A71FD791C}"/>
              </a:ext>
            </a:extLst>
          </p:cNvPr>
          <p:cNvSpPr>
            <a:spLocks noGrp="1"/>
          </p:cNvSpPr>
          <p:nvPr>
            <p:ph type="dt" sz="half" idx="10"/>
          </p:nvPr>
        </p:nvSpPr>
        <p:spPr/>
        <p:txBody>
          <a:bodyPr/>
          <a:lstStyle>
            <a:lvl1pPr>
              <a:defRPr/>
            </a:lvl1pPr>
          </a:lstStyle>
          <a:p>
            <a:pPr>
              <a:defRPr/>
            </a:pPr>
            <a:fld id="{EA986138-D516-4B0A-872C-A58FB64339BD}" type="datetimeFigureOut">
              <a:rPr lang="de-AT"/>
              <a:pPr>
                <a:defRPr/>
              </a:pPr>
              <a:t>23.01.2024</a:t>
            </a:fld>
            <a:endParaRPr lang="de-AT"/>
          </a:p>
        </p:txBody>
      </p:sp>
      <p:sp>
        <p:nvSpPr>
          <p:cNvPr id="8" name="Fußzeilenplatzhalter 4">
            <a:extLst>
              <a:ext uri="{FF2B5EF4-FFF2-40B4-BE49-F238E27FC236}">
                <a16:creationId xmlns:a16="http://schemas.microsoft.com/office/drawing/2014/main" id="{945EF870-959E-8557-1CB9-531BC8288BAD}"/>
              </a:ext>
            </a:extLst>
          </p:cNvPr>
          <p:cNvSpPr>
            <a:spLocks noGrp="1"/>
          </p:cNvSpPr>
          <p:nvPr>
            <p:ph type="ftr" sz="quarter" idx="11"/>
          </p:nvPr>
        </p:nvSpPr>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C8015EF5-0D4C-FED3-44B9-8F15F48B7D42}"/>
              </a:ext>
            </a:extLst>
          </p:cNvPr>
          <p:cNvSpPr>
            <a:spLocks noGrp="1"/>
          </p:cNvSpPr>
          <p:nvPr>
            <p:ph type="sldNum" sz="quarter" idx="12"/>
          </p:nvPr>
        </p:nvSpPr>
        <p:spPr/>
        <p:txBody>
          <a:bodyPr/>
          <a:lstStyle>
            <a:lvl1pPr>
              <a:defRPr/>
            </a:lvl1pPr>
          </a:lstStyle>
          <a:p>
            <a:pPr>
              <a:defRPr/>
            </a:pPr>
            <a:fld id="{2749A084-7BF7-4809-8200-DBC6A07F03FF}" type="slidenum">
              <a:rPr lang="de-AT" altLang="de-DE"/>
              <a:pPr>
                <a:defRPr/>
              </a:pPr>
              <a:t>‹Nr.›</a:t>
            </a:fld>
            <a:endParaRPr lang="de-AT" altLang="de-DE"/>
          </a:p>
        </p:txBody>
      </p:sp>
    </p:spTree>
    <p:extLst>
      <p:ext uri="{BB962C8B-B14F-4D97-AF65-F5344CB8AC3E}">
        <p14:creationId xmlns:p14="http://schemas.microsoft.com/office/powerpoint/2010/main" val="2482295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endParaRPr lang="de-AT"/>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BAAF256D-BD08-5C11-36F0-8BF13B18B7F2}"/>
              </a:ext>
            </a:extLst>
          </p:cNvPr>
          <p:cNvSpPr>
            <a:spLocks noGrp="1"/>
          </p:cNvSpPr>
          <p:nvPr>
            <p:ph type="dt" sz="half" idx="10"/>
          </p:nvPr>
        </p:nvSpPr>
        <p:spPr/>
        <p:txBody>
          <a:bodyPr/>
          <a:lstStyle>
            <a:lvl1pPr>
              <a:defRPr/>
            </a:lvl1pPr>
          </a:lstStyle>
          <a:p>
            <a:pPr>
              <a:defRPr/>
            </a:pPr>
            <a:fld id="{9512CBCA-BC62-4155-BB4E-9CB7C69054FA}" type="datetimeFigureOut">
              <a:rPr lang="de-AT"/>
              <a:pPr>
                <a:defRPr/>
              </a:pPr>
              <a:t>23.01.2024</a:t>
            </a:fld>
            <a:endParaRPr lang="de-AT"/>
          </a:p>
        </p:txBody>
      </p:sp>
      <p:sp>
        <p:nvSpPr>
          <p:cNvPr id="5" name="Fußzeilenplatzhalter 4">
            <a:extLst>
              <a:ext uri="{FF2B5EF4-FFF2-40B4-BE49-F238E27FC236}">
                <a16:creationId xmlns:a16="http://schemas.microsoft.com/office/drawing/2014/main" id="{A79AE342-E5BF-17AB-C62B-D804C97FBD52}"/>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F67E4696-9394-54A1-E53C-31F1ED90E0DC}"/>
              </a:ext>
            </a:extLst>
          </p:cNvPr>
          <p:cNvSpPr>
            <a:spLocks noGrp="1"/>
          </p:cNvSpPr>
          <p:nvPr>
            <p:ph type="sldNum" sz="quarter" idx="12"/>
          </p:nvPr>
        </p:nvSpPr>
        <p:spPr/>
        <p:txBody>
          <a:bodyPr/>
          <a:lstStyle>
            <a:lvl1pPr>
              <a:defRPr/>
            </a:lvl1pPr>
          </a:lstStyle>
          <a:p>
            <a:pPr>
              <a:defRPr/>
            </a:pPr>
            <a:fld id="{29B0A7B7-A6EF-41B2-A3EB-B54F92406853}" type="slidenum">
              <a:rPr lang="de-AT"/>
              <a:pPr>
                <a:defRPr/>
              </a:pPr>
              <a:t>‹Nr.›</a:t>
            </a:fld>
            <a:endParaRPr lang="de-AT"/>
          </a:p>
        </p:txBody>
      </p:sp>
    </p:spTree>
    <p:extLst>
      <p:ext uri="{BB962C8B-B14F-4D97-AF65-F5344CB8AC3E}">
        <p14:creationId xmlns:p14="http://schemas.microsoft.com/office/powerpoint/2010/main" val="1137540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039F7D6-EAB2-7860-D6AD-225063996278}"/>
              </a:ext>
            </a:extLst>
          </p:cNvPr>
          <p:cNvSpPr>
            <a:spLocks noGrp="1"/>
          </p:cNvSpPr>
          <p:nvPr>
            <p:ph type="dt" sz="half" idx="10"/>
          </p:nvPr>
        </p:nvSpPr>
        <p:spPr/>
        <p:txBody>
          <a:bodyPr/>
          <a:lstStyle>
            <a:lvl1pPr>
              <a:defRPr/>
            </a:lvl1pPr>
          </a:lstStyle>
          <a:p>
            <a:pPr>
              <a:defRPr/>
            </a:pPr>
            <a:fld id="{3C2E5908-E6C6-426D-8913-A94F9290D1D8}" type="datetimeFigureOut">
              <a:rPr lang="de-AT"/>
              <a:pPr>
                <a:defRPr/>
              </a:pPr>
              <a:t>23.01.2024</a:t>
            </a:fld>
            <a:endParaRPr lang="de-AT"/>
          </a:p>
        </p:txBody>
      </p:sp>
      <p:sp>
        <p:nvSpPr>
          <p:cNvPr id="5" name="Fußzeilenplatzhalter 4">
            <a:extLst>
              <a:ext uri="{FF2B5EF4-FFF2-40B4-BE49-F238E27FC236}">
                <a16:creationId xmlns:a16="http://schemas.microsoft.com/office/drawing/2014/main" id="{F551011F-A95A-8844-A207-6F1B337CC151}"/>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3F35A05C-A65D-4F89-FECB-0474E8716E04}"/>
              </a:ext>
            </a:extLst>
          </p:cNvPr>
          <p:cNvSpPr>
            <a:spLocks noGrp="1"/>
          </p:cNvSpPr>
          <p:nvPr>
            <p:ph type="sldNum" sz="quarter" idx="12"/>
          </p:nvPr>
        </p:nvSpPr>
        <p:spPr/>
        <p:txBody>
          <a:bodyPr/>
          <a:lstStyle>
            <a:lvl1pPr>
              <a:defRPr/>
            </a:lvl1pPr>
          </a:lstStyle>
          <a:p>
            <a:pPr>
              <a:defRPr/>
            </a:pPr>
            <a:fld id="{225656F2-0312-494E-A42B-538B78C4B177}" type="slidenum">
              <a:rPr lang="de-AT"/>
              <a:pPr>
                <a:defRPr/>
              </a:pPr>
              <a:t>‹Nr.›</a:t>
            </a:fld>
            <a:endParaRPr lang="de-AT"/>
          </a:p>
        </p:txBody>
      </p:sp>
    </p:spTree>
    <p:extLst>
      <p:ext uri="{BB962C8B-B14F-4D97-AF65-F5344CB8AC3E}">
        <p14:creationId xmlns:p14="http://schemas.microsoft.com/office/powerpoint/2010/main" val="220656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Mastertitelformat bearbeiten</a:t>
            </a:r>
            <a:endParaRPr lang="de-AT"/>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82AF12-5589-C8E0-ABBD-E3BF025EBDFF}"/>
              </a:ext>
            </a:extLst>
          </p:cNvPr>
          <p:cNvSpPr>
            <a:spLocks noGrp="1"/>
          </p:cNvSpPr>
          <p:nvPr>
            <p:ph type="dt" sz="half" idx="10"/>
          </p:nvPr>
        </p:nvSpPr>
        <p:spPr/>
        <p:txBody>
          <a:bodyPr/>
          <a:lstStyle>
            <a:lvl1pPr>
              <a:defRPr/>
            </a:lvl1pPr>
          </a:lstStyle>
          <a:p>
            <a:pPr>
              <a:defRPr/>
            </a:pPr>
            <a:fld id="{6E331C3D-3C23-4F9B-BBF5-FB4DA1A52D9F}" type="datetimeFigureOut">
              <a:rPr lang="de-AT"/>
              <a:pPr>
                <a:defRPr/>
              </a:pPr>
              <a:t>23.01.2024</a:t>
            </a:fld>
            <a:endParaRPr lang="de-AT"/>
          </a:p>
        </p:txBody>
      </p:sp>
      <p:sp>
        <p:nvSpPr>
          <p:cNvPr id="5" name="Fußzeilenplatzhalter 4">
            <a:extLst>
              <a:ext uri="{FF2B5EF4-FFF2-40B4-BE49-F238E27FC236}">
                <a16:creationId xmlns:a16="http://schemas.microsoft.com/office/drawing/2014/main" id="{A1BE0D41-52E6-2E38-F998-6FC90182CB04}"/>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55D1D762-19FF-17AD-EB6C-43F8013278B6}"/>
              </a:ext>
            </a:extLst>
          </p:cNvPr>
          <p:cNvSpPr>
            <a:spLocks noGrp="1"/>
          </p:cNvSpPr>
          <p:nvPr>
            <p:ph type="sldNum" sz="quarter" idx="12"/>
          </p:nvPr>
        </p:nvSpPr>
        <p:spPr/>
        <p:txBody>
          <a:bodyPr/>
          <a:lstStyle>
            <a:lvl1pPr>
              <a:defRPr/>
            </a:lvl1pPr>
          </a:lstStyle>
          <a:p>
            <a:pPr>
              <a:defRPr/>
            </a:pPr>
            <a:fld id="{17D3CE40-0009-4BF4-AA1E-742C89EECA85}" type="slidenum">
              <a:rPr lang="de-AT"/>
              <a:pPr>
                <a:defRPr/>
              </a:pPr>
              <a:t>‹Nr.›</a:t>
            </a:fld>
            <a:endParaRPr lang="de-AT"/>
          </a:p>
        </p:txBody>
      </p:sp>
    </p:spTree>
    <p:extLst>
      <p:ext uri="{BB962C8B-B14F-4D97-AF65-F5344CB8AC3E}">
        <p14:creationId xmlns:p14="http://schemas.microsoft.com/office/powerpoint/2010/main" val="1447841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Inhaltsplatzhalter 2"/>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1D6F77CA-84A1-57F4-B1B7-209A05A0D739}"/>
              </a:ext>
            </a:extLst>
          </p:cNvPr>
          <p:cNvSpPr>
            <a:spLocks noGrp="1"/>
          </p:cNvSpPr>
          <p:nvPr>
            <p:ph type="dt" sz="half" idx="10"/>
          </p:nvPr>
        </p:nvSpPr>
        <p:spPr/>
        <p:txBody>
          <a:bodyPr/>
          <a:lstStyle>
            <a:lvl1pPr>
              <a:defRPr/>
            </a:lvl1pPr>
          </a:lstStyle>
          <a:p>
            <a:pPr>
              <a:defRPr/>
            </a:pPr>
            <a:fld id="{04C45DD2-EDE8-425C-BAB1-01867E31180B}" type="datetimeFigureOut">
              <a:rPr lang="de-AT"/>
              <a:pPr>
                <a:defRPr/>
              </a:pPr>
              <a:t>23.01.2024</a:t>
            </a:fld>
            <a:endParaRPr lang="de-AT"/>
          </a:p>
        </p:txBody>
      </p:sp>
      <p:sp>
        <p:nvSpPr>
          <p:cNvPr id="6" name="Fußzeilenplatzhalter 4">
            <a:extLst>
              <a:ext uri="{FF2B5EF4-FFF2-40B4-BE49-F238E27FC236}">
                <a16:creationId xmlns:a16="http://schemas.microsoft.com/office/drawing/2014/main" id="{137AB715-3CC2-437A-7F3C-13B1FE8D3B46}"/>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E2666FFD-534F-E2D1-D963-F3F5F02F7842}"/>
              </a:ext>
            </a:extLst>
          </p:cNvPr>
          <p:cNvSpPr>
            <a:spLocks noGrp="1"/>
          </p:cNvSpPr>
          <p:nvPr>
            <p:ph type="sldNum" sz="quarter" idx="12"/>
          </p:nvPr>
        </p:nvSpPr>
        <p:spPr/>
        <p:txBody>
          <a:bodyPr/>
          <a:lstStyle>
            <a:lvl1pPr>
              <a:defRPr/>
            </a:lvl1pPr>
          </a:lstStyle>
          <a:p>
            <a:pPr>
              <a:defRPr/>
            </a:pPr>
            <a:fld id="{5A30BD54-495E-43E0-8F5C-F5196E4D3377}" type="slidenum">
              <a:rPr lang="de-AT"/>
              <a:pPr>
                <a:defRPr/>
              </a:pPr>
              <a:t>‹Nr.›</a:t>
            </a:fld>
            <a:endParaRPr lang="de-AT"/>
          </a:p>
        </p:txBody>
      </p:sp>
    </p:spTree>
    <p:extLst>
      <p:ext uri="{BB962C8B-B14F-4D97-AF65-F5344CB8AC3E}">
        <p14:creationId xmlns:p14="http://schemas.microsoft.com/office/powerpoint/2010/main" val="38564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4">
            <a:extLst>
              <a:ext uri="{FF2B5EF4-FFF2-40B4-BE49-F238E27FC236}">
                <a16:creationId xmlns:a16="http://schemas.microsoft.com/office/drawing/2014/main" id="{1F30201F-68F8-2F6A-8938-89AB4566C69B}"/>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266A2549-5044-64EA-3279-BD5A1C60FF58}"/>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B7E62032-D0D6-912C-81EA-7F6BFA32331A}"/>
              </a:ext>
            </a:extLst>
          </p:cNvPr>
          <p:cNvSpPr>
            <a:spLocks noGrp="1" noChangeArrowheads="1"/>
          </p:cNvSpPr>
          <p:nvPr>
            <p:ph type="sldNum" sz="quarter" idx="12"/>
          </p:nvPr>
        </p:nvSpPr>
        <p:spPr>
          <a:ln/>
        </p:spPr>
        <p:txBody>
          <a:bodyPr/>
          <a:lstStyle>
            <a:lvl1pPr>
              <a:defRPr/>
            </a:lvl1pPr>
          </a:lstStyle>
          <a:p>
            <a:pPr>
              <a:defRPr/>
            </a:pPr>
            <a:fld id="{5F3AAA8F-0E5B-4487-B88A-BC51A55E10CE}" type="slidenum">
              <a:rPr lang="de-DE" altLang="de-DE"/>
              <a:pPr>
                <a:defRPr/>
              </a:pPr>
              <a:t>‹Nr.›</a:t>
            </a:fld>
            <a:endParaRPr lang="de-DE" altLang="de-DE"/>
          </a:p>
        </p:txBody>
      </p:sp>
    </p:spTree>
    <p:extLst>
      <p:ext uri="{BB962C8B-B14F-4D97-AF65-F5344CB8AC3E}">
        <p14:creationId xmlns:p14="http://schemas.microsoft.com/office/powerpoint/2010/main" val="2628834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Mastertitelformat bearbeiten</a:t>
            </a:r>
            <a:endParaRPr lang="de-AT"/>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3199F0AE-7A04-A5A6-7DFE-2D179122A68C}"/>
              </a:ext>
            </a:extLst>
          </p:cNvPr>
          <p:cNvSpPr>
            <a:spLocks noGrp="1"/>
          </p:cNvSpPr>
          <p:nvPr>
            <p:ph type="dt" sz="half" idx="10"/>
          </p:nvPr>
        </p:nvSpPr>
        <p:spPr/>
        <p:txBody>
          <a:bodyPr/>
          <a:lstStyle>
            <a:lvl1pPr>
              <a:defRPr/>
            </a:lvl1pPr>
          </a:lstStyle>
          <a:p>
            <a:pPr>
              <a:defRPr/>
            </a:pPr>
            <a:fld id="{83FCD770-AA5F-4307-BFFB-BB215C4941FB}" type="datetimeFigureOut">
              <a:rPr lang="de-AT"/>
              <a:pPr>
                <a:defRPr/>
              </a:pPr>
              <a:t>23.01.2024</a:t>
            </a:fld>
            <a:endParaRPr lang="de-AT"/>
          </a:p>
        </p:txBody>
      </p:sp>
      <p:sp>
        <p:nvSpPr>
          <p:cNvPr id="8" name="Fußzeilenplatzhalter 4">
            <a:extLst>
              <a:ext uri="{FF2B5EF4-FFF2-40B4-BE49-F238E27FC236}">
                <a16:creationId xmlns:a16="http://schemas.microsoft.com/office/drawing/2014/main" id="{385F0EF8-E175-5F39-DE41-DD9044EF03AC}"/>
              </a:ext>
            </a:extLst>
          </p:cNvPr>
          <p:cNvSpPr>
            <a:spLocks noGrp="1"/>
          </p:cNvSpPr>
          <p:nvPr>
            <p:ph type="ftr" sz="quarter" idx="11"/>
          </p:nvPr>
        </p:nvSpPr>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1E898C62-8E33-C451-A40F-4E329F338DF0}"/>
              </a:ext>
            </a:extLst>
          </p:cNvPr>
          <p:cNvSpPr>
            <a:spLocks noGrp="1"/>
          </p:cNvSpPr>
          <p:nvPr>
            <p:ph type="sldNum" sz="quarter" idx="12"/>
          </p:nvPr>
        </p:nvSpPr>
        <p:spPr/>
        <p:txBody>
          <a:bodyPr/>
          <a:lstStyle>
            <a:lvl1pPr>
              <a:defRPr/>
            </a:lvl1pPr>
          </a:lstStyle>
          <a:p>
            <a:pPr>
              <a:defRPr/>
            </a:pPr>
            <a:fld id="{2EAA4F62-C7AF-4848-B9B5-B3411814B187}" type="slidenum">
              <a:rPr lang="de-AT"/>
              <a:pPr>
                <a:defRPr/>
              </a:pPr>
              <a:t>‹Nr.›</a:t>
            </a:fld>
            <a:endParaRPr lang="de-AT"/>
          </a:p>
        </p:txBody>
      </p:sp>
    </p:spTree>
    <p:extLst>
      <p:ext uri="{BB962C8B-B14F-4D97-AF65-F5344CB8AC3E}">
        <p14:creationId xmlns:p14="http://schemas.microsoft.com/office/powerpoint/2010/main" val="1527895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Datumsplatzhalter 3">
            <a:extLst>
              <a:ext uri="{FF2B5EF4-FFF2-40B4-BE49-F238E27FC236}">
                <a16:creationId xmlns:a16="http://schemas.microsoft.com/office/drawing/2014/main" id="{D4C044CB-AD3C-7834-0EA8-43BC44E2D815}"/>
              </a:ext>
            </a:extLst>
          </p:cNvPr>
          <p:cNvSpPr>
            <a:spLocks noGrp="1"/>
          </p:cNvSpPr>
          <p:nvPr>
            <p:ph type="dt" sz="half" idx="10"/>
          </p:nvPr>
        </p:nvSpPr>
        <p:spPr/>
        <p:txBody>
          <a:bodyPr/>
          <a:lstStyle>
            <a:lvl1pPr>
              <a:defRPr/>
            </a:lvl1pPr>
          </a:lstStyle>
          <a:p>
            <a:pPr>
              <a:defRPr/>
            </a:pPr>
            <a:fld id="{28EF49CF-2F98-43FC-A847-1751CB785D4D}" type="datetimeFigureOut">
              <a:rPr lang="de-AT"/>
              <a:pPr>
                <a:defRPr/>
              </a:pPr>
              <a:t>23.01.2024</a:t>
            </a:fld>
            <a:endParaRPr lang="de-AT"/>
          </a:p>
        </p:txBody>
      </p:sp>
      <p:sp>
        <p:nvSpPr>
          <p:cNvPr id="4" name="Fußzeilenplatzhalter 4">
            <a:extLst>
              <a:ext uri="{FF2B5EF4-FFF2-40B4-BE49-F238E27FC236}">
                <a16:creationId xmlns:a16="http://schemas.microsoft.com/office/drawing/2014/main" id="{88275560-9BC6-9147-2B97-6A69D37C019D}"/>
              </a:ext>
            </a:extLst>
          </p:cNvPr>
          <p:cNvSpPr>
            <a:spLocks noGrp="1"/>
          </p:cNvSpPr>
          <p:nvPr>
            <p:ph type="ftr" sz="quarter" idx="11"/>
          </p:nvPr>
        </p:nvSpPr>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DF35DF9B-AEB4-D953-F93E-E69CBBE81364}"/>
              </a:ext>
            </a:extLst>
          </p:cNvPr>
          <p:cNvSpPr>
            <a:spLocks noGrp="1"/>
          </p:cNvSpPr>
          <p:nvPr>
            <p:ph type="sldNum" sz="quarter" idx="12"/>
          </p:nvPr>
        </p:nvSpPr>
        <p:spPr/>
        <p:txBody>
          <a:bodyPr/>
          <a:lstStyle>
            <a:lvl1pPr>
              <a:defRPr/>
            </a:lvl1pPr>
          </a:lstStyle>
          <a:p>
            <a:pPr>
              <a:defRPr/>
            </a:pPr>
            <a:fld id="{BA670DCF-613F-478E-8439-EE5B46F74EA1}" type="slidenum">
              <a:rPr lang="de-AT"/>
              <a:pPr>
                <a:defRPr/>
              </a:pPr>
              <a:t>‹Nr.›</a:t>
            </a:fld>
            <a:endParaRPr lang="de-AT"/>
          </a:p>
        </p:txBody>
      </p:sp>
    </p:spTree>
    <p:extLst>
      <p:ext uri="{BB962C8B-B14F-4D97-AF65-F5344CB8AC3E}">
        <p14:creationId xmlns:p14="http://schemas.microsoft.com/office/powerpoint/2010/main" val="131507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FC5C37E-E339-36D6-C3A8-E8DBBBC59051}"/>
              </a:ext>
            </a:extLst>
          </p:cNvPr>
          <p:cNvSpPr>
            <a:spLocks noGrp="1"/>
          </p:cNvSpPr>
          <p:nvPr>
            <p:ph type="dt" sz="half" idx="10"/>
          </p:nvPr>
        </p:nvSpPr>
        <p:spPr/>
        <p:txBody>
          <a:bodyPr/>
          <a:lstStyle>
            <a:lvl1pPr>
              <a:defRPr/>
            </a:lvl1pPr>
          </a:lstStyle>
          <a:p>
            <a:pPr>
              <a:defRPr/>
            </a:pPr>
            <a:fld id="{7E7B2575-BEBF-4E55-9A0C-AA8F00862FA0}" type="datetimeFigureOut">
              <a:rPr lang="de-AT"/>
              <a:pPr>
                <a:defRPr/>
              </a:pPr>
              <a:t>23.01.2024</a:t>
            </a:fld>
            <a:endParaRPr lang="de-AT"/>
          </a:p>
        </p:txBody>
      </p:sp>
      <p:sp>
        <p:nvSpPr>
          <p:cNvPr id="3" name="Fußzeilenplatzhalter 4">
            <a:extLst>
              <a:ext uri="{FF2B5EF4-FFF2-40B4-BE49-F238E27FC236}">
                <a16:creationId xmlns:a16="http://schemas.microsoft.com/office/drawing/2014/main" id="{1450223F-81E6-6E15-25DF-11F557504071}"/>
              </a:ext>
            </a:extLst>
          </p:cNvPr>
          <p:cNvSpPr>
            <a:spLocks noGrp="1"/>
          </p:cNvSpPr>
          <p:nvPr>
            <p:ph type="ftr" sz="quarter" idx="11"/>
          </p:nvPr>
        </p:nvSpPr>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7D119737-A627-D6ED-5127-00FB9F7551B0}"/>
              </a:ext>
            </a:extLst>
          </p:cNvPr>
          <p:cNvSpPr>
            <a:spLocks noGrp="1"/>
          </p:cNvSpPr>
          <p:nvPr>
            <p:ph type="sldNum" sz="quarter" idx="12"/>
          </p:nvPr>
        </p:nvSpPr>
        <p:spPr/>
        <p:txBody>
          <a:bodyPr/>
          <a:lstStyle>
            <a:lvl1pPr>
              <a:defRPr/>
            </a:lvl1pPr>
          </a:lstStyle>
          <a:p>
            <a:pPr>
              <a:defRPr/>
            </a:pPr>
            <a:fld id="{599CA3E7-EF56-4DD5-8C5E-25C11B9CA42B}" type="slidenum">
              <a:rPr lang="de-AT"/>
              <a:pPr>
                <a:defRPr/>
              </a:pPr>
              <a:t>‹Nr.›</a:t>
            </a:fld>
            <a:endParaRPr lang="de-AT"/>
          </a:p>
        </p:txBody>
      </p:sp>
    </p:spTree>
    <p:extLst>
      <p:ext uri="{BB962C8B-B14F-4D97-AF65-F5344CB8AC3E}">
        <p14:creationId xmlns:p14="http://schemas.microsoft.com/office/powerpoint/2010/main" val="3730838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Mastertitelformat bearbeiten</a:t>
            </a:r>
            <a:endParaRPr lang="de-AT"/>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3">
            <a:extLst>
              <a:ext uri="{FF2B5EF4-FFF2-40B4-BE49-F238E27FC236}">
                <a16:creationId xmlns:a16="http://schemas.microsoft.com/office/drawing/2014/main" id="{BB03897C-D7CB-BFF1-C187-BFC76BBFEAE1}"/>
              </a:ext>
            </a:extLst>
          </p:cNvPr>
          <p:cNvSpPr>
            <a:spLocks noGrp="1"/>
          </p:cNvSpPr>
          <p:nvPr>
            <p:ph type="dt" sz="half" idx="10"/>
          </p:nvPr>
        </p:nvSpPr>
        <p:spPr/>
        <p:txBody>
          <a:bodyPr/>
          <a:lstStyle>
            <a:lvl1pPr>
              <a:defRPr/>
            </a:lvl1pPr>
          </a:lstStyle>
          <a:p>
            <a:pPr>
              <a:defRPr/>
            </a:pPr>
            <a:fld id="{622F924D-9BB9-4389-85CB-01926A353E0A}" type="datetimeFigureOut">
              <a:rPr lang="de-AT"/>
              <a:pPr>
                <a:defRPr/>
              </a:pPr>
              <a:t>23.01.2024</a:t>
            </a:fld>
            <a:endParaRPr lang="de-AT"/>
          </a:p>
        </p:txBody>
      </p:sp>
      <p:sp>
        <p:nvSpPr>
          <p:cNvPr id="6" name="Fußzeilenplatzhalter 4">
            <a:extLst>
              <a:ext uri="{FF2B5EF4-FFF2-40B4-BE49-F238E27FC236}">
                <a16:creationId xmlns:a16="http://schemas.microsoft.com/office/drawing/2014/main" id="{EFF01C06-93DE-CCB9-CA70-A310903D2F93}"/>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14F06535-4CA4-36DA-6AA8-8E7D5362BF37}"/>
              </a:ext>
            </a:extLst>
          </p:cNvPr>
          <p:cNvSpPr>
            <a:spLocks noGrp="1"/>
          </p:cNvSpPr>
          <p:nvPr>
            <p:ph type="sldNum" sz="quarter" idx="12"/>
          </p:nvPr>
        </p:nvSpPr>
        <p:spPr/>
        <p:txBody>
          <a:bodyPr/>
          <a:lstStyle>
            <a:lvl1pPr>
              <a:defRPr/>
            </a:lvl1pPr>
          </a:lstStyle>
          <a:p>
            <a:pPr>
              <a:defRPr/>
            </a:pPr>
            <a:fld id="{CF65DF63-F398-455F-AC36-DB571FFCCA4E}" type="slidenum">
              <a:rPr lang="de-AT"/>
              <a:pPr>
                <a:defRPr/>
              </a:pPr>
              <a:t>‹Nr.›</a:t>
            </a:fld>
            <a:endParaRPr lang="de-AT"/>
          </a:p>
        </p:txBody>
      </p:sp>
    </p:spTree>
    <p:extLst>
      <p:ext uri="{BB962C8B-B14F-4D97-AF65-F5344CB8AC3E}">
        <p14:creationId xmlns:p14="http://schemas.microsoft.com/office/powerpoint/2010/main" val="2178289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Mastertitelformat bearbeiten</a:t>
            </a:r>
            <a:endParaRPr lang="de-AT"/>
          </a:p>
        </p:txBody>
      </p:sp>
      <p:sp>
        <p:nvSpPr>
          <p:cNvPr id="3" name="Bildplatzhalt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3">
            <a:extLst>
              <a:ext uri="{FF2B5EF4-FFF2-40B4-BE49-F238E27FC236}">
                <a16:creationId xmlns:a16="http://schemas.microsoft.com/office/drawing/2014/main" id="{6308B7B0-BC05-FB6B-D07F-25F67AA84E5B}"/>
              </a:ext>
            </a:extLst>
          </p:cNvPr>
          <p:cNvSpPr>
            <a:spLocks noGrp="1"/>
          </p:cNvSpPr>
          <p:nvPr>
            <p:ph type="dt" sz="half" idx="10"/>
          </p:nvPr>
        </p:nvSpPr>
        <p:spPr/>
        <p:txBody>
          <a:bodyPr/>
          <a:lstStyle>
            <a:lvl1pPr>
              <a:defRPr/>
            </a:lvl1pPr>
          </a:lstStyle>
          <a:p>
            <a:pPr>
              <a:defRPr/>
            </a:pPr>
            <a:fld id="{090446BF-59B1-4ABD-9144-680E58E5BFB6}" type="datetimeFigureOut">
              <a:rPr lang="de-AT"/>
              <a:pPr>
                <a:defRPr/>
              </a:pPr>
              <a:t>23.01.2024</a:t>
            </a:fld>
            <a:endParaRPr lang="de-AT"/>
          </a:p>
        </p:txBody>
      </p:sp>
      <p:sp>
        <p:nvSpPr>
          <p:cNvPr id="6" name="Fußzeilenplatzhalter 4">
            <a:extLst>
              <a:ext uri="{FF2B5EF4-FFF2-40B4-BE49-F238E27FC236}">
                <a16:creationId xmlns:a16="http://schemas.microsoft.com/office/drawing/2014/main" id="{2448F57D-BFEE-0F80-9DC8-518C96A8CFD7}"/>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C7B834D2-B4F5-A4C2-34BE-7F7575D641E5}"/>
              </a:ext>
            </a:extLst>
          </p:cNvPr>
          <p:cNvSpPr>
            <a:spLocks noGrp="1"/>
          </p:cNvSpPr>
          <p:nvPr>
            <p:ph type="sldNum" sz="quarter" idx="12"/>
          </p:nvPr>
        </p:nvSpPr>
        <p:spPr/>
        <p:txBody>
          <a:bodyPr/>
          <a:lstStyle>
            <a:lvl1pPr>
              <a:defRPr/>
            </a:lvl1pPr>
          </a:lstStyle>
          <a:p>
            <a:pPr>
              <a:defRPr/>
            </a:pPr>
            <a:fld id="{0E5E57BD-2060-43A2-9B39-851CD87786C2}" type="slidenum">
              <a:rPr lang="de-AT"/>
              <a:pPr>
                <a:defRPr/>
              </a:pPr>
              <a:t>‹Nr.›</a:t>
            </a:fld>
            <a:endParaRPr lang="de-AT"/>
          </a:p>
        </p:txBody>
      </p:sp>
    </p:spTree>
    <p:extLst>
      <p:ext uri="{BB962C8B-B14F-4D97-AF65-F5344CB8AC3E}">
        <p14:creationId xmlns:p14="http://schemas.microsoft.com/office/powerpoint/2010/main" val="490179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41CB6F1-5AB4-53BA-9D28-D922ED3903C8}"/>
              </a:ext>
            </a:extLst>
          </p:cNvPr>
          <p:cNvSpPr>
            <a:spLocks noGrp="1"/>
          </p:cNvSpPr>
          <p:nvPr>
            <p:ph type="dt" sz="half" idx="10"/>
          </p:nvPr>
        </p:nvSpPr>
        <p:spPr/>
        <p:txBody>
          <a:bodyPr/>
          <a:lstStyle>
            <a:lvl1pPr>
              <a:defRPr/>
            </a:lvl1pPr>
          </a:lstStyle>
          <a:p>
            <a:pPr>
              <a:defRPr/>
            </a:pPr>
            <a:fld id="{49A4A3B3-95AB-4688-A58D-218764BF6C8C}" type="datetimeFigureOut">
              <a:rPr lang="de-AT"/>
              <a:pPr>
                <a:defRPr/>
              </a:pPr>
              <a:t>23.01.2024</a:t>
            </a:fld>
            <a:endParaRPr lang="de-AT"/>
          </a:p>
        </p:txBody>
      </p:sp>
      <p:sp>
        <p:nvSpPr>
          <p:cNvPr id="5" name="Fußzeilenplatzhalter 4">
            <a:extLst>
              <a:ext uri="{FF2B5EF4-FFF2-40B4-BE49-F238E27FC236}">
                <a16:creationId xmlns:a16="http://schemas.microsoft.com/office/drawing/2014/main" id="{E734AA04-B453-4F5E-4A29-8FF174E29B2E}"/>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FD40C782-4F23-6582-6F55-49E52A37FB43}"/>
              </a:ext>
            </a:extLst>
          </p:cNvPr>
          <p:cNvSpPr>
            <a:spLocks noGrp="1"/>
          </p:cNvSpPr>
          <p:nvPr>
            <p:ph type="sldNum" sz="quarter" idx="12"/>
          </p:nvPr>
        </p:nvSpPr>
        <p:spPr/>
        <p:txBody>
          <a:bodyPr/>
          <a:lstStyle>
            <a:lvl1pPr>
              <a:defRPr/>
            </a:lvl1pPr>
          </a:lstStyle>
          <a:p>
            <a:pPr>
              <a:defRPr/>
            </a:pPr>
            <a:fld id="{DA5C6223-C3EB-4233-8554-EDBCDFB76729}" type="slidenum">
              <a:rPr lang="de-AT"/>
              <a:pPr>
                <a:defRPr/>
              </a:pPr>
              <a:t>‹Nr.›</a:t>
            </a:fld>
            <a:endParaRPr lang="de-AT"/>
          </a:p>
        </p:txBody>
      </p:sp>
    </p:spTree>
    <p:extLst>
      <p:ext uri="{BB962C8B-B14F-4D97-AF65-F5344CB8AC3E}">
        <p14:creationId xmlns:p14="http://schemas.microsoft.com/office/powerpoint/2010/main" val="3657538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Mastertitelformat bearbeiten</a:t>
            </a:r>
            <a:endParaRPr lang="de-AT"/>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1BF21586-B0BC-6FDE-02FD-1ECF89B554DF}"/>
              </a:ext>
            </a:extLst>
          </p:cNvPr>
          <p:cNvSpPr>
            <a:spLocks noGrp="1"/>
          </p:cNvSpPr>
          <p:nvPr>
            <p:ph type="dt" sz="half" idx="10"/>
          </p:nvPr>
        </p:nvSpPr>
        <p:spPr/>
        <p:txBody>
          <a:bodyPr/>
          <a:lstStyle>
            <a:lvl1pPr>
              <a:defRPr/>
            </a:lvl1pPr>
          </a:lstStyle>
          <a:p>
            <a:pPr>
              <a:defRPr/>
            </a:pPr>
            <a:fld id="{15A38DCA-8FB5-44F3-AFDB-D8D0A21E1EBA}" type="datetimeFigureOut">
              <a:rPr lang="de-AT"/>
              <a:pPr>
                <a:defRPr/>
              </a:pPr>
              <a:t>23.01.2024</a:t>
            </a:fld>
            <a:endParaRPr lang="de-AT"/>
          </a:p>
        </p:txBody>
      </p:sp>
      <p:sp>
        <p:nvSpPr>
          <p:cNvPr id="5" name="Fußzeilenplatzhalter 4">
            <a:extLst>
              <a:ext uri="{FF2B5EF4-FFF2-40B4-BE49-F238E27FC236}">
                <a16:creationId xmlns:a16="http://schemas.microsoft.com/office/drawing/2014/main" id="{40729E7E-174D-D02C-5A03-D53378A6F1AF}"/>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F4AB49AD-656A-5041-FA5D-B384A0D30D29}"/>
              </a:ext>
            </a:extLst>
          </p:cNvPr>
          <p:cNvSpPr>
            <a:spLocks noGrp="1"/>
          </p:cNvSpPr>
          <p:nvPr>
            <p:ph type="sldNum" sz="quarter" idx="12"/>
          </p:nvPr>
        </p:nvSpPr>
        <p:spPr/>
        <p:txBody>
          <a:bodyPr/>
          <a:lstStyle>
            <a:lvl1pPr>
              <a:defRPr/>
            </a:lvl1pPr>
          </a:lstStyle>
          <a:p>
            <a:pPr>
              <a:defRPr/>
            </a:pPr>
            <a:fld id="{44A7CF4C-BC69-4164-97F5-1FFEEF355AB7}" type="slidenum">
              <a:rPr lang="de-AT"/>
              <a:pPr>
                <a:defRPr/>
              </a:pPr>
              <a:t>‹Nr.›</a:t>
            </a:fld>
            <a:endParaRPr lang="de-AT"/>
          </a:p>
        </p:txBody>
      </p:sp>
    </p:spTree>
    <p:extLst>
      <p:ext uri="{BB962C8B-B14F-4D97-AF65-F5344CB8AC3E}">
        <p14:creationId xmlns:p14="http://schemas.microsoft.com/office/powerpoint/2010/main" val="419242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366665-D561-45E2-DC36-8D750F9B63A1}"/>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BDD98030-66A6-8FC4-C360-611F26D2FBD6}"/>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939BFA06-35CC-EB90-AF0F-EE9668855D40}"/>
              </a:ext>
            </a:extLst>
          </p:cNvPr>
          <p:cNvSpPr>
            <a:spLocks noGrp="1" noChangeArrowheads="1"/>
          </p:cNvSpPr>
          <p:nvPr>
            <p:ph type="sldNum" sz="quarter" idx="12"/>
          </p:nvPr>
        </p:nvSpPr>
        <p:spPr>
          <a:ln/>
        </p:spPr>
        <p:txBody>
          <a:bodyPr/>
          <a:lstStyle>
            <a:lvl1pPr>
              <a:defRPr/>
            </a:lvl1pPr>
          </a:lstStyle>
          <a:p>
            <a:pPr>
              <a:defRPr/>
            </a:pPr>
            <a:fld id="{09D3D63A-CF5D-40D9-A547-79304370C826}" type="slidenum">
              <a:rPr lang="de-DE" altLang="de-DE"/>
              <a:pPr>
                <a:defRPr/>
              </a:pPr>
              <a:t>‹Nr.›</a:t>
            </a:fld>
            <a:endParaRPr lang="de-DE" altLang="de-DE"/>
          </a:p>
        </p:txBody>
      </p:sp>
    </p:spTree>
    <p:extLst>
      <p:ext uri="{BB962C8B-B14F-4D97-AF65-F5344CB8AC3E}">
        <p14:creationId xmlns:p14="http://schemas.microsoft.com/office/powerpoint/2010/main" val="273235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4">
            <a:extLst>
              <a:ext uri="{FF2B5EF4-FFF2-40B4-BE49-F238E27FC236}">
                <a16:creationId xmlns:a16="http://schemas.microsoft.com/office/drawing/2014/main" id="{16DAF191-6209-F423-864B-1C10698573EE}"/>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D05F1CC6-C3E4-AEE6-3FCC-D62C3D45F6B9}"/>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F47111A2-F5E5-3365-FE82-50AB36AC5F97}"/>
              </a:ext>
            </a:extLst>
          </p:cNvPr>
          <p:cNvSpPr>
            <a:spLocks noGrp="1" noChangeArrowheads="1"/>
          </p:cNvSpPr>
          <p:nvPr>
            <p:ph type="sldNum" sz="quarter" idx="12"/>
          </p:nvPr>
        </p:nvSpPr>
        <p:spPr>
          <a:ln/>
        </p:spPr>
        <p:txBody>
          <a:bodyPr/>
          <a:lstStyle>
            <a:lvl1pPr>
              <a:defRPr/>
            </a:lvl1pPr>
          </a:lstStyle>
          <a:p>
            <a:pPr>
              <a:defRPr/>
            </a:pPr>
            <a:fld id="{5A01EA30-4EEA-486B-A0CB-A2FF5CB14302}" type="slidenum">
              <a:rPr lang="de-DE" altLang="de-DE"/>
              <a:pPr>
                <a:defRPr/>
              </a:pPr>
              <a:t>‹Nr.›</a:t>
            </a:fld>
            <a:endParaRPr lang="de-DE" altLang="de-DE"/>
          </a:p>
        </p:txBody>
      </p:sp>
    </p:spTree>
    <p:extLst>
      <p:ext uri="{BB962C8B-B14F-4D97-AF65-F5344CB8AC3E}">
        <p14:creationId xmlns:p14="http://schemas.microsoft.com/office/powerpoint/2010/main" val="48871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Rectangle 4">
            <a:extLst>
              <a:ext uri="{FF2B5EF4-FFF2-40B4-BE49-F238E27FC236}">
                <a16:creationId xmlns:a16="http://schemas.microsoft.com/office/drawing/2014/main" id="{CB22A78C-C030-4DA0-CBBF-E0AA75677A92}"/>
              </a:ext>
            </a:extLst>
          </p:cNvPr>
          <p:cNvSpPr>
            <a:spLocks noGrp="1" noChangeArrowheads="1"/>
          </p:cNvSpPr>
          <p:nvPr>
            <p:ph type="dt" sz="half" idx="10"/>
          </p:nvPr>
        </p:nvSpPr>
        <p:spPr>
          <a:ln/>
        </p:spPr>
        <p:txBody>
          <a:bodyPr/>
          <a:lstStyle>
            <a:lvl1pPr>
              <a:defRPr/>
            </a:lvl1pPr>
          </a:lstStyle>
          <a:p>
            <a:pPr>
              <a:defRPr/>
            </a:pPr>
            <a:endParaRPr lang="de-DE"/>
          </a:p>
        </p:txBody>
      </p:sp>
      <p:sp>
        <p:nvSpPr>
          <p:cNvPr id="8" name="Rectangle 5">
            <a:extLst>
              <a:ext uri="{FF2B5EF4-FFF2-40B4-BE49-F238E27FC236}">
                <a16:creationId xmlns:a16="http://schemas.microsoft.com/office/drawing/2014/main" id="{DA6B38E4-347E-E515-FA6F-4D2D3D26CC0E}"/>
              </a:ext>
            </a:extLst>
          </p:cNvPr>
          <p:cNvSpPr>
            <a:spLocks noGrp="1" noChangeArrowheads="1"/>
          </p:cNvSpPr>
          <p:nvPr>
            <p:ph type="ftr" sz="quarter" idx="11"/>
          </p:nvPr>
        </p:nvSpPr>
        <p:spPr>
          <a:ln/>
        </p:spPr>
        <p:txBody>
          <a:bodyPr/>
          <a:lstStyle>
            <a:lvl1pPr>
              <a:defRPr/>
            </a:lvl1pPr>
          </a:lstStyle>
          <a:p>
            <a:pPr>
              <a:defRPr/>
            </a:pPr>
            <a:endParaRPr lang="de-DE"/>
          </a:p>
        </p:txBody>
      </p:sp>
      <p:sp>
        <p:nvSpPr>
          <p:cNvPr id="9" name="Rectangle 6">
            <a:extLst>
              <a:ext uri="{FF2B5EF4-FFF2-40B4-BE49-F238E27FC236}">
                <a16:creationId xmlns:a16="http://schemas.microsoft.com/office/drawing/2014/main" id="{910839F8-737E-B146-F21A-4378B2CEF806}"/>
              </a:ext>
            </a:extLst>
          </p:cNvPr>
          <p:cNvSpPr>
            <a:spLocks noGrp="1" noChangeArrowheads="1"/>
          </p:cNvSpPr>
          <p:nvPr>
            <p:ph type="sldNum" sz="quarter" idx="12"/>
          </p:nvPr>
        </p:nvSpPr>
        <p:spPr>
          <a:ln/>
        </p:spPr>
        <p:txBody>
          <a:bodyPr/>
          <a:lstStyle>
            <a:lvl1pPr>
              <a:defRPr/>
            </a:lvl1pPr>
          </a:lstStyle>
          <a:p>
            <a:pPr>
              <a:defRPr/>
            </a:pPr>
            <a:fld id="{9E714206-9855-4327-9621-CC9701E2F327}" type="slidenum">
              <a:rPr lang="de-DE" altLang="de-DE"/>
              <a:pPr>
                <a:defRPr/>
              </a:pPr>
              <a:t>‹Nr.›</a:t>
            </a:fld>
            <a:endParaRPr lang="de-DE" altLang="de-DE"/>
          </a:p>
        </p:txBody>
      </p:sp>
    </p:spTree>
    <p:extLst>
      <p:ext uri="{BB962C8B-B14F-4D97-AF65-F5344CB8AC3E}">
        <p14:creationId xmlns:p14="http://schemas.microsoft.com/office/powerpoint/2010/main" val="288750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Rectangle 4">
            <a:extLst>
              <a:ext uri="{FF2B5EF4-FFF2-40B4-BE49-F238E27FC236}">
                <a16:creationId xmlns:a16="http://schemas.microsoft.com/office/drawing/2014/main" id="{74E7E5FA-42B8-BE20-1C73-5A7E02DA32B1}"/>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id="{E068F82B-0000-617A-3E4F-367B992288B9}"/>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3646D601-C86E-C445-C5CF-670C48B723E9}"/>
              </a:ext>
            </a:extLst>
          </p:cNvPr>
          <p:cNvSpPr>
            <a:spLocks noGrp="1" noChangeArrowheads="1"/>
          </p:cNvSpPr>
          <p:nvPr>
            <p:ph type="sldNum" sz="quarter" idx="12"/>
          </p:nvPr>
        </p:nvSpPr>
        <p:spPr>
          <a:ln/>
        </p:spPr>
        <p:txBody>
          <a:bodyPr/>
          <a:lstStyle>
            <a:lvl1pPr>
              <a:defRPr/>
            </a:lvl1pPr>
          </a:lstStyle>
          <a:p>
            <a:pPr>
              <a:defRPr/>
            </a:pPr>
            <a:fld id="{E4FDE741-B59E-4F15-B47C-52DF4F5A6733}" type="slidenum">
              <a:rPr lang="de-DE" altLang="de-DE"/>
              <a:pPr>
                <a:defRPr/>
              </a:pPr>
              <a:t>‹Nr.›</a:t>
            </a:fld>
            <a:endParaRPr lang="de-DE" altLang="de-DE"/>
          </a:p>
        </p:txBody>
      </p:sp>
    </p:spTree>
    <p:extLst>
      <p:ext uri="{BB962C8B-B14F-4D97-AF65-F5344CB8AC3E}">
        <p14:creationId xmlns:p14="http://schemas.microsoft.com/office/powerpoint/2010/main" val="149825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ußzeilenplatzhalter 4">
            <a:extLst>
              <a:ext uri="{FF2B5EF4-FFF2-40B4-BE49-F238E27FC236}">
                <a16:creationId xmlns:a16="http://schemas.microsoft.com/office/drawing/2014/main" id="{FA3A2B85-42AD-F446-D593-2A08D97C00A4}"/>
              </a:ext>
            </a:extLst>
          </p:cNvPr>
          <p:cNvSpPr txBox="1">
            <a:spLocks/>
          </p:cNvSpPr>
          <p:nvPr userDrawn="1"/>
        </p:nvSpPr>
        <p:spPr bwMode="auto">
          <a:xfrm>
            <a:off x="3884613" y="6059488"/>
            <a:ext cx="3636962" cy="225425"/>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DE" altLang="de-DE" sz="800">
                <a:solidFill>
                  <a:schemeClr val="bg1"/>
                </a:solidFill>
                <a:latin typeface="Calibri" panose="020F0502020204030204" pitchFamily="34" charset="0"/>
              </a:rPr>
              <a:t>Kienbacher T</a:t>
            </a:r>
          </a:p>
        </p:txBody>
      </p:sp>
      <p:sp>
        <p:nvSpPr>
          <p:cNvPr id="3" name="Datumsplatzhalter 3">
            <a:extLst>
              <a:ext uri="{FF2B5EF4-FFF2-40B4-BE49-F238E27FC236}">
                <a16:creationId xmlns:a16="http://schemas.microsoft.com/office/drawing/2014/main" id="{A646CFF7-D7AB-5F42-5826-E1499DAD666C}"/>
              </a:ext>
            </a:extLst>
          </p:cNvPr>
          <p:cNvSpPr txBox="1">
            <a:spLocks/>
          </p:cNvSpPr>
          <p:nvPr userDrawn="1"/>
        </p:nvSpPr>
        <p:spPr bwMode="auto">
          <a:xfrm>
            <a:off x="4711700" y="6497638"/>
            <a:ext cx="4200525" cy="233362"/>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de-DE" sz="800" b="1">
                <a:solidFill>
                  <a:schemeClr val="bg1"/>
                </a:solidFill>
                <a:latin typeface="Calibri" panose="020F0502020204030204" pitchFamily="34" charset="0"/>
              </a:rPr>
              <a:t>Universitätsklinik für Physikalische Medizin, Rehabilitation und Arbeitsmedizin</a:t>
            </a:r>
            <a:endParaRPr lang="de-DE" altLang="de-DE" sz="800" b="1">
              <a:solidFill>
                <a:schemeClr val="bg1"/>
              </a:solidFill>
              <a:latin typeface="Calibri" panose="020F0502020204030204" pitchFamily="34" charset="0"/>
            </a:endParaRPr>
          </a:p>
        </p:txBody>
      </p:sp>
      <p:sp>
        <p:nvSpPr>
          <p:cNvPr id="4" name="Textfeld 10">
            <a:extLst>
              <a:ext uri="{FF2B5EF4-FFF2-40B4-BE49-F238E27FC236}">
                <a16:creationId xmlns:a16="http://schemas.microsoft.com/office/drawing/2014/main" id="{23AC7F25-E72C-D921-4E6D-309183E26CD9}"/>
              </a:ext>
            </a:extLst>
          </p:cNvPr>
          <p:cNvSpPr txBox="1">
            <a:spLocks noChangeArrowheads="1"/>
          </p:cNvSpPr>
          <p:nvPr userDrawn="1"/>
        </p:nvSpPr>
        <p:spPr bwMode="auto">
          <a:xfrm>
            <a:off x="-36513" y="6308725"/>
            <a:ext cx="9251951" cy="720725"/>
          </a:xfrm>
          <a:prstGeom prst="rect">
            <a:avLst/>
          </a:prstGeom>
          <a:solidFill>
            <a:srgbClr val="002060"/>
          </a:solidFill>
          <a:ln w="9525">
            <a:solidFill>
              <a:srgbClr val="00206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de-AT" altLang="de-DE" sz="1800">
              <a:latin typeface="Calibri" panose="020F0502020204030204" pitchFamily="34" charset="0"/>
            </a:endParaRPr>
          </a:p>
        </p:txBody>
      </p:sp>
      <p:sp>
        <p:nvSpPr>
          <p:cNvPr id="5" name="Textfeld 13">
            <a:extLst>
              <a:ext uri="{FF2B5EF4-FFF2-40B4-BE49-F238E27FC236}">
                <a16:creationId xmlns:a16="http://schemas.microsoft.com/office/drawing/2014/main" id="{349638ED-755D-B73E-95CF-D51328BDB747}"/>
              </a:ext>
            </a:extLst>
          </p:cNvPr>
          <p:cNvSpPr txBox="1">
            <a:spLocks noChangeArrowheads="1"/>
          </p:cNvSpPr>
          <p:nvPr userDrawn="1"/>
        </p:nvSpPr>
        <p:spPr bwMode="auto">
          <a:xfrm>
            <a:off x="5730875" y="6396038"/>
            <a:ext cx="3168650" cy="3381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AT" altLang="de-DE" sz="800">
                <a:solidFill>
                  <a:schemeClr val="bg1"/>
                </a:solidFill>
                <a:latin typeface="Calibri" panose="020F0502020204030204" pitchFamily="34" charset="0"/>
              </a:rPr>
              <a:t>Kienbacher T</a:t>
            </a:r>
          </a:p>
          <a:p>
            <a:pPr eaLnBrk="1" hangingPunct="1">
              <a:spcBef>
                <a:spcPct val="0"/>
              </a:spcBef>
              <a:buFontTx/>
              <a:buNone/>
              <a:defRPr/>
            </a:pPr>
            <a:r>
              <a:rPr lang="de-AT" altLang="de-DE" sz="800" b="1">
                <a:solidFill>
                  <a:schemeClr val="bg1"/>
                </a:solidFill>
                <a:latin typeface="Calibri" panose="020F0502020204030204" pitchFamily="34" charset="0"/>
              </a:rPr>
              <a:t>Karl Landsteiner Institut für ambulante Reha-Forschung</a:t>
            </a:r>
          </a:p>
        </p:txBody>
      </p:sp>
      <p:pic>
        <p:nvPicPr>
          <p:cNvPr id="6" name="Grafik 14">
            <a:extLst>
              <a:ext uri="{FF2B5EF4-FFF2-40B4-BE49-F238E27FC236}">
                <a16:creationId xmlns:a16="http://schemas.microsoft.com/office/drawing/2014/main" id="{84D67789-219A-19E9-D814-D694A293782D}"/>
              </a:ext>
            </a:extLst>
          </p:cNvPr>
          <p:cNvPicPr>
            <a:picLocks noChangeAspect="1"/>
          </p:cNvPicPr>
          <p:nvPr userDrawn="1"/>
        </p:nvPicPr>
        <p:blipFill>
          <a:blip r:embed="rId2">
            <a:extLst>
              <a:ext uri="{28A0092B-C50C-407E-A947-70E740481C1C}">
                <a14:useLocalDpi xmlns:a14="http://schemas.microsoft.com/office/drawing/2010/main" val="0"/>
              </a:ext>
            </a:extLst>
          </a:blip>
          <a:srcRect l="34251" t="42999" r="60237" b="48599"/>
          <a:stretch>
            <a:fillRect/>
          </a:stretch>
        </p:blipFill>
        <p:spPr bwMode="auto">
          <a:xfrm>
            <a:off x="190500" y="6332538"/>
            <a:ext cx="4286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ad 15">
            <a:extLst>
              <a:ext uri="{FF2B5EF4-FFF2-40B4-BE49-F238E27FC236}">
                <a16:creationId xmlns:a16="http://schemas.microsoft.com/office/drawing/2014/main" id="{175C9B30-ED70-10F2-542C-484104006EDD}"/>
              </a:ext>
            </a:extLst>
          </p:cNvPr>
          <p:cNvSpPr/>
          <p:nvPr userDrawn="1"/>
        </p:nvSpPr>
        <p:spPr>
          <a:xfrm>
            <a:off x="0" y="6165850"/>
            <a:ext cx="755650" cy="755650"/>
          </a:xfrm>
          <a:prstGeom prst="donut">
            <a:avLst>
              <a:gd name="adj" fmla="val 30546"/>
            </a:avLst>
          </a:prstGeom>
          <a:solidFill>
            <a:srgbClr val="002060"/>
          </a:solidFill>
          <a:ln w="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AT">
              <a:solidFill>
                <a:srgbClr val="FFFFFF"/>
              </a:solidFill>
            </a:endParaRPr>
          </a:p>
        </p:txBody>
      </p:sp>
      <p:sp>
        <p:nvSpPr>
          <p:cNvPr id="8" name="Textfeld 16">
            <a:extLst>
              <a:ext uri="{FF2B5EF4-FFF2-40B4-BE49-F238E27FC236}">
                <a16:creationId xmlns:a16="http://schemas.microsoft.com/office/drawing/2014/main" id="{526E5496-EFAE-C006-A448-2E53FCB33063}"/>
              </a:ext>
            </a:extLst>
          </p:cNvPr>
          <p:cNvSpPr txBox="1">
            <a:spLocks noChangeArrowheads="1"/>
          </p:cNvSpPr>
          <p:nvPr userDrawn="1"/>
        </p:nvSpPr>
        <p:spPr bwMode="auto">
          <a:xfrm>
            <a:off x="-36513" y="6094413"/>
            <a:ext cx="936626" cy="206375"/>
          </a:xfrm>
          <a:prstGeom prst="rect">
            <a:avLst/>
          </a:prstGeom>
          <a:solidFill>
            <a:srgbClr val="FFFFFF"/>
          </a:solidFill>
          <a:ln w="9525">
            <a:solidFill>
              <a:srgbClr val="FFFF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de-AT" altLang="de-DE" sz="1800">
              <a:latin typeface="Calibri" panose="020F0502020204030204" pitchFamily="34" charset="0"/>
            </a:endParaRPr>
          </a:p>
        </p:txBody>
      </p:sp>
      <p:sp>
        <p:nvSpPr>
          <p:cNvPr id="9" name="Textfeld 17">
            <a:extLst>
              <a:ext uri="{FF2B5EF4-FFF2-40B4-BE49-F238E27FC236}">
                <a16:creationId xmlns:a16="http://schemas.microsoft.com/office/drawing/2014/main" id="{44C04EB0-6A33-8700-BC2B-40900EBE9943}"/>
              </a:ext>
            </a:extLst>
          </p:cNvPr>
          <p:cNvSpPr txBox="1">
            <a:spLocks noChangeArrowheads="1"/>
          </p:cNvSpPr>
          <p:nvPr userDrawn="1"/>
        </p:nvSpPr>
        <p:spPr bwMode="auto">
          <a:xfrm>
            <a:off x="611188" y="6408738"/>
            <a:ext cx="1439862" cy="3063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AT" altLang="de-DE" sz="700">
                <a:solidFill>
                  <a:schemeClr val="bg1"/>
                </a:solidFill>
                <a:latin typeface="Georgia" panose="02040502050405020303" pitchFamily="18" charset="0"/>
              </a:rPr>
              <a:t>KARL LANDSTEINER GESELLSCHAFT</a:t>
            </a:r>
          </a:p>
        </p:txBody>
      </p:sp>
      <p:sp>
        <p:nvSpPr>
          <p:cNvPr id="10" name="Foliennummernplatzhalter 4">
            <a:extLst>
              <a:ext uri="{FF2B5EF4-FFF2-40B4-BE49-F238E27FC236}">
                <a16:creationId xmlns:a16="http://schemas.microsoft.com/office/drawing/2014/main" id="{DD4F7E74-62B3-39AD-EF98-B28E0ECC5E6E}"/>
              </a:ext>
            </a:extLst>
          </p:cNvPr>
          <p:cNvSpPr>
            <a:spLocks noGrp="1"/>
          </p:cNvSpPr>
          <p:nvPr>
            <p:ph type="sldNum" sz="quarter" idx="10"/>
          </p:nvPr>
        </p:nvSpPr>
        <p:spPr>
          <a:xfrm>
            <a:off x="8680450" y="6486525"/>
            <a:ext cx="463550" cy="314325"/>
          </a:xfrm>
        </p:spPr>
        <p:txBody>
          <a:bodyPr/>
          <a:lstStyle>
            <a:lvl1pPr>
              <a:spcBef>
                <a:spcPct val="0"/>
              </a:spcBef>
              <a:buFontTx/>
              <a:buNone/>
              <a:defRPr sz="1200">
                <a:solidFill>
                  <a:srgbClr val="898989"/>
                </a:solidFill>
                <a:latin typeface="Calibri" panose="020F050202020403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defRPr/>
            </a:pPr>
            <a:fld id="{4F192135-87EC-4511-AE14-49E5A1263E90}" type="slidenum">
              <a:rPr lang="de-DE" altLang="de-DE"/>
              <a:pPr>
                <a:defRPr/>
              </a:pPr>
              <a:t>‹Nr.›</a:t>
            </a:fld>
            <a:endParaRPr lang="de-DE" altLang="de-DE"/>
          </a:p>
        </p:txBody>
      </p:sp>
      <p:sp>
        <p:nvSpPr>
          <p:cNvPr id="11" name="Fußzeilenplatzhalter 4">
            <a:extLst>
              <a:ext uri="{FF2B5EF4-FFF2-40B4-BE49-F238E27FC236}">
                <a16:creationId xmlns:a16="http://schemas.microsoft.com/office/drawing/2014/main" id="{D1B7C153-DC32-C556-CEE0-166C78E52AA3}"/>
              </a:ext>
            </a:extLst>
          </p:cNvPr>
          <p:cNvSpPr>
            <a:spLocks noGrp="1"/>
          </p:cNvSpPr>
          <p:nvPr>
            <p:ph type="ftr" sz="quarter" idx="11"/>
          </p:nvPr>
        </p:nvSpPr>
        <p:spPr>
          <a:xfrm>
            <a:off x="4711700" y="6372225"/>
            <a:ext cx="3638550" cy="225425"/>
          </a:xfrm>
        </p:spPr>
        <p:txBody>
          <a:bodyPr/>
          <a:lstStyle>
            <a:lvl1pPr>
              <a:defRPr/>
            </a:lvl1pPr>
          </a:lstStyle>
          <a:p>
            <a:pPr>
              <a:defRPr/>
            </a:pPr>
            <a:r>
              <a:rPr lang="de-DE"/>
              <a:t>Kienbacher T</a:t>
            </a:r>
          </a:p>
        </p:txBody>
      </p:sp>
    </p:spTree>
    <p:extLst>
      <p:ext uri="{BB962C8B-B14F-4D97-AF65-F5344CB8AC3E}">
        <p14:creationId xmlns:p14="http://schemas.microsoft.com/office/powerpoint/2010/main" val="403549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Rectangle 4">
            <a:extLst>
              <a:ext uri="{FF2B5EF4-FFF2-40B4-BE49-F238E27FC236}">
                <a16:creationId xmlns:a16="http://schemas.microsoft.com/office/drawing/2014/main" id="{1FBA9904-7397-CB15-1020-3BE48312706E}"/>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id="{B0220267-7D6C-455D-9980-4EB9403B2196}"/>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23E4D79D-DED6-79C0-801A-03FEC58BE9E1}"/>
              </a:ext>
            </a:extLst>
          </p:cNvPr>
          <p:cNvSpPr>
            <a:spLocks noGrp="1" noChangeArrowheads="1"/>
          </p:cNvSpPr>
          <p:nvPr>
            <p:ph type="sldNum" sz="quarter" idx="12"/>
          </p:nvPr>
        </p:nvSpPr>
        <p:spPr>
          <a:ln/>
        </p:spPr>
        <p:txBody>
          <a:bodyPr/>
          <a:lstStyle>
            <a:lvl1pPr>
              <a:defRPr/>
            </a:lvl1pPr>
          </a:lstStyle>
          <a:p>
            <a:pPr>
              <a:defRPr/>
            </a:pPr>
            <a:fld id="{8CF23522-0336-4ED7-8648-D9EC633B7C03}" type="slidenum">
              <a:rPr lang="de-DE" altLang="de-DE"/>
              <a:pPr>
                <a:defRPr/>
              </a:pPr>
              <a:t>‹Nr.›</a:t>
            </a:fld>
            <a:endParaRPr lang="de-DE" altLang="de-DE"/>
          </a:p>
        </p:txBody>
      </p:sp>
    </p:spTree>
    <p:extLst>
      <p:ext uri="{BB962C8B-B14F-4D97-AF65-F5344CB8AC3E}">
        <p14:creationId xmlns:p14="http://schemas.microsoft.com/office/powerpoint/2010/main" val="4179799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050F7-0C7B-9107-EBE4-34F8CD550212}"/>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99091EA8-4702-9CC1-0CC7-710738E5D04B}"/>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082F95CF-2AF6-A34E-6768-82CA7EF55D70}"/>
              </a:ext>
            </a:extLst>
          </p:cNvPr>
          <p:cNvSpPr>
            <a:spLocks noGrp="1" noChangeArrowheads="1"/>
          </p:cNvSpPr>
          <p:nvPr>
            <p:ph type="sldNum" sz="quarter" idx="12"/>
          </p:nvPr>
        </p:nvSpPr>
        <p:spPr>
          <a:ln/>
        </p:spPr>
        <p:txBody>
          <a:bodyPr/>
          <a:lstStyle>
            <a:lvl1pPr>
              <a:defRPr/>
            </a:lvl1pPr>
          </a:lstStyle>
          <a:p>
            <a:pPr>
              <a:defRPr/>
            </a:pPr>
            <a:fld id="{572B5F79-CA58-43DD-9361-6545435D09C7}" type="slidenum">
              <a:rPr lang="de-DE" altLang="de-DE"/>
              <a:pPr>
                <a:defRPr/>
              </a:pPr>
              <a:t>‹Nr.›</a:t>
            </a:fld>
            <a:endParaRPr lang="de-DE" altLang="de-DE"/>
          </a:p>
        </p:txBody>
      </p:sp>
    </p:spTree>
    <p:extLst>
      <p:ext uri="{BB962C8B-B14F-4D97-AF65-F5344CB8AC3E}">
        <p14:creationId xmlns:p14="http://schemas.microsoft.com/office/powerpoint/2010/main" val="211268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866258-64C9-6E2F-70D5-478784003C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Rectangle 3">
            <a:extLst>
              <a:ext uri="{FF2B5EF4-FFF2-40B4-BE49-F238E27FC236}">
                <a16:creationId xmlns:a16="http://schemas.microsoft.com/office/drawing/2014/main" id="{7372B5CB-AF09-12F4-79F2-45527D7B6A9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a:extLst>
              <a:ext uri="{FF2B5EF4-FFF2-40B4-BE49-F238E27FC236}">
                <a16:creationId xmlns:a16="http://schemas.microsoft.com/office/drawing/2014/main" id="{87DF9B1B-CEB7-18BA-52C6-5132C9E8749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de-DE"/>
          </a:p>
        </p:txBody>
      </p:sp>
      <p:sp>
        <p:nvSpPr>
          <p:cNvPr id="1029" name="Rectangle 5">
            <a:extLst>
              <a:ext uri="{FF2B5EF4-FFF2-40B4-BE49-F238E27FC236}">
                <a16:creationId xmlns:a16="http://schemas.microsoft.com/office/drawing/2014/main" id="{AAF5BF66-F745-7495-1A7A-50328425E10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de-DE"/>
          </a:p>
        </p:txBody>
      </p:sp>
      <p:sp>
        <p:nvSpPr>
          <p:cNvPr id="1030" name="Rectangle 6">
            <a:extLst>
              <a:ext uri="{FF2B5EF4-FFF2-40B4-BE49-F238E27FC236}">
                <a16:creationId xmlns:a16="http://schemas.microsoft.com/office/drawing/2014/main" id="{EA1252DE-C5C7-99E0-67CF-7FFE0D381C2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7DCADEA-3E27-497C-B1EA-0E4C27A1B6FF}"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31" r:id="rId7"/>
    <p:sldLayoutId id="2147485113" r:id="rId8"/>
    <p:sldLayoutId id="2147485114" r:id="rId9"/>
    <p:sldLayoutId id="2147485115" r:id="rId10"/>
    <p:sldLayoutId id="2147485116" r:id="rId11"/>
    <p:sldLayoutId id="2147485117" r:id="rId12"/>
    <p:sldLayoutId id="2147485118" r:id="rId13"/>
    <p:sldLayoutId id="2147485119" r:id="rId14"/>
    <p:sldLayoutId id="2147485132"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43F1337B-EEB0-CE22-E25A-6036CB1D61EF}"/>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de-AT" altLang="de-DE"/>
          </a:p>
        </p:txBody>
      </p:sp>
      <p:sp>
        <p:nvSpPr>
          <p:cNvPr id="2051" name="Textplatzhalter 2">
            <a:extLst>
              <a:ext uri="{FF2B5EF4-FFF2-40B4-BE49-F238E27FC236}">
                <a16:creationId xmlns:a16="http://schemas.microsoft.com/office/drawing/2014/main" id="{DB83EE30-7E05-94BB-FAE7-5A3ADE9E7D44}"/>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AT" altLang="de-DE"/>
          </a:p>
        </p:txBody>
      </p:sp>
      <p:sp>
        <p:nvSpPr>
          <p:cNvPr id="4" name="Datumsplatzhalter 3">
            <a:extLst>
              <a:ext uri="{FF2B5EF4-FFF2-40B4-BE49-F238E27FC236}">
                <a16:creationId xmlns:a16="http://schemas.microsoft.com/office/drawing/2014/main" id="{6519B5EB-DF6F-CEE2-7F74-EB1C0BB168E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527BC5-2370-4432-AC9A-9F8D755B4C9E}" type="datetimeFigureOut">
              <a:rPr lang="de-AT"/>
              <a:pPr>
                <a:defRPr/>
              </a:pPr>
              <a:t>23.01.2024</a:t>
            </a:fld>
            <a:endParaRPr lang="de-AT"/>
          </a:p>
        </p:txBody>
      </p:sp>
      <p:sp>
        <p:nvSpPr>
          <p:cNvPr id="5" name="Fußzeilenplatzhalter 4">
            <a:extLst>
              <a:ext uri="{FF2B5EF4-FFF2-40B4-BE49-F238E27FC236}">
                <a16:creationId xmlns:a16="http://schemas.microsoft.com/office/drawing/2014/main" id="{37CEC95B-7DA4-E31F-DC30-A745B8DAC8E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AT"/>
          </a:p>
        </p:txBody>
      </p:sp>
      <p:sp>
        <p:nvSpPr>
          <p:cNvPr id="6" name="Foliennummernplatzhalter 5">
            <a:extLst>
              <a:ext uri="{FF2B5EF4-FFF2-40B4-BE49-F238E27FC236}">
                <a16:creationId xmlns:a16="http://schemas.microsoft.com/office/drawing/2014/main" id="{3F7BBFBB-D758-BFDA-8E90-0FF9C4CBA6F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133C0C1-6529-40B2-8FBB-1AE20C50C2D5}" type="slidenum">
              <a:rPr lang="de-AT"/>
              <a:pPr>
                <a:defRPr/>
              </a:pPr>
              <a:t>‹Nr.›</a:t>
            </a:fld>
            <a:endParaRPr lang="de-AT"/>
          </a:p>
        </p:txBody>
      </p:sp>
    </p:spTree>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Inhaltsplatzhalter 2">
            <a:extLst>
              <a:ext uri="{FF2B5EF4-FFF2-40B4-BE49-F238E27FC236}">
                <a16:creationId xmlns:a16="http://schemas.microsoft.com/office/drawing/2014/main" id="{C236C371-7BB4-5DCC-EA65-4E74656A813E}"/>
              </a:ext>
            </a:extLst>
          </p:cNvPr>
          <p:cNvSpPr>
            <a:spLocks noGrp="1" noChangeArrowheads="1"/>
          </p:cNvSpPr>
          <p:nvPr>
            <p:ph idx="4294967295"/>
          </p:nvPr>
        </p:nvSpPr>
        <p:spPr>
          <a:xfrm>
            <a:off x="684213" y="340995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7171" name="Rechteck 3">
            <a:extLst>
              <a:ext uri="{FF2B5EF4-FFF2-40B4-BE49-F238E27FC236}">
                <a16:creationId xmlns:a16="http://schemas.microsoft.com/office/drawing/2014/main" id="{7F68854D-062C-3FDB-DA7C-0745F060C5B5}"/>
              </a:ext>
            </a:extLst>
          </p:cNvPr>
          <p:cNvSpPr>
            <a:spLocks noChangeArrowheads="1"/>
          </p:cNvSpPr>
          <p:nvPr/>
        </p:nvSpPr>
        <p:spPr bwMode="auto">
          <a:xfrm>
            <a:off x="-55563" y="2068686"/>
            <a:ext cx="9255126"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5400" b="1" dirty="0">
                <a:solidFill>
                  <a:srgbClr val="002060"/>
                </a:solidFill>
                <a:latin typeface="Calibri" panose="020F0502020204030204" pitchFamily="34" charset="0"/>
                <a:cs typeface="Calibri" panose="020F0502020204030204" pitchFamily="34" charset="0"/>
              </a:rPr>
              <a:t>Neuromuskuläre Elektrostimulation bei akuten Wirbelsäulenschmerzen</a:t>
            </a:r>
            <a:endParaRPr lang="de-DE" altLang="de-DE" sz="5400" b="1" dirty="0">
              <a:solidFill>
                <a:srgbClr val="002060"/>
              </a:solidFill>
              <a:latin typeface="Calibri" panose="020F0502020204030204" pitchFamily="34" charset="0"/>
              <a:ea typeface="Arial Unicode MS" pitchFamily="34" charset="-128"/>
              <a:cs typeface="Calibri" panose="020F0502020204030204" pitchFamily="34" charset="0"/>
            </a:endParaRPr>
          </a:p>
        </p:txBody>
      </p:sp>
      <p:sp>
        <p:nvSpPr>
          <p:cNvPr id="7172" name="Rectangle 9">
            <a:extLst>
              <a:ext uri="{FF2B5EF4-FFF2-40B4-BE49-F238E27FC236}">
                <a16:creationId xmlns:a16="http://schemas.microsoft.com/office/drawing/2014/main" id="{5DA77015-393A-A3B9-94BA-4058DA927A0D}"/>
              </a:ext>
            </a:extLst>
          </p:cNvPr>
          <p:cNvSpPr>
            <a:spLocks noChangeArrowheads="1"/>
          </p:cNvSpPr>
          <p:nvPr/>
        </p:nvSpPr>
        <p:spPr bwMode="auto">
          <a:xfrm>
            <a:off x="2497138" y="5157192"/>
            <a:ext cx="4033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AT" altLang="de-DE" sz="2000" dirty="0" err="1">
                <a:solidFill>
                  <a:srgbClr val="002060"/>
                </a:solidFill>
                <a:latin typeface="Calibri" panose="020F0502020204030204" pitchFamily="34" charset="0"/>
              </a:rPr>
              <a:t>Priv-Doz</a:t>
            </a:r>
            <a:r>
              <a:rPr lang="de-AT" altLang="de-DE" sz="2000" dirty="0">
                <a:solidFill>
                  <a:srgbClr val="002060"/>
                </a:solidFill>
                <a:latin typeface="Calibri" panose="020F0502020204030204" pitchFamily="34" charset="0"/>
              </a:rPr>
              <a:t> Dr Thomas Kienbacher</a:t>
            </a:r>
          </a:p>
          <a:p>
            <a:pPr algn="ctr" eaLnBrk="1" hangingPunct="1">
              <a:spcBef>
                <a:spcPct val="0"/>
              </a:spcBef>
              <a:buFontTx/>
              <a:buNone/>
            </a:pPr>
            <a:endParaRPr lang="de-AT" altLang="de-DE" sz="1200" i="1" dirty="0">
              <a:solidFill>
                <a:srgbClr val="002060"/>
              </a:solidFill>
              <a:latin typeface="Calibri" panose="020F0502020204030204" pitchFamily="34" charset="0"/>
            </a:endParaRPr>
          </a:p>
          <a:p>
            <a:pPr algn="ctr" eaLnBrk="1" hangingPunct="1">
              <a:spcBef>
                <a:spcPct val="0"/>
              </a:spcBef>
              <a:buFontTx/>
              <a:buNone/>
            </a:pPr>
            <a:endParaRPr lang="de-AT" altLang="de-DE" sz="1200" i="1" dirty="0">
              <a:solidFill>
                <a:srgbClr val="002060"/>
              </a:solidFill>
              <a:latin typeface="Calibri" panose="020F0502020204030204" pitchFamily="34" charset="0"/>
            </a:endParaRPr>
          </a:p>
          <a:p>
            <a:pPr algn="ctr" eaLnBrk="1" hangingPunct="1">
              <a:spcBef>
                <a:spcPct val="0"/>
              </a:spcBef>
              <a:buFontTx/>
              <a:buNone/>
            </a:pPr>
            <a:endParaRPr lang="de-AT" altLang="de-DE" sz="1200" i="1" dirty="0">
              <a:solidFill>
                <a:srgbClr val="002060"/>
              </a:solidFill>
              <a:latin typeface="Calibri" panose="020F0502020204030204" pitchFamily="34" charset="0"/>
            </a:endParaRPr>
          </a:p>
          <a:p>
            <a:pPr algn="ctr" eaLnBrk="1" hangingPunct="1">
              <a:spcBef>
                <a:spcPct val="0"/>
              </a:spcBef>
              <a:buFontTx/>
              <a:buNone/>
            </a:pPr>
            <a:r>
              <a:rPr lang="de-AT" altLang="de-DE" sz="1200" i="1" dirty="0">
                <a:solidFill>
                  <a:srgbClr val="002060"/>
                </a:solidFill>
                <a:latin typeface="Calibri" panose="020F0502020204030204" pitchFamily="34" charset="0"/>
              </a:rPr>
              <a:t>Karl Landsteiner Institut für ambulante Reha Forschung, Wien</a:t>
            </a:r>
            <a:r>
              <a:rPr lang="de-DE" altLang="de-DE" sz="1200" i="1" dirty="0">
                <a:solidFill>
                  <a:srgbClr val="002060"/>
                </a:solidFill>
                <a:latin typeface="Calibri" panose="020F0502020204030204" pitchFamily="34" charset="0"/>
              </a:rPr>
              <a:t> </a:t>
            </a:r>
          </a:p>
        </p:txBody>
      </p:sp>
      <p:sp>
        <p:nvSpPr>
          <p:cNvPr id="10" name="Rechteck 9">
            <a:extLst>
              <a:ext uri="{FF2B5EF4-FFF2-40B4-BE49-F238E27FC236}">
                <a16:creationId xmlns:a16="http://schemas.microsoft.com/office/drawing/2014/main" id="{145894BE-DECB-28F0-DDF0-C2B3D8FB8BEB}"/>
              </a:ext>
            </a:extLst>
          </p:cNvPr>
          <p:cNvSpPr/>
          <p:nvPr/>
        </p:nvSpPr>
        <p:spPr>
          <a:xfrm>
            <a:off x="-180975" y="6309320"/>
            <a:ext cx="9432925" cy="1069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pic>
        <p:nvPicPr>
          <p:cNvPr id="7174" name="Grafik 3">
            <a:extLst>
              <a:ext uri="{FF2B5EF4-FFF2-40B4-BE49-F238E27FC236}">
                <a16:creationId xmlns:a16="http://schemas.microsoft.com/office/drawing/2014/main" id="{09FD6104-FA38-89FD-BF89-3427A432A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30400" r="38187" b="40199"/>
          <a:stretch>
            <a:fillRect/>
          </a:stretch>
        </p:blipFill>
        <p:spPr bwMode="auto">
          <a:xfrm>
            <a:off x="2700338" y="188913"/>
            <a:ext cx="3743325"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Grafik 6">
            <a:extLst>
              <a:ext uri="{FF2B5EF4-FFF2-40B4-BE49-F238E27FC236}">
                <a16:creationId xmlns:a16="http://schemas.microsoft.com/office/drawing/2014/main" id="{B7EA193D-CDCF-7141-65A6-5FA5447F2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21" t="18729" r="59842" b="61671"/>
          <a:stretch>
            <a:fillRect/>
          </a:stretch>
        </p:blipFill>
        <p:spPr bwMode="auto">
          <a:xfrm>
            <a:off x="7164388" y="4865688"/>
            <a:ext cx="15319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AAC61FC-2F02-937D-F31A-633905413BBF}"/>
              </a:ext>
            </a:extLst>
          </p:cNvPr>
          <p:cNvSpPr txBox="1"/>
          <p:nvPr/>
        </p:nvSpPr>
        <p:spPr>
          <a:xfrm>
            <a:off x="161256" y="1844824"/>
            <a:ext cx="8821488" cy="4094647"/>
          </a:xfrm>
          <a:prstGeom prst="rect">
            <a:avLst/>
          </a:prstGeom>
          <a:noFill/>
        </p:spPr>
        <p:txBody>
          <a:bodyPr wrap="square">
            <a:spAutoFit/>
          </a:bodyPr>
          <a:lstStyle/>
          <a:p>
            <a:pPr marL="342900" indent="-342900"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NES reduziert die Schmerzintensität unmittelbar und kurz danach</a:t>
            </a:r>
          </a:p>
          <a:p>
            <a:pPr marL="342900" indent="-342900" eaLnBrk="1" hangingPunct="1">
              <a:lnSpc>
                <a:spcPct val="140000"/>
              </a:lnSpc>
              <a:buFont typeface="Wingdings" panose="05000000000000000000" pitchFamily="2" charset="2"/>
              <a:buChar char="Ø"/>
            </a:pPr>
            <a:endParaRPr lang="de-AT" altLang="de-DE" sz="1000" dirty="0">
              <a:solidFill>
                <a:srgbClr val="002060"/>
              </a:solidFill>
              <a:latin typeface="Calibri" panose="020F0502020204030204" pitchFamily="34" charset="0"/>
              <a:cs typeface="Calibri" panose="020F0502020204030204" pitchFamily="34" charset="0"/>
            </a:endParaRPr>
          </a:p>
          <a:p>
            <a:pPr marL="342900" indent="-342900"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Elektrodenanlage innerhalb </a:t>
            </a:r>
            <a:r>
              <a:rPr lang="de-AT" altLang="de-DE" sz="2400" dirty="0" err="1">
                <a:solidFill>
                  <a:srgbClr val="002060"/>
                </a:solidFill>
                <a:latin typeface="Calibri" panose="020F0502020204030204" pitchFamily="34" charset="0"/>
                <a:cs typeface="Calibri" panose="020F0502020204030204" pitchFamily="34" charset="0"/>
              </a:rPr>
              <a:t>bzw</a:t>
            </a:r>
            <a:r>
              <a:rPr lang="de-AT" altLang="de-DE" sz="2400" dirty="0">
                <a:solidFill>
                  <a:srgbClr val="002060"/>
                </a:solidFill>
                <a:latin typeface="Calibri" panose="020F0502020204030204" pitchFamily="34" charset="0"/>
                <a:cs typeface="Calibri" panose="020F0502020204030204" pitchFamily="34" charset="0"/>
              </a:rPr>
              <a:t> nahe zum schmerzhaften Areal</a:t>
            </a:r>
          </a:p>
          <a:p>
            <a:pPr marL="342900" indent="-342900" eaLnBrk="1" hangingPunct="1">
              <a:lnSpc>
                <a:spcPct val="140000"/>
              </a:lnSpc>
              <a:buFont typeface="Wingdings" panose="05000000000000000000" pitchFamily="2" charset="2"/>
              <a:buChar char="Ø"/>
            </a:pPr>
            <a:endParaRPr lang="de-AT" altLang="de-DE" sz="1000" dirty="0">
              <a:solidFill>
                <a:srgbClr val="002060"/>
              </a:solidFill>
              <a:latin typeface="Calibri" panose="020F0502020204030204" pitchFamily="34" charset="0"/>
              <a:cs typeface="Calibri" panose="020F0502020204030204" pitchFamily="34" charset="0"/>
            </a:endParaRPr>
          </a:p>
          <a:p>
            <a:pPr marL="342900" indent="-342900"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Frequenz/Dauer/Stromform/Intensität kräftig-angenehm                   (</a:t>
            </a:r>
            <a:r>
              <a:rPr lang="de-AT" altLang="de-DE" sz="2400" dirty="0" err="1">
                <a:solidFill>
                  <a:srgbClr val="002060"/>
                </a:solidFill>
                <a:latin typeface="Calibri" panose="020F0502020204030204" pitchFamily="34" charset="0"/>
                <a:cs typeface="Calibri" panose="020F0502020204030204" pitchFamily="34" charset="0"/>
              </a:rPr>
              <a:t>lt</a:t>
            </a:r>
            <a:r>
              <a:rPr lang="de-AT" altLang="de-DE" sz="2400" dirty="0">
                <a:solidFill>
                  <a:srgbClr val="002060"/>
                </a:solidFill>
                <a:latin typeface="Calibri" panose="020F0502020204030204" pitchFamily="34" charset="0"/>
                <a:cs typeface="Calibri" panose="020F0502020204030204" pitchFamily="34" charset="0"/>
              </a:rPr>
              <a:t> Empfehlung)</a:t>
            </a:r>
          </a:p>
          <a:p>
            <a:pPr marL="0" indent="0" eaLnBrk="1" hangingPunct="1">
              <a:lnSpc>
                <a:spcPct val="140000"/>
              </a:lnSpc>
              <a:buNone/>
            </a:pPr>
            <a:endParaRPr lang="de-AT" altLang="de-DE" sz="2400" dirty="0">
              <a:solidFill>
                <a:srgbClr val="002060"/>
              </a:solidFill>
              <a:latin typeface="Calibri" panose="020F0502020204030204" pitchFamily="34" charset="0"/>
              <a:cs typeface="Calibri" panose="020F0502020204030204" pitchFamily="34" charset="0"/>
            </a:endParaRPr>
          </a:p>
          <a:p>
            <a:pPr marL="0" indent="0" eaLnBrk="1" hangingPunct="1">
              <a:lnSpc>
                <a:spcPct val="140000"/>
              </a:lnSpc>
              <a:buNone/>
            </a:pPr>
            <a:r>
              <a:rPr lang="de-AT" altLang="de-DE" sz="2400" b="1" dirty="0">
                <a:solidFill>
                  <a:srgbClr val="FF0000"/>
                </a:solidFill>
                <a:latin typeface="Calibri" panose="020F0502020204030204" pitchFamily="34" charset="0"/>
                <a:cs typeface="Calibri" panose="020F0502020204030204" pitchFamily="34" charset="0"/>
              </a:rPr>
              <a:t>„</a:t>
            </a:r>
            <a:r>
              <a:rPr lang="de-AT" altLang="de-DE" sz="2400" b="1" dirty="0" err="1">
                <a:solidFill>
                  <a:srgbClr val="FF0000"/>
                </a:solidFill>
                <a:latin typeface="Calibri" panose="020F0502020204030204" pitchFamily="34" charset="0"/>
                <a:cs typeface="Calibri" panose="020F0502020204030204" pitchFamily="34" charset="0"/>
              </a:rPr>
              <a:t>Clinicians</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policymakers</a:t>
            </a:r>
            <a:r>
              <a:rPr lang="de-AT" altLang="de-DE" sz="2400" b="1" dirty="0">
                <a:solidFill>
                  <a:srgbClr val="FF0000"/>
                </a:solidFill>
                <a:latin typeface="Calibri" panose="020F0502020204030204" pitchFamily="34" charset="0"/>
                <a:cs typeface="Calibri" panose="020F0502020204030204" pitchFamily="34" charset="0"/>
              </a:rPr>
              <a:t>, and </a:t>
            </a:r>
            <a:r>
              <a:rPr lang="de-AT" altLang="de-DE" sz="2400" b="1" dirty="0" err="1">
                <a:solidFill>
                  <a:srgbClr val="FF0000"/>
                </a:solidFill>
                <a:latin typeface="Calibri" panose="020F0502020204030204" pitchFamily="34" charset="0"/>
                <a:cs typeface="Calibri" panose="020F0502020204030204" pitchFamily="34" charset="0"/>
              </a:rPr>
              <a:t>funders</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should</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consider</a:t>
            </a:r>
            <a:r>
              <a:rPr lang="de-AT" altLang="de-DE" sz="2400" b="1" dirty="0">
                <a:solidFill>
                  <a:srgbClr val="FF0000"/>
                </a:solidFill>
                <a:latin typeface="Calibri" panose="020F0502020204030204" pitchFamily="34" charset="0"/>
                <a:cs typeface="Calibri" panose="020F0502020204030204" pitchFamily="34" charset="0"/>
              </a:rPr>
              <a:t> NES </a:t>
            </a:r>
            <a:r>
              <a:rPr lang="de-AT" altLang="de-DE" sz="2400" b="1" dirty="0" err="1">
                <a:solidFill>
                  <a:srgbClr val="FF0000"/>
                </a:solidFill>
                <a:latin typeface="Calibri" panose="020F0502020204030204" pitchFamily="34" charset="0"/>
                <a:cs typeface="Calibri" panose="020F0502020204030204" pitchFamily="34" charset="0"/>
              </a:rPr>
              <a:t>as</a:t>
            </a:r>
            <a:r>
              <a:rPr lang="de-AT" altLang="de-DE" sz="2400" b="1" dirty="0">
                <a:solidFill>
                  <a:srgbClr val="FF0000"/>
                </a:solidFill>
                <a:latin typeface="Calibri" panose="020F0502020204030204" pitchFamily="34" charset="0"/>
                <a:cs typeface="Calibri" panose="020F0502020204030204" pitchFamily="34" charset="0"/>
              </a:rPr>
              <a:t> an </a:t>
            </a:r>
            <a:r>
              <a:rPr lang="de-AT" altLang="de-DE" sz="2400" b="1" dirty="0" err="1">
                <a:solidFill>
                  <a:srgbClr val="FF0000"/>
                </a:solidFill>
                <a:latin typeface="Calibri" panose="020F0502020204030204" pitchFamily="34" charset="0"/>
                <a:cs typeface="Calibri" panose="020F0502020204030204" pitchFamily="34" charset="0"/>
              </a:rPr>
              <a:t>adjunct</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to</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core</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treatment</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for</a:t>
            </a:r>
            <a:r>
              <a:rPr lang="de-AT" altLang="de-DE" sz="2400" b="1" dirty="0">
                <a:solidFill>
                  <a:srgbClr val="FF0000"/>
                </a:solidFill>
                <a:latin typeface="Calibri" panose="020F0502020204030204" pitchFamily="34" charset="0"/>
                <a:cs typeface="Calibri" panose="020F0502020204030204" pitchFamily="34" charset="0"/>
              </a:rPr>
              <a:t> immediate </a:t>
            </a:r>
            <a:r>
              <a:rPr lang="de-AT" altLang="de-DE" sz="2400" b="1" dirty="0" err="1">
                <a:solidFill>
                  <a:srgbClr val="FF0000"/>
                </a:solidFill>
                <a:latin typeface="Calibri" panose="020F0502020204030204" pitchFamily="34" charset="0"/>
                <a:cs typeface="Calibri" panose="020F0502020204030204" pitchFamily="34" charset="0"/>
              </a:rPr>
              <a:t>short</a:t>
            </a:r>
            <a:r>
              <a:rPr lang="de-AT" altLang="de-DE" sz="2400" b="1" dirty="0">
                <a:solidFill>
                  <a:srgbClr val="FF0000"/>
                </a:solidFill>
                <a:latin typeface="Calibri" panose="020F0502020204030204" pitchFamily="34" charset="0"/>
                <a:cs typeface="Calibri" panose="020F0502020204030204" pitchFamily="34" charset="0"/>
              </a:rPr>
              <a:t>-term </a:t>
            </a:r>
            <a:r>
              <a:rPr lang="de-AT" altLang="de-DE" sz="2400" b="1" dirty="0" err="1">
                <a:solidFill>
                  <a:srgbClr val="FF0000"/>
                </a:solidFill>
                <a:latin typeface="Calibri" panose="020F0502020204030204" pitchFamily="34" charset="0"/>
                <a:cs typeface="Calibri" panose="020F0502020204030204" pitchFamily="34" charset="0"/>
              </a:rPr>
              <a:t>relief</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of</a:t>
            </a:r>
            <a:r>
              <a:rPr lang="de-AT" altLang="de-DE" sz="2400" b="1" dirty="0">
                <a:solidFill>
                  <a:srgbClr val="FF0000"/>
                </a:solidFill>
                <a:latin typeface="Calibri" panose="020F0502020204030204" pitchFamily="34" charset="0"/>
                <a:cs typeface="Calibri" panose="020F0502020204030204" pitchFamily="34" charset="0"/>
              </a:rPr>
              <a:t> </a:t>
            </a:r>
            <a:r>
              <a:rPr lang="de-AT" altLang="de-DE" sz="2400" b="1" dirty="0" err="1">
                <a:solidFill>
                  <a:srgbClr val="FF0000"/>
                </a:solidFill>
                <a:latin typeface="Calibri" panose="020F0502020204030204" pitchFamily="34" charset="0"/>
                <a:cs typeface="Calibri" panose="020F0502020204030204" pitchFamily="34" charset="0"/>
              </a:rPr>
              <a:t>pain</a:t>
            </a:r>
            <a:r>
              <a:rPr lang="de-AT" altLang="de-DE" sz="2400" b="1" dirty="0">
                <a:solidFill>
                  <a:srgbClr val="FF0000"/>
                </a:solidFill>
                <a:latin typeface="Calibri" panose="020F0502020204030204" pitchFamily="34" charset="0"/>
                <a:cs typeface="Calibri" panose="020F0502020204030204" pitchFamily="34" charset="0"/>
              </a:rPr>
              <a:t>“.</a:t>
            </a:r>
          </a:p>
        </p:txBody>
      </p:sp>
      <p:sp>
        <p:nvSpPr>
          <p:cNvPr id="5" name="Titel 1">
            <a:extLst>
              <a:ext uri="{FF2B5EF4-FFF2-40B4-BE49-F238E27FC236}">
                <a16:creationId xmlns:a16="http://schemas.microsoft.com/office/drawing/2014/main" id="{D3339D50-6FE6-9736-1477-E8E954B070FC}"/>
              </a:ext>
            </a:extLst>
          </p:cNvPr>
          <p:cNvSpPr txBox="1">
            <a:spLocks noChangeArrowheads="1"/>
          </p:cNvSpPr>
          <p:nvPr/>
        </p:nvSpPr>
        <p:spPr bwMode="auto">
          <a:xfrm>
            <a:off x="-252536" y="445193"/>
            <a:ext cx="94685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de-DE" altLang="de-DE" sz="5400" kern="0" dirty="0">
                <a:solidFill>
                  <a:srgbClr val="002060"/>
                </a:solidFill>
                <a:latin typeface="Calibri" panose="020F0502020204030204" pitchFamily="34" charset="0"/>
              </a:rPr>
              <a:t>Zusammenfassung</a:t>
            </a:r>
            <a:endParaRPr lang="de-AT" altLang="de-DE" sz="5400" kern="0" dirty="0">
              <a:solidFill>
                <a:srgbClr val="00206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13"/>
          <p:cNvSpPr>
            <a:spLocks noChangeArrowheads="1" noChangeShapeType="1" noTextEdit="1"/>
          </p:cNvSpPr>
          <p:nvPr/>
        </p:nvSpPr>
        <p:spPr bwMode="auto">
          <a:xfrm>
            <a:off x="539552" y="836712"/>
            <a:ext cx="8136904" cy="2952328"/>
          </a:xfrm>
          <a:prstGeom prst="rect">
            <a:avLst/>
          </a:prstGeom>
          <a:ln>
            <a:noFill/>
          </a:ln>
        </p:spPr>
        <p:txBody>
          <a:bodyPr spcFirstLastPara="1" wrap="none" fromWordArt="1">
            <a:prstTxWarp prst="textArchUp">
              <a:avLst>
                <a:gd name="adj" fmla="val 10800004"/>
              </a:avLst>
            </a:prstTxWarp>
          </a:bodyPr>
          <a:lstStyle/>
          <a:p>
            <a:pPr algn="ctr"/>
            <a:endParaRPr lang="de-AT" sz="22500" kern="10" dirty="0">
              <a:ln w="9525">
                <a:solidFill>
                  <a:srgbClr val="000000"/>
                </a:solidFill>
                <a:round/>
                <a:headEnd/>
                <a:tailEnd/>
              </a:ln>
              <a:solidFill>
                <a:srgbClr val="FFC000"/>
              </a:solidFill>
              <a:latin typeface="Calibri"/>
            </a:endParaRPr>
          </a:p>
        </p:txBody>
      </p:sp>
      <p:pic>
        <p:nvPicPr>
          <p:cNvPr id="10" name="Grafik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2080184"/>
            <a:ext cx="7560840" cy="430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7020272" y="2204864"/>
            <a:ext cx="1224136" cy="1225824"/>
          </a:xfrm>
          <a:prstGeom prst="rect">
            <a:avLst/>
          </a:prstGeom>
          <a:noFill/>
          <a:ln w="9525">
            <a:noFill/>
            <a:miter lim="800000"/>
            <a:headEnd/>
            <a:tailEnd/>
          </a:ln>
        </p:spPr>
      </p:pic>
      <p:sp>
        <p:nvSpPr>
          <p:cNvPr id="2" name="Titel 1">
            <a:extLst>
              <a:ext uri="{FF2B5EF4-FFF2-40B4-BE49-F238E27FC236}">
                <a16:creationId xmlns:a16="http://schemas.microsoft.com/office/drawing/2014/main" id="{550EB58C-94EC-5BE5-7148-CB671B55FDF5}"/>
              </a:ext>
            </a:extLst>
          </p:cNvPr>
          <p:cNvSpPr>
            <a:spLocks noGrp="1"/>
          </p:cNvSpPr>
          <p:nvPr>
            <p:ph type="title"/>
          </p:nvPr>
        </p:nvSpPr>
        <p:spPr>
          <a:xfrm>
            <a:off x="1043608" y="476672"/>
            <a:ext cx="6696744" cy="1143000"/>
          </a:xfrm>
        </p:spPr>
        <p:txBody>
          <a:bodyPr>
            <a:noAutofit/>
          </a:bodyPr>
          <a:lstStyle/>
          <a:p>
            <a:r>
              <a:rPr lang="de-AT" dirty="0">
                <a:solidFill>
                  <a:schemeClr val="tx1"/>
                </a:solidFill>
                <a:latin typeface="Verdana" panose="020B0604030504040204" pitchFamily="34" charset="0"/>
                <a:ea typeface="Verdana" panose="020B0604030504040204" pitchFamily="34" charset="0"/>
              </a:rPr>
              <a:t>Haben Sie Fragen?</a:t>
            </a:r>
          </a:p>
        </p:txBody>
      </p:sp>
    </p:spTree>
    <p:extLst>
      <p:ext uri="{BB962C8B-B14F-4D97-AF65-F5344CB8AC3E}">
        <p14:creationId xmlns:p14="http://schemas.microsoft.com/office/powerpoint/2010/main" val="3459043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Inhaltsplatzhalter 2">
            <a:extLst>
              <a:ext uri="{FF2B5EF4-FFF2-40B4-BE49-F238E27FC236}">
                <a16:creationId xmlns:a16="http://schemas.microsoft.com/office/drawing/2014/main" id="{12C844C1-7669-8B66-5C8C-C96ACA020B83}"/>
              </a:ext>
            </a:extLst>
          </p:cNvPr>
          <p:cNvSpPr>
            <a:spLocks noGrp="1" noChangeArrowheads="1"/>
          </p:cNvSpPr>
          <p:nvPr>
            <p:ph idx="4294967295"/>
          </p:nvPr>
        </p:nvSpPr>
        <p:spPr>
          <a:xfrm>
            <a:off x="684213" y="342900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52227" name="Rechteck 2">
            <a:extLst>
              <a:ext uri="{FF2B5EF4-FFF2-40B4-BE49-F238E27FC236}">
                <a16:creationId xmlns:a16="http://schemas.microsoft.com/office/drawing/2014/main" id="{8EAEDDC3-D6D1-F1CD-5AE3-7FB4D5161071}"/>
              </a:ext>
            </a:extLst>
          </p:cNvPr>
          <p:cNvSpPr>
            <a:spLocks noChangeArrowheads="1"/>
          </p:cNvSpPr>
          <p:nvPr/>
        </p:nvSpPr>
        <p:spPr bwMode="auto">
          <a:xfrm>
            <a:off x="-17463" y="1117600"/>
            <a:ext cx="9178926"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AT" altLang="de-DE" sz="1800">
              <a:solidFill>
                <a:srgbClr val="002060"/>
              </a:solidFill>
            </a:endParaRPr>
          </a:p>
          <a:p>
            <a:pPr eaLnBrk="1" hangingPunct="1">
              <a:spcBef>
                <a:spcPct val="0"/>
              </a:spcBef>
              <a:buFontTx/>
              <a:buNone/>
            </a:pP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Fehrmann E, Tuechler K, Habenicht R, Mair P, Friedl A, Oeffel C, Ebenbichler G. Changes in the International Classification of Functioning, Disability, and Health Components "Activity/Participation" as Predicted Through Patient-Reported Outcomes Along With Comprehensive Back Pain Rehabilitation. Clin J Pain. 2021 Nov 1;37(11):812-819.</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Habenicht R, Starek C, Mair P, Wolf M, Paul B, Riegler S, Kollmitzer J, Ebenbichler G. The potential use of spectral electromyographic fatigue as a screening and outcome monitoring tool of sarcopenic back muscle alterations. J Neuroeng Rehabil. 2014 Jul 2;11:106. </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Ebenbichler G, Habenicht R, Ziegelbecker S, Kollmitzer J, Mair P,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Age- and sex-specific effects in paravertebral surface electromyographic back extensor muscle fatigue in chronic low back pain. Geroscience. 2020 Feb;42(1):251-269.</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Fischer-Grote L, Tuechler K,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Mair P, Spreitzer J, Paul B, Ebenbichler G, Fehrmann E. In-depth analysis of life values and their corresponding inhibitors and facilitators in chronic low back pain patients: A mixed-method approach. J Back Musculoskelet Rehabil. 2021;34(2):207-219.</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Kollmitzer J, Anders P, Habenicht R, Starek C, Wolf M, Paul B, Mair P, Ebenbichler G. Age-related test-retest reliability of isometric trunk torque measurements in patiens with chronic low back pain. J Rehabil Med. 2016 Nov 11;48(10):893-902.</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Fehrmann E, Ebenbichler G, Tüchler K, Habenicht R, Mair P, Fischer-Grote L, Hasenbring M,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Do the WHO-ICF personal factors "age" and "sex" impact limited activity and restricted participation category profiles differently between younger and older women and men in multimodal chronic back pain rehabilitation? Disabil Rehabil. 2023 Jan;45(1):41-50.</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Tuechler K, Fehrmann E,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Mair P, Fischer-Grote L, Ebenbichler G. Mapping patient reported outcome measures for low back pain to the International Classification of Functioning, Disability and Health using random forests. Eur J Phys Rehabil Med. 2020 Jun;56(3):286-296. </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Habenicht R, Ebenbichler G, Bonato P, Kollmitzer J, Ziegelbecker S, Unterlerchner L, Mair P,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Age-specific differences in the time-frequency representation of surface electromyographic data recorded during a submaximal cyclic back extension exercise: a promising biomarker to detect early signs of sarcopenia. J Neuroeng Rehabil. 2020 Jan 28;17(1):8.</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Ebenbichler G, Habenicht R, Blohm P, Bonato P, Kollmitzer J, Mair P,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The Back Muscle Surface Electromyography-Based Fatigue Index: A Digital Biomarker of Human Neuromuscular Aging? Bioengineering (Basel). 2023 Feb 27;10(3):300. </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Fehrmann E, Fischer-Grote L,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Tuechler K, Mair P, Ebenbichler G. Perceived psychosocial stressors and coping resources in chronic low back pain patients as classified by the avoidance-endurance model. Front Rehabil Sci. 2022 Oct 31;3:996945. </a:t>
            </a:r>
            <a:endParaRPr lang="de-AT" altLang="de-DE" sz="900" b="1">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Fehrmann E, Kotulla S, Fischer L,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Tuechler K, Mair P, Ebenbichler G, Paul B. The impact of age and gender on the ICF-based assessment of chronic low back pain. Disabil Rehabil. 2019 May;41(10):1190-1199.</a:t>
            </a:r>
          </a:p>
          <a:p>
            <a:pPr eaLnBrk="1" hangingPunct="1">
              <a:spcBef>
                <a:spcPct val="0"/>
              </a:spcBef>
              <a:buFontTx/>
              <a:buNone/>
            </a:pPr>
            <a:endParaRPr lang="de-AT" altLang="de-DE" sz="9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900">
                <a:solidFill>
                  <a:srgbClr val="002060"/>
                </a:solidFill>
                <a:latin typeface="Calibri" panose="020F0502020204030204" pitchFamily="34" charset="0"/>
                <a:cs typeface="Calibri" panose="020F0502020204030204" pitchFamily="34" charset="0"/>
              </a:rPr>
              <a:t>Fehrmann E, Tuechler K, Mair P, Spreitzer J, Fischer L, Kollmitzer J, Ebenbichler G, </a:t>
            </a:r>
            <a:r>
              <a:rPr lang="de-AT" altLang="de-DE" sz="900" b="1">
                <a:solidFill>
                  <a:srgbClr val="002060"/>
                </a:solidFill>
                <a:latin typeface="Calibri" panose="020F0502020204030204" pitchFamily="34" charset="0"/>
                <a:cs typeface="Calibri" panose="020F0502020204030204" pitchFamily="34" charset="0"/>
              </a:rPr>
              <a:t>Kienbacher T</a:t>
            </a:r>
            <a:r>
              <a:rPr lang="de-AT" altLang="de-DE" sz="900">
                <a:solidFill>
                  <a:srgbClr val="002060"/>
                </a:solidFill>
                <a:latin typeface="Calibri" panose="020F0502020204030204" pitchFamily="34" charset="0"/>
                <a:cs typeface="Calibri" panose="020F0502020204030204" pitchFamily="34" charset="0"/>
              </a:rPr>
              <a:t>. Comparisons in Muscle Function and Training Rehabilitation Outcomes Between Avoidance-Endurance Model Subgroups. Clin J Pain. 2017 Oct;33(10):912-920.</a:t>
            </a:r>
          </a:p>
          <a:p>
            <a:pPr eaLnBrk="1" hangingPunct="1">
              <a:spcBef>
                <a:spcPct val="0"/>
              </a:spcBef>
              <a:buFontTx/>
              <a:buNone/>
            </a:pPr>
            <a:endParaRPr lang="de-AT" altLang="de-DE" sz="10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endParaRPr lang="de-AT" altLang="de-DE" sz="2400">
              <a:solidFill>
                <a:srgbClr val="002060"/>
              </a:solidFill>
            </a:endParaRPr>
          </a:p>
        </p:txBody>
      </p:sp>
      <p:sp>
        <p:nvSpPr>
          <p:cNvPr id="11" name="Titel 1">
            <a:extLst>
              <a:ext uri="{FF2B5EF4-FFF2-40B4-BE49-F238E27FC236}">
                <a16:creationId xmlns:a16="http://schemas.microsoft.com/office/drawing/2014/main" id="{C6F532E4-C7CB-972E-ECDB-5D3B4FE20BA5}"/>
              </a:ext>
            </a:extLst>
          </p:cNvPr>
          <p:cNvSpPr txBox="1">
            <a:spLocks/>
          </p:cNvSpPr>
          <p:nvPr/>
        </p:nvSpPr>
        <p:spPr bwMode="auto">
          <a:xfrm>
            <a:off x="250825" y="115888"/>
            <a:ext cx="8642350" cy="1143000"/>
          </a:xfrm>
          <a:prstGeom prst="rect">
            <a:avLst/>
          </a:prstGeom>
          <a:noFill/>
          <a:ln>
            <a:noFill/>
          </a:ln>
        </p:spPr>
        <p:txBody>
          <a:bodyPr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fontAlgn="auto" hangingPunct="1">
              <a:spcAft>
                <a:spcPts val="0"/>
              </a:spcAft>
              <a:defRPr/>
            </a:pPr>
            <a:r>
              <a:rPr lang="de-DE" altLang="de-DE" sz="5400" kern="0" dirty="0">
                <a:solidFill>
                  <a:srgbClr val="002060"/>
                </a:solidFill>
                <a:latin typeface="Calibri" panose="020F0502020204030204" pitchFamily="34" charset="0"/>
              </a:rPr>
              <a:t>Haben Sie Fragen?</a:t>
            </a:r>
            <a:endParaRPr lang="de-AT" sz="5400" kern="0" dirty="0">
              <a:solidFill>
                <a:srgbClr val="002060"/>
              </a:solidFill>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Grafik 5">
            <a:extLst>
              <a:ext uri="{FF2B5EF4-FFF2-40B4-BE49-F238E27FC236}">
                <a16:creationId xmlns:a16="http://schemas.microsoft.com/office/drawing/2014/main" id="{2A300354-350F-D99D-6242-3A60E30CA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508" t="36462" r="29913" b="30400"/>
          <a:stretch>
            <a:fillRect/>
          </a:stretch>
        </p:blipFill>
        <p:spPr bwMode="auto">
          <a:xfrm>
            <a:off x="4259263" y="2101850"/>
            <a:ext cx="4849812"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Inhaltsplatzhalter 2">
            <a:extLst>
              <a:ext uri="{FF2B5EF4-FFF2-40B4-BE49-F238E27FC236}">
                <a16:creationId xmlns:a16="http://schemas.microsoft.com/office/drawing/2014/main" id="{226411E2-9A35-7C76-04D9-66D0A7EE902A}"/>
              </a:ext>
            </a:extLst>
          </p:cNvPr>
          <p:cNvSpPr>
            <a:spLocks noGrp="1" noChangeArrowheads="1"/>
          </p:cNvSpPr>
          <p:nvPr>
            <p:ph idx="4294967295"/>
          </p:nvPr>
        </p:nvSpPr>
        <p:spPr>
          <a:xfrm>
            <a:off x="11113" y="1592263"/>
            <a:ext cx="4344987" cy="4105275"/>
          </a:xfrm>
        </p:spPr>
        <p:txBody>
          <a:bodyPr anchor="ctr"/>
          <a:lstStyle/>
          <a:p>
            <a:pPr eaLnBrk="1" hangingPunct="1">
              <a:lnSpc>
                <a:spcPct val="90000"/>
              </a:lnSpc>
              <a:buFont typeface="Wingdings" panose="05000000000000000000" pitchFamily="2" charset="2"/>
              <a:buNone/>
              <a:defRPr/>
            </a:pPr>
            <a:endParaRPr lang="en-GB" altLang="de-DE" sz="2200" b="1" dirty="0"/>
          </a:p>
          <a:p>
            <a:pPr marL="0" indent="0" eaLnBrk="1" hangingPunct="1">
              <a:lnSpc>
                <a:spcPct val="140000"/>
              </a:lnSpc>
              <a:buFontTx/>
              <a:buNone/>
              <a:defRPr/>
            </a:pPr>
            <a:r>
              <a:rPr lang="de-AT" altLang="de-DE" sz="1600" dirty="0">
                <a:solidFill>
                  <a:srgbClr val="002060"/>
                </a:solidFill>
                <a:latin typeface="Calibri" panose="020F0502020204030204" pitchFamily="34" charset="0"/>
                <a:cs typeface="Calibri" panose="020F0502020204030204" pitchFamily="34" charset="0"/>
              </a:rPr>
              <a:t>Nozizeptoren, A</a:t>
            </a:r>
            <a:r>
              <a:rPr lang="el-GR" altLang="de-DE" sz="1600" dirty="0">
                <a:solidFill>
                  <a:srgbClr val="002060"/>
                </a:solidFill>
                <a:latin typeface="Calibri" panose="020F0502020204030204" pitchFamily="34" charset="0"/>
                <a:cs typeface="Calibri" panose="020F0502020204030204" pitchFamily="34" charset="0"/>
              </a:rPr>
              <a:t>δ</a:t>
            </a:r>
            <a:r>
              <a:rPr lang="de-AT" altLang="de-DE" sz="1600" dirty="0">
                <a:solidFill>
                  <a:srgbClr val="002060"/>
                </a:solidFill>
                <a:latin typeface="Calibri" panose="020F0502020204030204" pitchFamily="34" charset="0"/>
                <a:cs typeface="Calibri" panose="020F0502020204030204" pitchFamily="34" charset="0"/>
              </a:rPr>
              <a:t>- und C-Fasern, HH (RM), </a:t>
            </a:r>
            <a:r>
              <a:rPr lang="de-AT" altLang="de-DE" sz="1600" dirty="0" err="1">
                <a:solidFill>
                  <a:srgbClr val="002060"/>
                </a:solidFill>
                <a:latin typeface="Calibri" panose="020F0502020204030204" pitchFamily="34" charset="0"/>
                <a:cs typeface="Calibri" panose="020F0502020204030204" pitchFamily="34" charset="0"/>
              </a:rPr>
              <a:t>lat</a:t>
            </a:r>
            <a:r>
              <a:rPr lang="de-AT" altLang="de-DE" sz="1600" dirty="0">
                <a:solidFill>
                  <a:srgbClr val="002060"/>
                </a:solidFill>
                <a:latin typeface="Calibri" panose="020F0502020204030204" pitchFamily="34" charset="0"/>
                <a:cs typeface="Calibri" panose="020F0502020204030204" pitchFamily="34" charset="0"/>
              </a:rPr>
              <a:t> Tract </a:t>
            </a:r>
            <a:r>
              <a:rPr lang="de-AT" altLang="de-DE" sz="1600" dirty="0" err="1">
                <a:solidFill>
                  <a:srgbClr val="002060"/>
                </a:solidFill>
                <a:latin typeface="Calibri" panose="020F0502020204030204" pitchFamily="34" charset="0"/>
                <a:cs typeface="Calibri" panose="020F0502020204030204" pitchFamily="34" charset="0"/>
              </a:rPr>
              <a:t>spinothalm</a:t>
            </a:r>
            <a:r>
              <a:rPr lang="de-AT" altLang="de-DE" sz="1600" dirty="0">
                <a:solidFill>
                  <a:srgbClr val="002060"/>
                </a:solidFill>
                <a:latin typeface="Calibri" panose="020F0502020204030204" pitchFamily="34" charset="0"/>
                <a:cs typeface="Calibri" panose="020F0502020204030204" pitchFamily="34" charset="0"/>
              </a:rPr>
              <a:t>, </a:t>
            </a:r>
            <a:r>
              <a:rPr lang="de-AT" altLang="de-DE" sz="1600" dirty="0" err="1">
                <a:solidFill>
                  <a:srgbClr val="002060"/>
                </a:solidFill>
                <a:latin typeface="Calibri" panose="020F0502020204030204" pitchFamily="34" charset="0"/>
                <a:cs typeface="Calibri" panose="020F0502020204030204" pitchFamily="34" charset="0"/>
              </a:rPr>
              <a:t>vent</a:t>
            </a:r>
            <a:r>
              <a:rPr lang="de-AT" altLang="de-DE" sz="1600" dirty="0">
                <a:solidFill>
                  <a:srgbClr val="002060"/>
                </a:solidFill>
                <a:latin typeface="Calibri" panose="020F0502020204030204" pitchFamily="34" charset="0"/>
                <a:cs typeface="Calibri" panose="020F0502020204030204" pitchFamily="34" charset="0"/>
              </a:rPr>
              <a:t> </a:t>
            </a:r>
            <a:r>
              <a:rPr lang="de-AT" altLang="de-DE" sz="1600" dirty="0" err="1">
                <a:solidFill>
                  <a:srgbClr val="002060"/>
                </a:solidFill>
                <a:latin typeface="Calibri" panose="020F0502020204030204" pitchFamily="34" charset="0"/>
                <a:cs typeface="Calibri" panose="020F0502020204030204" pitchFamily="34" charset="0"/>
              </a:rPr>
              <a:t>posterolat</a:t>
            </a:r>
            <a:r>
              <a:rPr lang="de-AT" altLang="de-DE" sz="1600" dirty="0">
                <a:solidFill>
                  <a:srgbClr val="002060"/>
                </a:solidFill>
                <a:latin typeface="Calibri" panose="020F0502020204030204" pitchFamily="34" charset="0"/>
                <a:cs typeface="Calibri" panose="020F0502020204030204" pitchFamily="34" charset="0"/>
              </a:rPr>
              <a:t> Thalamus-kerne, </a:t>
            </a:r>
            <a:r>
              <a:rPr lang="de-AT" altLang="de-DE" sz="1600" dirty="0" err="1">
                <a:solidFill>
                  <a:srgbClr val="002060"/>
                </a:solidFill>
                <a:latin typeface="Calibri" panose="020F0502020204030204" pitchFamily="34" charset="0"/>
                <a:cs typeface="Calibri" panose="020F0502020204030204" pitchFamily="34" charset="0"/>
              </a:rPr>
              <a:t>sensor</a:t>
            </a:r>
            <a:r>
              <a:rPr lang="de-AT" altLang="de-DE" sz="1600" dirty="0">
                <a:solidFill>
                  <a:srgbClr val="002060"/>
                </a:solidFill>
                <a:latin typeface="Calibri" panose="020F0502020204030204" pitchFamily="34" charset="0"/>
                <a:cs typeface="Calibri" panose="020F0502020204030204" pitchFamily="34" charset="0"/>
              </a:rPr>
              <a:t> </a:t>
            </a:r>
            <a:r>
              <a:rPr lang="de-AT" altLang="de-DE" sz="1600" dirty="0" err="1">
                <a:solidFill>
                  <a:srgbClr val="002060"/>
                </a:solidFill>
                <a:latin typeface="Calibri" panose="020F0502020204030204" pitchFamily="34" charset="0"/>
                <a:cs typeface="Calibri" panose="020F0502020204030204" pitchFamily="34" charset="0"/>
              </a:rPr>
              <a:t>Kotex</a:t>
            </a:r>
            <a:r>
              <a:rPr lang="de-AT" altLang="de-DE" sz="1600" dirty="0">
                <a:solidFill>
                  <a:srgbClr val="002060"/>
                </a:solidFill>
                <a:latin typeface="Calibri" panose="020F0502020204030204" pitchFamily="34" charset="0"/>
                <a:cs typeface="Calibri" panose="020F0502020204030204" pitchFamily="34" charset="0"/>
              </a:rPr>
              <a:t>/</a:t>
            </a:r>
            <a:r>
              <a:rPr lang="de-AT" altLang="de-DE" sz="1600" dirty="0" err="1">
                <a:solidFill>
                  <a:srgbClr val="002060"/>
                </a:solidFill>
                <a:latin typeface="Calibri" panose="020F0502020204030204" pitchFamily="34" charset="0"/>
                <a:cs typeface="Calibri" panose="020F0502020204030204" pitchFamily="34" charset="0"/>
              </a:rPr>
              <a:t>peri-adäquädukt</a:t>
            </a:r>
            <a:r>
              <a:rPr lang="de-AT" altLang="de-DE" sz="1600" dirty="0">
                <a:solidFill>
                  <a:srgbClr val="002060"/>
                </a:solidFill>
                <a:latin typeface="Calibri" panose="020F0502020204030204" pitchFamily="34" charset="0"/>
                <a:cs typeface="Calibri" panose="020F0502020204030204" pitchFamily="34" charset="0"/>
              </a:rPr>
              <a:t>, Höhlen-grau (</a:t>
            </a:r>
            <a:r>
              <a:rPr lang="de-AT" altLang="de-DE" sz="1600" dirty="0">
                <a:solidFill>
                  <a:srgbClr val="FF0000"/>
                </a:solidFill>
                <a:latin typeface="Calibri" panose="020F0502020204030204" pitchFamily="34" charset="0"/>
                <a:cs typeface="Calibri" panose="020F0502020204030204" pitchFamily="34" charset="0"/>
              </a:rPr>
              <a:t>PAG</a:t>
            </a:r>
            <a:r>
              <a:rPr lang="de-AT" altLang="de-DE" sz="1600" dirty="0">
                <a:solidFill>
                  <a:srgbClr val="002060"/>
                </a:solidFill>
                <a:latin typeface="Calibri" panose="020F0502020204030204" pitchFamily="34" charset="0"/>
                <a:cs typeface="Calibri" panose="020F0502020204030204" pitchFamily="34" charset="0"/>
              </a:rPr>
              <a:t>), </a:t>
            </a:r>
            <a:r>
              <a:rPr lang="de-AT" altLang="de-DE" sz="1600" dirty="0" err="1">
                <a:solidFill>
                  <a:srgbClr val="002060"/>
                </a:solidFill>
                <a:latin typeface="Calibri" panose="020F0502020204030204" pitchFamily="34" charset="0"/>
                <a:cs typeface="Calibri" panose="020F0502020204030204" pitchFamily="34" charset="0"/>
              </a:rPr>
              <a:t>kognit</a:t>
            </a:r>
            <a:r>
              <a:rPr lang="de-AT" altLang="de-DE" sz="1600" dirty="0">
                <a:solidFill>
                  <a:srgbClr val="002060"/>
                </a:solidFill>
                <a:latin typeface="Calibri" panose="020F0502020204030204" pitchFamily="34" charset="0"/>
                <a:cs typeface="Calibri" panose="020F0502020204030204" pitchFamily="34" charset="0"/>
              </a:rPr>
              <a:t>/</a:t>
            </a:r>
            <a:r>
              <a:rPr lang="de-AT" altLang="de-DE" sz="1600" dirty="0" err="1">
                <a:solidFill>
                  <a:srgbClr val="002060"/>
                </a:solidFill>
                <a:latin typeface="Calibri" panose="020F0502020204030204" pitchFamily="34" charset="0"/>
                <a:cs typeface="Calibri" panose="020F0502020204030204" pitchFamily="34" charset="0"/>
              </a:rPr>
              <a:t>emot</a:t>
            </a:r>
            <a:r>
              <a:rPr lang="de-AT" altLang="de-DE" sz="1600" dirty="0">
                <a:solidFill>
                  <a:srgbClr val="002060"/>
                </a:solidFill>
                <a:latin typeface="Calibri" panose="020F0502020204030204" pitchFamily="34" charset="0"/>
                <a:cs typeface="Calibri" panose="020F0502020204030204" pitchFamily="34" charset="0"/>
              </a:rPr>
              <a:t> Areale (</a:t>
            </a:r>
            <a:r>
              <a:rPr lang="de-AT" altLang="de-DE" sz="1600" dirty="0" err="1">
                <a:solidFill>
                  <a:srgbClr val="002060"/>
                </a:solidFill>
                <a:latin typeface="Calibri" panose="020F0502020204030204" pitchFamily="34" charset="0"/>
                <a:cs typeface="Calibri" panose="020F0502020204030204" pitchFamily="34" charset="0"/>
              </a:rPr>
              <a:t>limb</a:t>
            </a:r>
            <a:r>
              <a:rPr lang="de-AT" altLang="de-DE" sz="1600" dirty="0">
                <a:solidFill>
                  <a:srgbClr val="002060"/>
                </a:solidFill>
                <a:latin typeface="Calibri" panose="020F0502020204030204" pitchFamily="34" charset="0"/>
                <a:cs typeface="Calibri" panose="020F0502020204030204" pitchFamily="34" charset="0"/>
              </a:rPr>
              <a:t> System)</a:t>
            </a:r>
          </a:p>
          <a:p>
            <a:pPr marL="0" indent="0" eaLnBrk="1" hangingPunct="1">
              <a:lnSpc>
                <a:spcPct val="140000"/>
              </a:lnSpc>
              <a:buFontTx/>
              <a:buNone/>
              <a:defRPr/>
            </a:pPr>
            <a:endParaRPr lang="de-AT" altLang="de-DE" sz="1400" dirty="0">
              <a:solidFill>
                <a:srgbClr val="002060"/>
              </a:solidFill>
              <a:latin typeface="Calibri" panose="020F0502020204030204" pitchFamily="34" charset="0"/>
              <a:cs typeface="Calibri" panose="020F0502020204030204" pitchFamily="34" charset="0"/>
            </a:endParaRPr>
          </a:p>
          <a:p>
            <a:pPr marL="0" indent="0" eaLnBrk="1" hangingPunct="1">
              <a:lnSpc>
                <a:spcPct val="140000"/>
              </a:lnSpc>
              <a:buFontTx/>
              <a:buNone/>
              <a:defRPr/>
            </a:pPr>
            <a:r>
              <a:rPr lang="de-AT" altLang="de-DE" sz="1600" dirty="0" err="1">
                <a:solidFill>
                  <a:srgbClr val="002060"/>
                </a:solidFill>
                <a:latin typeface="Calibri" panose="020F0502020204030204" pitchFamily="34" charset="0"/>
                <a:cs typeface="Calibri" panose="020F0502020204030204" pitchFamily="34" charset="0"/>
              </a:rPr>
              <a:t>Verbindg</a:t>
            </a:r>
            <a:r>
              <a:rPr lang="de-AT" altLang="de-DE" sz="1600" dirty="0">
                <a:solidFill>
                  <a:srgbClr val="002060"/>
                </a:solidFill>
                <a:latin typeface="Calibri" panose="020F0502020204030204" pitchFamily="34" charset="0"/>
                <a:cs typeface="Calibri" panose="020F0502020204030204" pitchFamily="34" charset="0"/>
              </a:rPr>
              <a:t> zu rostraler </a:t>
            </a:r>
            <a:r>
              <a:rPr lang="de-AT" altLang="de-DE" sz="1600" dirty="0" err="1">
                <a:solidFill>
                  <a:srgbClr val="002060"/>
                </a:solidFill>
                <a:latin typeface="Calibri" panose="020F0502020204030204" pitchFamily="34" charset="0"/>
                <a:cs typeface="Calibri" panose="020F0502020204030204" pitchFamily="34" charset="0"/>
              </a:rPr>
              <a:t>vent</a:t>
            </a:r>
            <a:r>
              <a:rPr lang="de-AT" altLang="de-DE" sz="1600" dirty="0">
                <a:solidFill>
                  <a:srgbClr val="002060"/>
                </a:solidFill>
                <a:latin typeface="Calibri" panose="020F0502020204030204" pitchFamily="34" charset="0"/>
                <a:cs typeface="Calibri" panose="020F0502020204030204" pitchFamily="34" charset="0"/>
              </a:rPr>
              <a:t> Medulla oblong (</a:t>
            </a:r>
            <a:r>
              <a:rPr lang="de-AT" altLang="de-DE" sz="1600" dirty="0">
                <a:solidFill>
                  <a:srgbClr val="FF0000"/>
                </a:solidFill>
                <a:latin typeface="Calibri" panose="020F0502020204030204" pitchFamily="34" charset="0"/>
                <a:cs typeface="Calibri" panose="020F0502020204030204" pitchFamily="34" charset="0"/>
              </a:rPr>
              <a:t>RVM</a:t>
            </a:r>
            <a:r>
              <a:rPr lang="de-AT" altLang="de-DE" sz="1600" dirty="0">
                <a:solidFill>
                  <a:srgbClr val="002060"/>
                </a:solidFill>
                <a:latin typeface="Calibri" panose="020F0502020204030204" pitchFamily="34" charset="0"/>
                <a:cs typeface="Calibri" panose="020F0502020204030204" pitchFamily="34" charset="0"/>
              </a:rPr>
              <a:t>)</a:t>
            </a:r>
          </a:p>
          <a:p>
            <a:pPr marL="0" indent="0" eaLnBrk="1" hangingPunct="1">
              <a:lnSpc>
                <a:spcPct val="140000"/>
              </a:lnSpc>
              <a:buFontTx/>
              <a:buNone/>
              <a:defRPr/>
            </a:pPr>
            <a:endParaRPr lang="de-AT" altLang="de-DE" sz="1400" dirty="0">
              <a:solidFill>
                <a:srgbClr val="002060"/>
              </a:solidFill>
              <a:latin typeface="Calibri" panose="020F0502020204030204" pitchFamily="34" charset="0"/>
              <a:cs typeface="Calibri" panose="020F0502020204030204" pitchFamily="34" charset="0"/>
            </a:endParaRPr>
          </a:p>
          <a:p>
            <a:pPr marL="0" indent="0" eaLnBrk="1" hangingPunct="1">
              <a:lnSpc>
                <a:spcPct val="140000"/>
              </a:lnSpc>
              <a:buFontTx/>
              <a:buNone/>
              <a:defRPr/>
            </a:pPr>
            <a:r>
              <a:rPr lang="de-AT" altLang="de-DE" sz="1600" b="1" u="sng" dirty="0">
                <a:solidFill>
                  <a:srgbClr val="FF0000"/>
                </a:solidFill>
                <a:latin typeface="Calibri" panose="020F0502020204030204" pitchFamily="34" charset="0"/>
                <a:cs typeface="Calibri" panose="020F0502020204030204" pitchFamily="34" charset="0"/>
              </a:rPr>
              <a:t>PAG</a:t>
            </a:r>
            <a:r>
              <a:rPr lang="de-AT" altLang="de-DE" sz="1600" dirty="0">
                <a:solidFill>
                  <a:srgbClr val="002060"/>
                </a:solidFill>
                <a:latin typeface="Calibri" panose="020F0502020204030204" pitchFamily="34" charset="0"/>
                <a:cs typeface="Calibri" panose="020F0502020204030204" pitchFamily="34" charset="0"/>
              </a:rPr>
              <a:t> und </a:t>
            </a:r>
            <a:r>
              <a:rPr lang="de-AT" altLang="de-DE" sz="1600" b="1" u="sng" dirty="0">
                <a:solidFill>
                  <a:srgbClr val="FF0000"/>
                </a:solidFill>
                <a:latin typeface="Calibri" panose="020F0502020204030204" pitchFamily="34" charset="0"/>
                <a:cs typeface="Calibri" panose="020F0502020204030204" pitchFamily="34" charset="0"/>
              </a:rPr>
              <a:t>RVM</a:t>
            </a:r>
            <a:r>
              <a:rPr lang="de-AT" altLang="de-DE" sz="1600" dirty="0">
                <a:solidFill>
                  <a:srgbClr val="002060"/>
                </a:solidFill>
                <a:latin typeface="Calibri" panose="020F0502020204030204" pitchFamily="34" charset="0"/>
                <a:cs typeface="Calibri" panose="020F0502020204030204" pitchFamily="34" charset="0"/>
              </a:rPr>
              <a:t>: deszendierende </a:t>
            </a:r>
            <a:r>
              <a:rPr lang="de-AT" altLang="de-DE" sz="1600" dirty="0" err="1">
                <a:solidFill>
                  <a:srgbClr val="002060"/>
                </a:solidFill>
                <a:latin typeface="Calibri" panose="020F0502020204030204" pitchFamily="34" charset="0"/>
                <a:cs typeface="Calibri" panose="020F0502020204030204" pitchFamily="34" charset="0"/>
              </a:rPr>
              <a:t>modull</a:t>
            </a:r>
            <a:r>
              <a:rPr lang="de-AT" altLang="de-DE" sz="1600" dirty="0">
                <a:solidFill>
                  <a:srgbClr val="002060"/>
                </a:solidFill>
                <a:latin typeface="Calibri" panose="020F0502020204030204" pitchFamily="34" charset="0"/>
                <a:cs typeface="Calibri" panose="020F0502020204030204" pitchFamily="34" charset="0"/>
              </a:rPr>
              <a:t> Kontrolle (</a:t>
            </a:r>
            <a:r>
              <a:rPr lang="de-AT" altLang="de-DE" sz="1600" b="1" u="sng" dirty="0" err="1">
                <a:solidFill>
                  <a:srgbClr val="FF0000"/>
                </a:solidFill>
                <a:latin typeface="Calibri" panose="020F0502020204030204" pitchFamily="34" charset="0"/>
                <a:cs typeface="Calibri" panose="020F0502020204030204" pitchFamily="34" charset="0"/>
              </a:rPr>
              <a:t>noradren</a:t>
            </a:r>
            <a:r>
              <a:rPr lang="de-AT" altLang="de-DE" sz="1600" b="1" u="sng" dirty="0">
                <a:solidFill>
                  <a:srgbClr val="FF0000"/>
                </a:solidFill>
                <a:latin typeface="Calibri" panose="020F0502020204030204" pitchFamily="34" charset="0"/>
                <a:cs typeface="Calibri" panose="020F0502020204030204" pitchFamily="34" charset="0"/>
              </a:rPr>
              <a:t>/</a:t>
            </a:r>
            <a:r>
              <a:rPr lang="de-AT" altLang="de-DE" sz="1600" b="1" u="sng" dirty="0" err="1">
                <a:solidFill>
                  <a:srgbClr val="FF0000"/>
                </a:solidFill>
                <a:latin typeface="Calibri" panose="020F0502020204030204" pitchFamily="34" charset="0"/>
                <a:cs typeface="Calibri" panose="020F0502020204030204" pitchFamily="34" charset="0"/>
              </a:rPr>
              <a:t>serotoninerg</a:t>
            </a:r>
            <a:r>
              <a:rPr lang="de-AT" altLang="de-DE" sz="1600" b="1" u="sng" dirty="0">
                <a:solidFill>
                  <a:srgbClr val="FF0000"/>
                </a:solidFill>
                <a:latin typeface="Calibri" panose="020F0502020204030204" pitchFamily="34" charset="0"/>
                <a:cs typeface="Calibri" panose="020F0502020204030204" pitchFamily="34" charset="0"/>
              </a:rPr>
              <a:t> </a:t>
            </a:r>
            <a:r>
              <a:rPr lang="de-AT" altLang="de-DE" sz="1600" dirty="0">
                <a:solidFill>
                  <a:srgbClr val="002060"/>
                </a:solidFill>
                <a:latin typeface="Calibri" panose="020F0502020204030204" pitchFamily="34" charset="0"/>
                <a:cs typeface="Calibri" panose="020F0502020204030204" pitchFamily="34" charset="0"/>
              </a:rPr>
              <a:t>System, GABA, </a:t>
            </a:r>
            <a:r>
              <a:rPr lang="de-AT" altLang="de-DE" sz="1600" dirty="0" err="1">
                <a:solidFill>
                  <a:srgbClr val="002060"/>
                </a:solidFill>
                <a:latin typeface="Calibri" panose="020F0502020204030204" pitchFamily="34" charset="0"/>
                <a:cs typeface="Calibri" panose="020F0502020204030204" pitchFamily="34" charset="0"/>
              </a:rPr>
              <a:t>endog</a:t>
            </a:r>
            <a:r>
              <a:rPr lang="de-AT" altLang="de-DE" sz="1600" dirty="0">
                <a:solidFill>
                  <a:srgbClr val="002060"/>
                </a:solidFill>
                <a:latin typeface="Calibri" panose="020F0502020204030204" pitchFamily="34" charset="0"/>
                <a:cs typeface="Calibri" panose="020F0502020204030204" pitchFamily="34" charset="0"/>
              </a:rPr>
              <a:t> Opioide)</a:t>
            </a:r>
          </a:p>
        </p:txBody>
      </p:sp>
      <p:sp>
        <p:nvSpPr>
          <p:cNvPr id="9220" name="Titel 1">
            <a:extLst>
              <a:ext uri="{FF2B5EF4-FFF2-40B4-BE49-F238E27FC236}">
                <a16:creationId xmlns:a16="http://schemas.microsoft.com/office/drawing/2014/main" id="{8D0D15D1-471B-9E08-DAC8-717CA3C5ACA8}"/>
              </a:ext>
            </a:extLst>
          </p:cNvPr>
          <p:cNvSpPr>
            <a:spLocks noGrp="1" noChangeArrowheads="1"/>
          </p:cNvSpPr>
          <p:nvPr>
            <p:ph type="title" idx="4294967295"/>
          </p:nvPr>
        </p:nvSpPr>
        <p:spPr>
          <a:xfrm>
            <a:off x="250825" y="341313"/>
            <a:ext cx="8642350" cy="1143000"/>
          </a:xfrm>
        </p:spPr>
        <p:txBody>
          <a:bodyPr/>
          <a:lstStyle/>
          <a:p>
            <a:pPr eaLnBrk="1" hangingPunct="1"/>
            <a:r>
              <a:rPr lang="de-DE" altLang="de-DE" sz="5400">
                <a:solidFill>
                  <a:srgbClr val="002060"/>
                </a:solidFill>
                <a:latin typeface="Calibri" panose="020F0502020204030204" pitchFamily="34" charset="0"/>
              </a:rPr>
              <a:t>Schmerzprozessierung</a:t>
            </a:r>
            <a:br>
              <a:rPr lang="de-DE" altLang="de-DE" sz="5400">
                <a:solidFill>
                  <a:srgbClr val="002060"/>
                </a:solidFill>
                <a:latin typeface="Calibri" panose="020F0502020204030204" pitchFamily="34" charset="0"/>
              </a:rPr>
            </a:br>
            <a:r>
              <a:rPr lang="de-DE" altLang="de-DE" sz="2000" i="1">
                <a:solidFill>
                  <a:srgbClr val="002060"/>
                </a:solidFill>
                <a:latin typeface="Calibri" panose="020F0502020204030204" pitchFamily="34" charset="0"/>
              </a:rPr>
              <a:t>(Bannister, Dickenson 2017)</a:t>
            </a:r>
            <a:endParaRPr lang="de-AT" altLang="de-DE" sz="2000" i="1">
              <a:solidFill>
                <a:srgbClr val="002060"/>
              </a:solidFill>
              <a:latin typeface="Calibri" panose="020F0502020204030204" pitchFamily="34" charset="0"/>
            </a:endParaRPr>
          </a:p>
        </p:txBody>
      </p:sp>
      <p:sp>
        <p:nvSpPr>
          <p:cNvPr id="2" name="Ellipse 1">
            <a:extLst>
              <a:ext uri="{FF2B5EF4-FFF2-40B4-BE49-F238E27FC236}">
                <a16:creationId xmlns:a16="http://schemas.microsoft.com/office/drawing/2014/main" id="{1D9549A7-E31A-BCE2-7D95-F4DB0F899137}"/>
              </a:ext>
            </a:extLst>
          </p:cNvPr>
          <p:cNvSpPr/>
          <p:nvPr/>
        </p:nvSpPr>
        <p:spPr>
          <a:xfrm>
            <a:off x="6659563" y="2924175"/>
            <a:ext cx="1584325" cy="576263"/>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3" name="Ellipse 2">
            <a:extLst>
              <a:ext uri="{FF2B5EF4-FFF2-40B4-BE49-F238E27FC236}">
                <a16:creationId xmlns:a16="http://schemas.microsoft.com/office/drawing/2014/main" id="{3194EAF2-0387-69B5-2B5A-06D6AB51ED1B}"/>
              </a:ext>
            </a:extLst>
          </p:cNvPr>
          <p:cNvSpPr/>
          <p:nvPr/>
        </p:nvSpPr>
        <p:spPr>
          <a:xfrm>
            <a:off x="6673850" y="3789363"/>
            <a:ext cx="2219325" cy="4953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4" name="Ellipse 3">
            <a:extLst>
              <a:ext uri="{FF2B5EF4-FFF2-40B4-BE49-F238E27FC236}">
                <a16:creationId xmlns:a16="http://schemas.microsoft.com/office/drawing/2014/main" id="{81E5BEA5-31E0-E1BF-97D2-F422169A84B0}"/>
              </a:ext>
            </a:extLst>
          </p:cNvPr>
          <p:cNvSpPr/>
          <p:nvPr/>
        </p:nvSpPr>
        <p:spPr>
          <a:xfrm>
            <a:off x="7092950" y="5005388"/>
            <a:ext cx="763588" cy="295275"/>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5" name="Ellipse 4">
            <a:extLst>
              <a:ext uri="{FF2B5EF4-FFF2-40B4-BE49-F238E27FC236}">
                <a16:creationId xmlns:a16="http://schemas.microsoft.com/office/drawing/2014/main" id="{7FF4B04B-96CB-24CE-8E91-51141FE40E60}"/>
              </a:ext>
            </a:extLst>
          </p:cNvPr>
          <p:cNvSpPr/>
          <p:nvPr/>
        </p:nvSpPr>
        <p:spPr>
          <a:xfrm>
            <a:off x="5435600" y="5013325"/>
            <a:ext cx="1087438" cy="287338"/>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Inhaltsplatzhalter 2">
            <a:extLst>
              <a:ext uri="{FF2B5EF4-FFF2-40B4-BE49-F238E27FC236}">
                <a16:creationId xmlns:a16="http://schemas.microsoft.com/office/drawing/2014/main" id="{C87559BC-1354-7BB9-5D9B-7FACDDF13943}"/>
              </a:ext>
            </a:extLst>
          </p:cNvPr>
          <p:cNvSpPr>
            <a:spLocks noGrp="1" noChangeArrowheads="1"/>
          </p:cNvSpPr>
          <p:nvPr>
            <p:ph idx="4294967295"/>
          </p:nvPr>
        </p:nvSpPr>
        <p:spPr>
          <a:xfrm>
            <a:off x="684213" y="342900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3" name="Rechteck 2">
            <a:extLst>
              <a:ext uri="{FF2B5EF4-FFF2-40B4-BE49-F238E27FC236}">
                <a16:creationId xmlns:a16="http://schemas.microsoft.com/office/drawing/2014/main" id="{3908995C-C1A9-D59C-78BA-31E732B16B59}"/>
              </a:ext>
            </a:extLst>
          </p:cNvPr>
          <p:cNvSpPr/>
          <p:nvPr/>
        </p:nvSpPr>
        <p:spPr>
          <a:xfrm>
            <a:off x="323850" y="2940050"/>
            <a:ext cx="8062913" cy="1568450"/>
          </a:xfrm>
          <a:prstGeom prst="rect">
            <a:avLst/>
          </a:prstGeom>
        </p:spPr>
        <p:txBody>
          <a:bodyPr>
            <a:spAutoFit/>
          </a:bodyPr>
          <a:lstStyle/>
          <a:p>
            <a:pPr marL="342900" indent="-342900" eaLnBrk="1" hangingPunct="1">
              <a:buFont typeface="Wingdings" panose="05000000000000000000" pitchFamily="2" charset="2"/>
              <a:buChar char="Ø"/>
              <a:defRPr/>
            </a:pPr>
            <a:r>
              <a:rPr lang="de-DE" altLang="de-DE" sz="2400" dirty="0">
                <a:solidFill>
                  <a:srgbClr val="002060"/>
                </a:solidFill>
                <a:latin typeface="Calibri" panose="020F0502020204030204" pitchFamily="34" charset="0"/>
                <a:cs typeface="Arial" charset="0"/>
              </a:rPr>
              <a:t>PNMES 2-100 Hz, 30 min 3x/Wo, 12 Wo </a:t>
            </a:r>
            <a:r>
              <a:rPr lang="de-DE" altLang="de-DE" sz="2400" dirty="0" err="1">
                <a:solidFill>
                  <a:srgbClr val="002060"/>
                </a:solidFill>
                <a:latin typeface="Calibri" panose="020F0502020204030204" pitchFamily="34" charset="0"/>
                <a:cs typeface="Arial" charset="0"/>
              </a:rPr>
              <a:t>vs</a:t>
            </a:r>
            <a:r>
              <a:rPr lang="de-DE" altLang="de-DE" sz="2400" dirty="0">
                <a:solidFill>
                  <a:srgbClr val="002060"/>
                </a:solidFill>
                <a:latin typeface="Calibri" panose="020F0502020204030204" pitchFamily="34" charset="0"/>
                <a:cs typeface="Arial" charset="0"/>
              </a:rPr>
              <a:t> </a:t>
            </a:r>
            <a:r>
              <a:rPr lang="de-DE" altLang="de-DE" sz="2400" dirty="0" err="1">
                <a:solidFill>
                  <a:srgbClr val="002060"/>
                </a:solidFill>
                <a:latin typeface="Calibri" panose="020F0502020204030204" pitchFamily="34" charset="0"/>
                <a:cs typeface="Arial" charset="0"/>
              </a:rPr>
              <a:t>sham</a:t>
            </a:r>
            <a:r>
              <a:rPr lang="de-DE" altLang="de-DE" sz="2400" dirty="0">
                <a:solidFill>
                  <a:srgbClr val="002060"/>
                </a:solidFill>
                <a:latin typeface="Calibri" panose="020F0502020204030204" pitchFamily="34" charset="0"/>
                <a:cs typeface="Arial" charset="0"/>
              </a:rPr>
              <a:t> PNMES (nicht aufgedreht); Beginn/Ende/4 Wo </a:t>
            </a:r>
            <a:r>
              <a:rPr lang="de-DE" altLang="de-DE" sz="2400" dirty="0" err="1">
                <a:solidFill>
                  <a:srgbClr val="002060"/>
                </a:solidFill>
                <a:latin typeface="Calibri" panose="020F0502020204030204" pitchFamily="34" charset="0"/>
                <a:cs typeface="Arial" charset="0"/>
              </a:rPr>
              <a:t>post</a:t>
            </a:r>
            <a:endParaRPr lang="de-DE" altLang="de-DE" sz="2400" dirty="0">
              <a:solidFill>
                <a:srgbClr val="002060"/>
              </a:solidFill>
              <a:latin typeface="Calibri" panose="020F0502020204030204" pitchFamily="34" charset="0"/>
              <a:cs typeface="Arial" charset="0"/>
            </a:endParaRPr>
          </a:p>
          <a:p>
            <a:pPr eaLnBrk="1" hangingPunct="1">
              <a:defRPr/>
            </a:pPr>
            <a:endParaRPr lang="de-DE" altLang="de-DE" sz="2400" dirty="0">
              <a:solidFill>
                <a:srgbClr val="002060"/>
              </a:solidFill>
              <a:latin typeface="Calibri" panose="020F0502020204030204" pitchFamily="34" charset="0"/>
              <a:cs typeface="Arial" charset="0"/>
            </a:endParaRPr>
          </a:p>
          <a:p>
            <a:pPr marL="342900" indent="-342900" eaLnBrk="1" hangingPunct="1">
              <a:buFont typeface="Wingdings" panose="05000000000000000000" pitchFamily="2" charset="2"/>
              <a:buChar char="Ø"/>
              <a:defRPr/>
            </a:pPr>
            <a:r>
              <a:rPr lang="de-DE" altLang="de-DE" sz="2400" dirty="0">
                <a:solidFill>
                  <a:srgbClr val="002060"/>
                </a:solidFill>
                <a:latin typeface="Calibri" panose="020F0502020204030204" pitchFamily="34" charset="0"/>
                <a:cs typeface="Arial" charset="0"/>
              </a:rPr>
              <a:t>PNMES: VAS, ROM HWS, Neck </a:t>
            </a:r>
            <a:r>
              <a:rPr lang="de-DE" altLang="de-DE" sz="2400" dirty="0" err="1">
                <a:solidFill>
                  <a:srgbClr val="002060"/>
                </a:solidFill>
                <a:latin typeface="Calibri" panose="020F0502020204030204" pitchFamily="34" charset="0"/>
                <a:cs typeface="Arial" charset="0"/>
              </a:rPr>
              <a:t>Disabil</a:t>
            </a:r>
            <a:r>
              <a:rPr lang="de-DE" altLang="de-DE" sz="2400" dirty="0">
                <a:solidFill>
                  <a:srgbClr val="002060"/>
                </a:solidFill>
                <a:latin typeface="Calibri" panose="020F0502020204030204" pitchFamily="34" charset="0"/>
                <a:cs typeface="Arial" charset="0"/>
              </a:rPr>
              <a:t> Index verbessert</a:t>
            </a:r>
          </a:p>
        </p:txBody>
      </p:sp>
      <p:pic>
        <p:nvPicPr>
          <p:cNvPr id="13316" name="Grafik 4">
            <a:extLst>
              <a:ext uri="{FF2B5EF4-FFF2-40B4-BE49-F238E27FC236}">
                <a16:creationId xmlns:a16="http://schemas.microsoft.com/office/drawing/2014/main" id="{7ABFD1C9-7269-1A02-4A94-A336933D7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7" t="14413" r="28738" b="61200"/>
          <a:stretch>
            <a:fillRect/>
          </a:stretch>
        </p:blipFill>
        <p:spPr bwMode="auto">
          <a:xfrm>
            <a:off x="1500188" y="333375"/>
            <a:ext cx="6143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7AC5BC7-1604-E343-2443-C980974F020E}"/>
              </a:ext>
            </a:extLst>
          </p:cNvPr>
          <p:cNvSpPr txBox="1"/>
          <p:nvPr/>
        </p:nvSpPr>
        <p:spPr>
          <a:xfrm>
            <a:off x="0" y="2276475"/>
            <a:ext cx="9251950" cy="6278563"/>
          </a:xfrm>
          <a:prstGeom prst="rect">
            <a:avLst/>
          </a:prstGeom>
          <a:noFill/>
        </p:spPr>
        <p:txBody>
          <a:bodyPr>
            <a:spAutoFit/>
          </a:bodyPr>
          <a:lstStyle/>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3 Pat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mit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neck dissection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Durchtrennung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N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accessorius</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2 sets, 5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Wh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(3 sets, 12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Wh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2 min Pause,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Trapez</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bds,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Scapularetrakt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6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Wochen</a:t>
            </a: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NMES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über</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N access der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betroffenen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Seite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bilaterale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willkürliche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Scapularetraction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and -elevation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gegen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Widerstand</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NMES: 1 msec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Impulsbreite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35-100 Hz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Dreieckimpuls</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10 sec lang</a:t>
            </a: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SPADI-Score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Schmerz</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Disabil</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NDII (QoL),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akt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Schulter</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-ROM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besser</a:t>
            </a: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a:defRPr/>
            </a:pPr>
            <a:r>
              <a:rPr lang="en-US" dirty="0">
                <a:solidFill>
                  <a:srgbClr val="002060"/>
                </a:solidFill>
                <a:latin typeface="BlinkMacSystemFont"/>
              </a:rPr>
              <a:t>  </a:t>
            </a:r>
          </a:p>
        </p:txBody>
      </p:sp>
      <p:pic>
        <p:nvPicPr>
          <p:cNvPr id="15363" name="Grafik 2">
            <a:extLst>
              <a:ext uri="{FF2B5EF4-FFF2-40B4-BE49-F238E27FC236}">
                <a16:creationId xmlns:a16="http://schemas.microsoft.com/office/drawing/2014/main" id="{B07A6141-DD8B-C1D2-1797-340D4AA3F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2" t="37399" r="40550" b="40199"/>
          <a:stretch>
            <a:fillRect/>
          </a:stretch>
        </p:blipFill>
        <p:spPr bwMode="auto">
          <a:xfrm>
            <a:off x="2484438" y="115888"/>
            <a:ext cx="5995987"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Grafik 2">
            <a:extLst>
              <a:ext uri="{FF2B5EF4-FFF2-40B4-BE49-F238E27FC236}">
                <a16:creationId xmlns:a16="http://schemas.microsoft.com/office/drawing/2014/main" id="{E21AC11D-58FA-8B34-F149-E80A9E9DA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12" t="36000" r="35425" b="36002"/>
          <a:stretch>
            <a:fillRect/>
          </a:stretch>
        </p:blipFill>
        <p:spPr bwMode="auto">
          <a:xfrm>
            <a:off x="592138" y="554038"/>
            <a:ext cx="13684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Textfeld 2">
            <a:extLst>
              <a:ext uri="{FF2B5EF4-FFF2-40B4-BE49-F238E27FC236}">
                <a16:creationId xmlns:a16="http://schemas.microsoft.com/office/drawing/2014/main" id="{88002C4C-78E6-B6D0-BDED-8F02ECE8146D}"/>
              </a:ext>
            </a:extLst>
          </p:cNvPr>
          <p:cNvSpPr txBox="1">
            <a:spLocks noChangeArrowheads="1"/>
          </p:cNvSpPr>
          <p:nvPr/>
        </p:nvSpPr>
        <p:spPr bwMode="auto">
          <a:xfrm>
            <a:off x="611188" y="2636838"/>
            <a:ext cx="7705725" cy="38465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NMES (20, 50, 80 Hz) bei 20 Gesunden: </a:t>
            </a:r>
            <a:r>
              <a:rPr lang="de-AT" altLang="de-DE" sz="2400" dirty="0" err="1">
                <a:solidFill>
                  <a:srgbClr val="002060"/>
                </a:solidFill>
                <a:latin typeface="Calibri" panose="020F0502020204030204" pitchFamily="34" charset="0"/>
                <a:cs typeface="Calibri" panose="020F0502020204030204" pitchFamily="34" charset="0"/>
              </a:rPr>
              <a:t>biphas</a:t>
            </a:r>
            <a:r>
              <a:rPr lang="de-AT" altLang="de-DE" sz="2400" dirty="0">
                <a:solidFill>
                  <a:srgbClr val="002060"/>
                </a:solidFill>
                <a:latin typeface="Calibri" panose="020F0502020204030204" pitchFamily="34" charset="0"/>
                <a:cs typeface="Calibri" panose="020F0502020204030204" pitchFamily="34" charset="0"/>
              </a:rPr>
              <a:t> Strom, 200µsec, </a:t>
            </a:r>
            <a:r>
              <a:rPr lang="de-AT" altLang="de-DE" sz="2400" dirty="0" err="1">
                <a:solidFill>
                  <a:srgbClr val="002060"/>
                </a:solidFill>
                <a:latin typeface="Calibri" panose="020F0502020204030204" pitchFamily="34" charset="0"/>
                <a:cs typeface="Calibri" panose="020F0502020204030204" pitchFamily="34" charset="0"/>
              </a:rPr>
              <a:t>max</a:t>
            </a:r>
            <a:r>
              <a:rPr lang="de-AT" altLang="de-DE" sz="2400" dirty="0">
                <a:solidFill>
                  <a:srgbClr val="002060"/>
                </a:solidFill>
                <a:latin typeface="Calibri" panose="020F0502020204030204" pitchFamily="34" charset="0"/>
                <a:cs typeface="Calibri" panose="020F0502020204030204" pitchFamily="34" charset="0"/>
              </a:rPr>
              <a:t> tolerierbar (24 mA), Rampe 1 sec, </a:t>
            </a:r>
            <a:r>
              <a:rPr lang="de-AT" altLang="de-DE" sz="2400" dirty="0" err="1">
                <a:solidFill>
                  <a:srgbClr val="002060"/>
                </a:solidFill>
                <a:latin typeface="Calibri" panose="020F0502020204030204" pitchFamily="34" charset="0"/>
                <a:cs typeface="Calibri" panose="020F0502020204030204" pitchFamily="34" charset="0"/>
              </a:rPr>
              <a:t>Kontr</a:t>
            </a:r>
            <a:r>
              <a:rPr lang="de-AT" altLang="de-DE" sz="2400" dirty="0">
                <a:solidFill>
                  <a:srgbClr val="002060"/>
                </a:solidFill>
                <a:latin typeface="Calibri" panose="020F0502020204030204" pitchFamily="34" charset="0"/>
                <a:cs typeface="Calibri" panose="020F0502020204030204" pitchFamily="34" charset="0"/>
              </a:rPr>
              <a:t> 8 sec, Rampe 1 sec, Relax 10 sec</a:t>
            </a:r>
          </a:p>
          <a:p>
            <a:pPr>
              <a:spcBef>
                <a:spcPct val="0"/>
              </a:spcBef>
              <a:buFontTx/>
              <a:buNone/>
              <a:defRPr/>
            </a:pPr>
            <a:r>
              <a:rPr lang="de-AT" altLang="de-DE" sz="1000" dirty="0">
                <a:solidFill>
                  <a:srgbClr val="002060"/>
                </a:solidFill>
                <a:latin typeface="Calibri" panose="020F0502020204030204" pitchFamily="34" charset="0"/>
                <a:cs typeface="Calibri" panose="020F0502020204030204" pitchFamily="34" charset="0"/>
              </a:rPr>
              <a:t> </a:t>
            </a:r>
          </a:p>
          <a:p>
            <a:pPr>
              <a:spcBef>
                <a:spcPct val="0"/>
              </a:spcBef>
              <a:buFontTx/>
              <a:buNone/>
              <a:defRPr/>
            </a:pPr>
            <a:endParaRPr lang="de-AT" altLang="de-DE" sz="1000" dirty="0">
              <a:solidFill>
                <a:srgbClr val="002060"/>
              </a:solidFill>
              <a:latin typeface="Calibri" panose="020F0502020204030204" pitchFamily="34" charset="0"/>
              <a:cs typeface="Calibri" panose="020F0502020204030204" pitchFamily="34" charset="0"/>
            </a:endParaRPr>
          </a:p>
          <a:p>
            <a:pPr marL="342900" indent="-342900">
              <a:spcBef>
                <a:spcPct val="0"/>
              </a:spcBef>
              <a:buFont typeface="Wingdings" panose="05000000000000000000" pitchFamily="2" charset="2"/>
              <a:buChar char="Ø"/>
              <a:defRPr/>
            </a:pPr>
            <a:r>
              <a:rPr lang="de-AT" altLang="de-DE" sz="2400" dirty="0" err="1">
                <a:solidFill>
                  <a:srgbClr val="002060"/>
                </a:solidFill>
                <a:latin typeface="Calibri" panose="020F0502020204030204" pitchFamily="34" charset="0"/>
                <a:cs typeface="Calibri" panose="020F0502020204030204" pitchFamily="34" charset="0"/>
              </a:rPr>
              <a:t>Multifidi</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oberfl</a:t>
            </a:r>
            <a:r>
              <a:rPr lang="de-AT" altLang="de-DE" sz="2400" dirty="0">
                <a:solidFill>
                  <a:srgbClr val="002060"/>
                </a:solidFill>
                <a:latin typeface="Calibri" panose="020F0502020204030204" pitchFamily="34" charset="0"/>
                <a:cs typeface="Calibri" panose="020F0502020204030204" pitchFamily="34" charset="0"/>
              </a:rPr>
              <a:t> und tief), </a:t>
            </a:r>
            <a:r>
              <a:rPr lang="de-AT" altLang="de-DE" sz="2400" dirty="0" err="1">
                <a:solidFill>
                  <a:srgbClr val="002060"/>
                </a:solidFill>
                <a:latin typeface="Calibri" panose="020F0502020204030204" pitchFamily="34" charset="0"/>
                <a:cs typeface="Calibri" panose="020F0502020204030204" pitchFamily="34" charset="0"/>
              </a:rPr>
              <a:t>transversus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abdom</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obliquus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internus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obliquus</a:t>
            </a:r>
            <a:r>
              <a:rPr lang="de-AT" altLang="de-DE" sz="2400" dirty="0">
                <a:solidFill>
                  <a:srgbClr val="002060"/>
                </a:solidFill>
                <a:latin typeface="Calibri" panose="020F0502020204030204" pitchFamily="34" charset="0"/>
                <a:cs typeface="Calibri" panose="020F0502020204030204" pitchFamily="34" charset="0"/>
              </a:rPr>
              <a:t> externus</a:t>
            </a:r>
          </a:p>
          <a:p>
            <a:pPr>
              <a:spcBef>
                <a:spcPct val="0"/>
              </a:spcBef>
              <a:buFontTx/>
              <a:buNone/>
              <a:defRPr/>
            </a:pPr>
            <a:endParaRPr lang="de-AT" altLang="de-DE" sz="1000" dirty="0">
              <a:solidFill>
                <a:srgbClr val="002060"/>
              </a:solidFill>
              <a:latin typeface="Calibri" panose="020F0502020204030204" pitchFamily="34" charset="0"/>
              <a:cs typeface="Calibri" panose="020F0502020204030204" pitchFamily="34" charset="0"/>
            </a:endParaRPr>
          </a:p>
          <a:p>
            <a:pPr>
              <a:spcBef>
                <a:spcPct val="0"/>
              </a:spcBef>
              <a:buFontTx/>
              <a:buNone/>
              <a:defRPr/>
            </a:pPr>
            <a:endParaRPr lang="de-AT" altLang="de-DE" sz="1000" dirty="0">
              <a:solidFill>
                <a:srgbClr val="002060"/>
              </a:solidFill>
              <a:latin typeface="Calibri" panose="020F0502020204030204" pitchFamily="34" charset="0"/>
              <a:cs typeface="Calibri" panose="020F0502020204030204" pitchFamily="34" charset="0"/>
            </a:endParaRPr>
          </a:p>
          <a:p>
            <a:pPr marL="342900" indent="-342900">
              <a:spcBef>
                <a:spcPct val="0"/>
              </a:spcBef>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Ultraschallkontrolle: Dicke hat bei allen zugenommen, 50 und 80 Hz besser verträglich </a:t>
            </a:r>
          </a:p>
          <a:p>
            <a:pPr>
              <a:spcBef>
                <a:spcPct val="0"/>
              </a:spcBef>
              <a:buFontTx/>
              <a:buNone/>
              <a:defRPr/>
            </a:pPr>
            <a:r>
              <a:rPr lang="de-AT" altLang="de-DE" sz="1800" dirty="0">
                <a:solidFill>
                  <a:srgbClr val="002060"/>
                </a:solidFill>
                <a:latin typeface="Lora" pitchFamily="2" charset="0"/>
              </a:rPr>
              <a:t> </a:t>
            </a:r>
          </a:p>
          <a:p>
            <a:pPr>
              <a:spcBef>
                <a:spcPct val="0"/>
              </a:spcBef>
              <a:buFontTx/>
              <a:buNone/>
              <a:defRPr/>
            </a:pPr>
            <a:endParaRPr lang="de-AT" altLang="de-DE" sz="1800" dirty="0">
              <a:solidFill>
                <a:srgbClr val="000000"/>
              </a:solidFill>
              <a:latin typeface="Lora" pitchFamily="2" charset="0"/>
            </a:endParaRPr>
          </a:p>
        </p:txBody>
      </p:sp>
      <p:pic>
        <p:nvPicPr>
          <p:cNvPr id="17411" name="Grafik 2">
            <a:extLst>
              <a:ext uri="{FF2B5EF4-FFF2-40B4-BE49-F238E27FC236}">
                <a16:creationId xmlns:a16="http://schemas.microsoft.com/office/drawing/2014/main" id="{A5DA1AB4-9735-E78F-FC68-E0FBAD9EC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63" t="16400" r="26375" b="55600"/>
          <a:stretch>
            <a:fillRect/>
          </a:stretch>
        </p:blipFill>
        <p:spPr bwMode="auto">
          <a:xfrm>
            <a:off x="1619250" y="103188"/>
            <a:ext cx="5091113"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Grafik 4">
            <a:extLst>
              <a:ext uri="{FF2B5EF4-FFF2-40B4-BE49-F238E27FC236}">
                <a16:creationId xmlns:a16="http://schemas.microsoft.com/office/drawing/2014/main" id="{71556CC6-7576-2ADB-0C0A-FC8C2FAE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526" t="27600" r="42912" b="58400"/>
          <a:stretch>
            <a:fillRect/>
          </a:stretch>
        </p:blipFill>
        <p:spPr bwMode="auto">
          <a:xfrm>
            <a:off x="971550" y="260350"/>
            <a:ext cx="65500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feld 6">
            <a:extLst>
              <a:ext uri="{FF2B5EF4-FFF2-40B4-BE49-F238E27FC236}">
                <a16:creationId xmlns:a16="http://schemas.microsoft.com/office/drawing/2014/main" id="{569205E3-B3E5-01D9-E1B4-382D7E7E8956}"/>
              </a:ext>
            </a:extLst>
          </p:cNvPr>
          <p:cNvSpPr txBox="1">
            <a:spLocks noChangeArrowheads="1"/>
          </p:cNvSpPr>
          <p:nvPr/>
        </p:nvSpPr>
        <p:spPr bwMode="auto">
          <a:xfrm>
            <a:off x="0" y="2636838"/>
            <a:ext cx="9144000" cy="22463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Wingdings" panose="05000000000000000000" pitchFamily="2" charset="2"/>
              <a:buChar char="Ø"/>
              <a:defRPr/>
            </a:pPr>
            <a:r>
              <a:rPr lang="en-US" altLang="de-DE" sz="2400" dirty="0" err="1">
                <a:solidFill>
                  <a:srgbClr val="002060"/>
                </a:solidFill>
                <a:latin typeface="Calibri" panose="020F0502020204030204" pitchFamily="34" charset="0"/>
                <a:cs typeface="Calibri" panose="020F0502020204030204" pitchFamily="34" charset="0"/>
              </a:rPr>
              <a:t>Systematischer</a:t>
            </a:r>
            <a:r>
              <a:rPr lang="en-US" altLang="de-DE" sz="2400" dirty="0">
                <a:solidFill>
                  <a:srgbClr val="002060"/>
                </a:solidFill>
                <a:latin typeface="Calibri" panose="020F0502020204030204" pitchFamily="34" charset="0"/>
                <a:cs typeface="Calibri" panose="020F0502020204030204" pitchFamily="34" charset="0"/>
              </a:rPr>
              <a:t> Review (29 Publik, ca 1000 </a:t>
            </a:r>
            <a:r>
              <a:rPr lang="en-US" altLang="de-DE" sz="2400" dirty="0" err="1">
                <a:solidFill>
                  <a:srgbClr val="002060"/>
                </a:solidFill>
                <a:latin typeface="Calibri" panose="020F0502020204030204" pitchFamily="34" charset="0"/>
                <a:cs typeface="Calibri" panose="020F0502020204030204" pitchFamily="34" charset="0"/>
              </a:rPr>
              <a:t>cLBP</a:t>
            </a:r>
            <a:r>
              <a:rPr lang="en-US" altLang="de-DE" sz="2400" dirty="0">
                <a:solidFill>
                  <a:srgbClr val="002060"/>
                </a:solidFill>
                <a:latin typeface="Calibri" panose="020F0502020204030204" pitchFamily="34" charset="0"/>
                <a:cs typeface="Calibri" panose="020F0502020204030204" pitchFamily="34" charset="0"/>
              </a:rPr>
              <a:t> Pat), </a:t>
            </a:r>
            <a:r>
              <a:rPr lang="en-US" altLang="de-DE" sz="2400" dirty="0" err="1">
                <a:solidFill>
                  <a:srgbClr val="002060"/>
                </a:solidFill>
                <a:latin typeface="Calibri" panose="020F0502020204030204" pitchFamily="34" charset="0"/>
                <a:cs typeface="Calibri" panose="020F0502020204030204" pitchFamily="34" charset="0"/>
              </a:rPr>
              <a:t>periphere</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Nerven</a:t>
            </a:r>
            <a:r>
              <a:rPr lang="en-US" altLang="de-DE" sz="2400" dirty="0">
                <a:solidFill>
                  <a:srgbClr val="002060"/>
                </a:solidFill>
                <a:latin typeface="Calibri" panose="020F0502020204030204" pitchFamily="34" charset="0"/>
                <a:cs typeface="Calibri" panose="020F0502020204030204" pitchFamily="34" charset="0"/>
              </a:rPr>
              <a:t>- und </a:t>
            </a:r>
            <a:r>
              <a:rPr lang="en-US" altLang="de-DE" sz="2400" dirty="0" err="1">
                <a:solidFill>
                  <a:srgbClr val="002060"/>
                </a:solidFill>
                <a:latin typeface="Calibri" panose="020F0502020204030204" pitchFamily="34" charset="0"/>
                <a:cs typeface="Calibri" panose="020F0502020204030204" pitchFamily="34" charset="0"/>
              </a:rPr>
              <a:t>neuromuskuläre</a:t>
            </a:r>
            <a:r>
              <a:rPr lang="en-US" altLang="de-DE" sz="2400" dirty="0">
                <a:solidFill>
                  <a:srgbClr val="002060"/>
                </a:solidFill>
                <a:latin typeface="Calibri" panose="020F0502020204030204" pitchFamily="34" charset="0"/>
                <a:cs typeface="Calibri" panose="020F0502020204030204" pitchFamily="34" charset="0"/>
              </a:rPr>
              <a:t> Stimulation </a:t>
            </a:r>
            <a:r>
              <a:rPr lang="en-US" altLang="de-DE" sz="2400" dirty="0" err="1">
                <a:solidFill>
                  <a:srgbClr val="002060"/>
                </a:solidFill>
                <a:latin typeface="Calibri" panose="020F0502020204030204" pitchFamily="34" charset="0"/>
                <a:cs typeface="Calibri" panose="020F0502020204030204" pitchFamily="34" charset="0"/>
              </a:rPr>
              <a:t>können</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einen</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moderaten</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Beitrag</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zur</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Schmerzverbesserung</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leisten</a:t>
            </a:r>
            <a:r>
              <a:rPr lang="en-US" altLang="de-DE" sz="2400" dirty="0">
                <a:solidFill>
                  <a:srgbClr val="002060"/>
                </a:solidFill>
                <a:latin typeface="Calibri" panose="020F0502020204030204" pitchFamily="34" charset="0"/>
                <a:cs typeface="Calibri" panose="020F0502020204030204" pitchFamily="34" charset="0"/>
              </a:rPr>
              <a:t>. </a:t>
            </a:r>
          </a:p>
          <a:p>
            <a:pPr>
              <a:spcBef>
                <a:spcPct val="0"/>
              </a:spcBef>
              <a:buFontTx/>
              <a:buNone/>
              <a:defRPr/>
            </a:pPr>
            <a:endParaRPr lang="en-US" altLang="de-DE" sz="1000" dirty="0">
              <a:solidFill>
                <a:srgbClr val="002060"/>
              </a:solidFill>
              <a:latin typeface="Calibri" panose="020F0502020204030204" pitchFamily="34" charset="0"/>
              <a:cs typeface="Calibri" panose="020F0502020204030204" pitchFamily="34" charset="0"/>
            </a:endParaRPr>
          </a:p>
          <a:p>
            <a:pPr>
              <a:spcBef>
                <a:spcPct val="0"/>
              </a:spcBef>
              <a:buFontTx/>
              <a:buNone/>
              <a:defRPr/>
            </a:pPr>
            <a:endParaRPr lang="en-US" altLang="de-DE" sz="1000" dirty="0">
              <a:solidFill>
                <a:srgbClr val="002060"/>
              </a:solidFill>
              <a:latin typeface="Calibri" panose="020F0502020204030204" pitchFamily="34" charset="0"/>
              <a:cs typeface="Calibri" panose="020F0502020204030204" pitchFamily="34" charset="0"/>
            </a:endParaRPr>
          </a:p>
          <a:p>
            <a:pPr marL="342900" indent="-342900">
              <a:spcBef>
                <a:spcPct val="0"/>
              </a:spcBef>
              <a:buFont typeface="Wingdings" panose="05000000000000000000" pitchFamily="2" charset="2"/>
              <a:buChar char="Ø"/>
              <a:defRPr/>
            </a:pPr>
            <a:r>
              <a:rPr lang="en-US" altLang="de-DE" sz="2400" dirty="0">
                <a:solidFill>
                  <a:srgbClr val="FF0000"/>
                </a:solidFill>
                <a:latin typeface="Calibri" panose="020F0502020204030204" pitchFamily="34" charset="0"/>
                <a:cs typeface="Calibri" panose="020F0502020204030204" pitchFamily="34" charset="0"/>
              </a:rPr>
              <a:t>Aber:</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Risiko</a:t>
            </a:r>
            <a:r>
              <a:rPr lang="en-US" altLang="de-DE" sz="2400" dirty="0">
                <a:solidFill>
                  <a:srgbClr val="002060"/>
                </a:solidFill>
                <a:latin typeface="Calibri" panose="020F0502020204030204" pitchFamily="34" charset="0"/>
                <a:cs typeface="Calibri" panose="020F0502020204030204" pitchFamily="34" charset="0"/>
              </a:rPr>
              <a:t> für Bias, </a:t>
            </a:r>
            <a:r>
              <a:rPr lang="en-US" altLang="de-DE" sz="2400" dirty="0" err="1">
                <a:solidFill>
                  <a:srgbClr val="002060"/>
                </a:solidFill>
                <a:latin typeface="Calibri" panose="020F0502020204030204" pitchFamily="34" charset="0"/>
                <a:cs typeface="Calibri" panose="020F0502020204030204" pitchFamily="34" charset="0"/>
              </a:rPr>
              <a:t>klinische</a:t>
            </a:r>
            <a:r>
              <a:rPr lang="en-US" altLang="de-DE" sz="2400" dirty="0">
                <a:solidFill>
                  <a:srgbClr val="002060"/>
                </a:solidFill>
                <a:latin typeface="Calibri" panose="020F0502020204030204" pitchFamily="34" charset="0"/>
                <a:cs typeface="Calibri" panose="020F0502020204030204" pitchFamily="34" charset="0"/>
              </a:rPr>
              <a:t> und </a:t>
            </a:r>
            <a:r>
              <a:rPr lang="en-US" altLang="de-DE" sz="2400" dirty="0" err="1">
                <a:solidFill>
                  <a:srgbClr val="002060"/>
                </a:solidFill>
                <a:latin typeface="Calibri" panose="020F0502020204030204" pitchFamily="34" charset="0"/>
                <a:cs typeface="Calibri" panose="020F0502020204030204" pitchFamily="34" charset="0"/>
              </a:rPr>
              <a:t>methodologische</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Heterogenität</a:t>
            </a:r>
            <a:r>
              <a:rPr lang="en-US" altLang="de-DE" sz="2400" dirty="0">
                <a:solidFill>
                  <a:srgbClr val="002060"/>
                </a:solidFill>
                <a:latin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cs typeface="Calibri" panose="020F0502020204030204" pitchFamily="34" charset="0"/>
              </a:rPr>
              <a:t>Inkonsistenz</a:t>
            </a:r>
            <a:r>
              <a:rPr lang="en-US" altLang="de-DE" sz="2400" dirty="0">
                <a:solidFill>
                  <a:srgbClr val="002060"/>
                </a:solidFill>
                <a:latin typeface="Calibri" panose="020F0502020204030204" pitchFamily="34" charset="0"/>
                <a:cs typeface="Calibri" panose="020F0502020204030204" pitchFamily="34" charset="0"/>
              </a:rPr>
              <a:t> der </a:t>
            </a:r>
            <a:r>
              <a:rPr lang="en-US" altLang="de-DE" sz="2400" dirty="0" err="1">
                <a:solidFill>
                  <a:srgbClr val="002060"/>
                </a:solidFill>
                <a:latin typeface="Calibri" panose="020F0502020204030204" pitchFamily="34" charset="0"/>
                <a:cs typeface="Calibri" panose="020F0502020204030204" pitchFamily="34" charset="0"/>
              </a:rPr>
              <a:t>Daten</a:t>
            </a:r>
            <a:endParaRPr lang="en-US" altLang="de-DE" sz="2400"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Inhaltsplatzhalter 2">
            <a:extLst>
              <a:ext uri="{FF2B5EF4-FFF2-40B4-BE49-F238E27FC236}">
                <a16:creationId xmlns:a16="http://schemas.microsoft.com/office/drawing/2014/main" id="{8DA1A1F9-54B6-CCA9-87FA-5F10882356AE}"/>
              </a:ext>
            </a:extLst>
          </p:cNvPr>
          <p:cNvSpPr>
            <a:spLocks noGrp="1" noChangeArrowheads="1"/>
          </p:cNvSpPr>
          <p:nvPr>
            <p:ph idx="4294967295"/>
          </p:nvPr>
        </p:nvSpPr>
        <p:spPr>
          <a:xfrm>
            <a:off x="0" y="2922588"/>
            <a:ext cx="9144000" cy="3662362"/>
          </a:xfrm>
        </p:spPr>
        <p:txBody>
          <a:bodyPr anchor="ctr"/>
          <a:lstStyle/>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Methoden standardisieren, doppelblinde RCT, Kontrollgruppen ohne Therapie und nur mit Training. </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Breite (verträgliche) Impulse mit hoher Intensität, trainingswirksam (Dauer, Anzahl/Woche, &gt;&gt; 6 Wochen), mehrere Gruppen vs schmale mit niedriger aber sensibel überschwelliger Stimulation, &lt; 6 Wochen </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Geeignete Outcomes, Assessments (</a:t>
            </a:r>
            <a:r>
              <a:rPr lang="de-AT" altLang="de-DE" sz="2400">
                <a:solidFill>
                  <a:srgbClr val="FF0000"/>
                </a:solidFill>
                <a:latin typeface="Calibri" panose="020F0502020204030204" pitchFamily="34" charset="0"/>
                <a:cs typeface="Calibri" panose="020F0502020204030204" pitchFamily="34" charset="0"/>
              </a:rPr>
              <a:t>ICF</a:t>
            </a:r>
            <a:r>
              <a:rPr lang="de-AT" altLang="de-DE" sz="2400">
                <a:solidFill>
                  <a:srgbClr val="002060"/>
                </a:solidFill>
                <a:latin typeface="Calibri" panose="020F0502020204030204" pitchFamily="34" charset="0"/>
                <a:cs typeface="Calibri" panose="020F0502020204030204" pitchFamily="34" charset="0"/>
              </a:rPr>
              <a:t>)</a:t>
            </a:r>
          </a:p>
          <a:p>
            <a:pPr eaLnBrk="1" hangingPunct="1">
              <a:lnSpc>
                <a:spcPct val="140000"/>
              </a:lnSpc>
              <a:buFont typeface="Wingdings" panose="05000000000000000000" pitchFamily="2" charset="2"/>
              <a:buChar char="Ø"/>
            </a:pPr>
            <a:endParaRPr lang="de-AT" altLang="de-DE" sz="2800">
              <a:solidFill>
                <a:srgbClr val="002060"/>
              </a:solidFill>
            </a:endParaRPr>
          </a:p>
        </p:txBody>
      </p:sp>
      <p:sp>
        <p:nvSpPr>
          <p:cNvPr id="56323" name="Titel 1">
            <a:extLst>
              <a:ext uri="{FF2B5EF4-FFF2-40B4-BE49-F238E27FC236}">
                <a16:creationId xmlns:a16="http://schemas.microsoft.com/office/drawing/2014/main" id="{E5B01E3C-D07D-271E-EE8A-F44B6BAEA12D}"/>
              </a:ext>
            </a:extLst>
          </p:cNvPr>
          <p:cNvSpPr>
            <a:spLocks noGrp="1" noChangeArrowheads="1"/>
          </p:cNvSpPr>
          <p:nvPr>
            <p:ph type="title" idx="4294967295"/>
          </p:nvPr>
        </p:nvSpPr>
        <p:spPr>
          <a:xfrm>
            <a:off x="322263" y="-171450"/>
            <a:ext cx="8642350" cy="1143000"/>
          </a:xfrm>
        </p:spPr>
        <p:txBody>
          <a:bodyPr/>
          <a:lstStyle/>
          <a:p>
            <a:pPr eaLnBrk="1" hangingPunct="1"/>
            <a:r>
              <a:rPr lang="de-DE" altLang="de-DE" sz="5400">
                <a:solidFill>
                  <a:srgbClr val="002060"/>
                </a:solidFill>
                <a:latin typeface="Calibri" panose="020F0502020204030204" pitchFamily="34" charset="0"/>
              </a:rPr>
              <a:t>Conclusion</a:t>
            </a:r>
            <a:endParaRPr lang="de-AT" altLang="de-DE" sz="5400">
              <a:solidFill>
                <a:srgbClr val="002060"/>
              </a:solidFill>
              <a:latin typeface="Calibri" panose="020F0502020204030204" pitchFamily="34" charset="0"/>
            </a:endParaRPr>
          </a:p>
        </p:txBody>
      </p:sp>
      <p:pic>
        <p:nvPicPr>
          <p:cNvPr id="56324" name="Grafik 4">
            <a:extLst>
              <a:ext uri="{FF2B5EF4-FFF2-40B4-BE49-F238E27FC236}">
                <a16:creationId xmlns:a16="http://schemas.microsoft.com/office/drawing/2014/main" id="{30B97E7A-A54B-B429-8994-0EB108160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50" t="24800" r="19289" b="24802"/>
          <a:stretch>
            <a:fillRect/>
          </a:stretch>
        </p:blipFill>
        <p:spPr bwMode="auto">
          <a:xfrm>
            <a:off x="2051050" y="749300"/>
            <a:ext cx="46815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a:extLst>
              <a:ext uri="{FF2B5EF4-FFF2-40B4-BE49-F238E27FC236}">
                <a16:creationId xmlns:a16="http://schemas.microsoft.com/office/drawing/2014/main" id="{8F1C968E-9461-FF30-AF33-C8D8E22CFB08}"/>
              </a:ext>
            </a:extLst>
          </p:cNvPr>
          <p:cNvSpPr/>
          <p:nvPr/>
        </p:nvSpPr>
        <p:spPr>
          <a:xfrm>
            <a:off x="2771775" y="1892300"/>
            <a:ext cx="504825" cy="8890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32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6322">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uiExpand="1" build="p"/>
      <p:bldP spid="56323"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feld 4">
            <a:extLst>
              <a:ext uri="{FF2B5EF4-FFF2-40B4-BE49-F238E27FC236}">
                <a16:creationId xmlns:a16="http://schemas.microsoft.com/office/drawing/2014/main" id="{B31072B4-C3D3-1EDA-9842-C2D8F648E422}"/>
              </a:ext>
            </a:extLst>
          </p:cNvPr>
          <p:cNvSpPr txBox="1">
            <a:spLocks noChangeArrowheads="1"/>
          </p:cNvSpPr>
          <p:nvPr/>
        </p:nvSpPr>
        <p:spPr bwMode="auto">
          <a:xfrm>
            <a:off x="1979712" y="6237312"/>
            <a:ext cx="583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1000" dirty="0">
                <a:solidFill>
                  <a:srgbClr val="5F6368"/>
                </a:solidFill>
                <a:latin typeface="+mn-lt"/>
              </a:rPr>
              <a:t>Bossert</a:t>
            </a:r>
            <a:r>
              <a:rPr lang="de-DE" altLang="de-DE" sz="1000" dirty="0">
                <a:solidFill>
                  <a:srgbClr val="4D5156"/>
                </a:solidFill>
                <a:latin typeface="+mn-lt"/>
              </a:rPr>
              <a:t> Frank-P, </a:t>
            </a:r>
            <a:r>
              <a:rPr lang="de-DE" altLang="de-DE" sz="1000" dirty="0" err="1">
                <a:solidFill>
                  <a:srgbClr val="4D5156"/>
                </a:solidFill>
                <a:latin typeface="+mn-lt"/>
              </a:rPr>
              <a:t>Vogedes</a:t>
            </a:r>
            <a:r>
              <a:rPr lang="de-DE" altLang="de-DE" sz="1000" dirty="0">
                <a:solidFill>
                  <a:srgbClr val="4D5156"/>
                </a:solidFill>
                <a:latin typeface="+mn-lt"/>
              </a:rPr>
              <a:t> Klaus: </a:t>
            </a:r>
            <a:r>
              <a:rPr lang="de-DE" altLang="de-DE" sz="1000" dirty="0">
                <a:solidFill>
                  <a:srgbClr val="5F6368"/>
                </a:solidFill>
                <a:latin typeface="+mn-lt"/>
              </a:rPr>
              <a:t>Elektrotherapie</a:t>
            </a:r>
            <a:r>
              <a:rPr lang="de-DE" altLang="de-DE" sz="1000" dirty="0">
                <a:solidFill>
                  <a:srgbClr val="4D5156"/>
                </a:solidFill>
                <a:latin typeface="+mn-lt"/>
              </a:rPr>
              <a:t>, </a:t>
            </a:r>
            <a:r>
              <a:rPr lang="de-DE" altLang="de-DE" sz="1000" dirty="0">
                <a:solidFill>
                  <a:srgbClr val="5F6368"/>
                </a:solidFill>
                <a:latin typeface="+mn-lt"/>
              </a:rPr>
              <a:t>Licht- und Strahlentherapie</a:t>
            </a:r>
            <a:r>
              <a:rPr lang="de-DE" altLang="de-DE" sz="1000" dirty="0">
                <a:solidFill>
                  <a:srgbClr val="4D5156"/>
                </a:solidFill>
                <a:latin typeface="+mn-lt"/>
              </a:rPr>
              <a:t>: Grundlagen für Physiotherapeuten und Masseure. </a:t>
            </a:r>
            <a:r>
              <a:rPr lang="de-DE" altLang="de-DE" sz="1000" i="1" dirty="0">
                <a:solidFill>
                  <a:srgbClr val="4D5156"/>
                </a:solidFill>
                <a:latin typeface="+mn-lt"/>
              </a:rPr>
              <a:t>Elsevier, </a:t>
            </a:r>
            <a:r>
              <a:rPr lang="de-DE" altLang="de-DE" sz="1000" i="1" dirty="0" err="1">
                <a:solidFill>
                  <a:srgbClr val="4D5156"/>
                </a:solidFill>
                <a:latin typeface="+mn-lt"/>
              </a:rPr>
              <a:t>Urban&amp;Fischer</a:t>
            </a:r>
            <a:r>
              <a:rPr lang="de-DE" altLang="de-DE" sz="1000" i="1" dirty="0">
                <a:solidFill>
                  <a:srgbClr val="4D5156"/>
                </a:solidFill>
                <a:latin typeface="+mn-lt"/>
              </a:rPr>
              <a:t>, 2007; ISBN: 9783437456473</a:t>
            </a:r>
          </a:p>
        </p:txBody>
      </p:sp>
      <p:pic>
        <p:nvPicPr>
          <p:cNvPr id="11267" name="Grafik 8">
            <a:extLst>
              <a:ext uri="{FF2B5EF4-FFF2-40B4-BE49-F238E27FC236}">
                <a16:creationId xmlns:a16="http://schemas.microsoft.com/office/drawing/2014/main" id="{5C9BDF90-9856-2E5E-ED98-CD650F588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996952"/>
            <a:ext cx="8799513"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4">
            <a:extLst>
              <a:ext uri="{FF2B5EF4-FFF2-40B4-BE49-F238E27FC236}">
                <a16:creationId xmlns:a16="http://schemas.microsoft.com/office/drawing/2014/main" id="{8EECCB87-927F-A83B-2E41-C3F37201FD9F}"/>
              </a:ext>
            </a:extLst>
          </p:cNvPr>
          <p:cNvSpPr txBox="1">
            <a:spLocks noChangeArrowheads="1"/>
          </p:cNvSpPr>
          <p:nvPr/>
        </p:nvSpPr>
        <p:spPr bwMode="auto">
          <a:xfrm>
            <a:off x="-504565" y="44624"/>
            <a:ext cx="10153128"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5400" dirty="0">
                <a:solidFill>
                  <a:srgbClr val="002060"/>
                </a:solidFill>
                <a:latin typeface="Calibri" panose="020F0502020204030204" pitchFamily="34" charset="0"/>
                <a:cs typeface="Calibri" panose="020F0502020204030204" pitchFamily="34" charset="0"/>
              </a:rPr>
              <a:t>Neuromuskuläre E-stimulation </a:t>
            </a:r>
          </a:p>
          <a:p>
            <a:pPr algn="ctr"/>
            <a:endParaRPr lang="de-DE" altLang="de-DE" sz="2000" dirty="0">
              <a:solidFill>
                <a:srgbClr val="002060"/>
              </a:solidFill>
              <a:latin typeface="+mn-lt"/>
            </a:endParaRPr>
          </a:p>
          <a:p>
            <a:pPr algn="ctr"/>
            <a:r>
              <a:rPr lang="de-DE" altLang="de-DE" sz="2000" dirty="0">
                <a:solidFill>
                  <a:srgbClr val="002060"/>
                </a:solidFill>
                <a:latin typeface="+mn-lt"/>
              </a:rPr>
              <a:t>A-Beta Fasern (large </a:t>
            </a:r>
            <a:r>
              <a:rPr lang="de-DE" altLang="de-DE" sz="2000" dirty="0" err="1">
                <a:solidFill>
                  <a:srgbClr val="002060"/>
                </a:solidFill>
                <a:latin typeface="+mn-lt"/>
              </a:rPr>
              <a:t>diameter</a:t>
            </a:r>
            <a:r>
              <a:rPr lang="de-DE" altLang="de-DE" sz="2000" dirty="0">
                <a:solidFill>
                  <a:srgbClr val="002060"/>
                </a:solidFill>
                <a:latin typeface="+mn-lt"/>
              </a:rPr>
              <a:t>): </a:t>
            </a:r>
            <a:r>
              <a:rPr lang="de-DE" altLang="de-DE" sz="2000" dirty="0" err="1">
                <a:solidFill>
                  <a:srgbClr val="002060"/>
                </a:solidFill>
                <a:latin typeface="+mn-lt"/>
              </a:rPr>
              <a:t>low</a:t>
            </a:r>
            <a:r>
              <a:rPr lang="de-DE" altLang="de-DE" sz="2000" dirty="0">
                <a:solidFill>
                  <a:srgbClr val="002060"/>
                </a:solidFill>
                <a:latin typeface="+mn-lt"/>
              </a:rPr>
              <a:t> </a:t>
            </a:r>
            <a:r>
              <a:rPr lang="de-DE" altLang="de-DE" sz="2000" dirty="0" err="1">
                <a:solidFill>
                  <a:srgbClr val="002060"/>
                </a:solidFill>
                <a:latin typeface="+mn-lt"/>
              </a:rPr>
              <a:t>threshold</a:t>
            </a:r>
            <a:endParaRPr lang="de-DE" altLang="de-DE" sz="2000" dirty="0">
              <a:solidFill>
                <a:srgbClr val="002060"/>
              </a:solidFill>
              <a:latin typeface="+mn-lt"/>
            </a:endParaRPr>
          </a:p>
          <a:p>
            <a:pPr algn="ctr"/>
            <a:r>
              <a:rPr lang="de-DE" altLang="de-DE" sz="2000" dirty="0">
                <a:solidFill>
                  <a:srgbClr val="002060"/>
                </a:solidFill>
                <a:latin typeface="+mn-lt"/>
              </a:rPr>
              <a:t>A-Delta, C-fasern (</a:t>
            </a:r>
            <a:r>
              <a:rPr lang="de-DE" altLang="de-DE" sz="2000" dirty="0" err="1">
                <a:solidFill>
                  <a:srgbClr val="002060"/>
                </a:solidFill>
                <a:latin typeface="+mn-lt"/>
              </a:rPr>
              <a:t>small</a:t>
            </a:r>
            <a:r>
              <a:rPr lang="de-DE" altLang="de-DE" sz="2000" dirty="0">
                <a:solidFill>
                  <a:srgbClr val="002060"/>
                </a:solidFill>
                <a:latin typeface="+mn-lt"/>
              </a:rPr>
              <a:t> </a:t>
            </a:r>
            <a:r>
              <a:rPr lang="de-DE" altLang="de-DE" sz="2000" dirty="0" err="1">
                <a:solidFill>
                  <a:srgbClr val="002060"/>
                </a:solidFill>
                <a:latin typeface="+mn-lt"/>
              </a:rPr>
              <a:t>diameter</a:t>
            </a:r>
            <a:r>
              <a:rPr lang="de-DE" altLang="de-DE" sz="2000" dirty="0">
                <a:solidFill>
                  <a:srgbClr val="002060"/>
                </a:solidFill>
                <a:latin typeface="+mn-lt"/>
              </a:rPr>
              <a:t>): high </a:t>
            </a:r>
            <a:r>
              <a:rPr lang="de-DE" altLang="de-DE" sz="2000" dirty="0" err="1">
                <a:solidFill>
                  <a:srgbClr val="002060"/>
                </a:solidFill>
                <a:latin typeface="+mn-lt"/>
              </a:rPr>
              <a:t>threshold</a:t>
            </a:r>
            <a:endParaRPr lang="de-DE" altLang="de-DE" sz="2000" dirty="0">
              <a:solidFill>
                <a:srgbClr val="002060"/>
              </a:solidFill>
              <a:latin typeface="+mn-lt"/>
            </a:endParaRPr>
          </a:p>
          <a:p>
            <a:endParaRPr lang="de-DE" altLang="de-DE" sz="2000" b="1" dirty="0">
              <a:solidFill>
                <a:srgbClr val="002060"/>
              </a:solidFill>
              <a:latin typeface="+mn-lt"/>
            </a:endParaRPr>
          </a:p>
          <a:p>
            <a:pPr algn="ctr"/>
            <a:r>
              <a:rPr lang="de-DE" altLang="de-DE" sz="2000" dirty="0">
                <a:solidFill>
                  <a:srgbClr val="002060"/>
                </a:solidFill>
                <a:latin typeface="+mn-lt"/>
              </a:rPr>
              <a:t>Frequenz: &lt; 250 Hz, Impulsdauer: 50-500 µsec</a:t>
            </a:r>
          </a:p>
          <a:p>
            <a:pPr algn="ctr"/>
            <a:r>
              <a:rPr lang="de-DE" altLang="de-DE" sz="2000" dirty="0">
                <a:solidFill>
                  <a:srgbClr val="002060"/>
                </a:solidFill>
                <a:latin typeface="+mn-lt"/>
              </a:rPr>
              <a:t>Intensität: Kribbeln unterhalb Schmerzgrenze</a:t>
            </a:r>
          </a:p>
          <a:p>
            <a:r>
              <a:rPr lang="de-DE" altLang="de-DE" sz="2000" b="1" dirty="0">
                <a:solidFill>
                  <a:srgbClr val="002060"/>
                </a:solidFill>
                <a:latin typeface="+mn-lt"/>
              </a:rPr>
              <a:t> </a:t>
            </a:r>
          </a:p>
        </p:txBody>
      </p:sp>
      <p:sp>
        <p:nvSpPr>
          <p:cNvPr id="3" name="Rechteck 2">
            <a:extLst>
              <a:ext uri="{FF2B5EF4-FFF2-40B4-BE49-F238E27FC236}">
                <a16:creationId xmlns:a16="http://schemas.microsoft.com/office/drawing/2014/main" id="{8A026F45-F1E6-2587-1C92-C20939CBCBAD}"/>
              </a:ext>
            </a:extLst>
          </p:cNvPr>
          <p:cNvSpPr/>
          <p:nvPr/>
        </p:nvSpPr>
        <p:spPr>
          <a:xfrm>
            <a:off x="7452320" y="2924944"/>
            <a:ext cx="3528392" cy="3240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Inhaltsplatzhalter 2">
            <a:extLst>
              <a:ext uri="{FF2B5EF4-FFF2-40B4-BE49-F238E27FC236}">
                <a16:creationId xmlns:a16="http://schemas.microsoft.com/office/drawing/2014/main" id="{57F7CFB7-F0C4-7BAB-3CDE-189C3B188B19}"/>
              </a:ext>
            </a:extLst>
          </p:cNvPr>
          <p:cNvSpPr>
            <a:spLocks noGrp="1" noChangeArrowheads="1"/>
          </p:cNvSpPr>
          <p:nvPr>
            <p:ph idx="4294967295"/>
          </p:nvPr>
        </p:nvSpPr>
        <p:spPr>
          <a:xfrm>
            <a:off x="684213" y="340995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10" name="Rechteck 9">
            <a:extLst>
              <a:ext uri="{FF2B5EF4-FFF2-40B4-BE49-F238E27FC236}">
                <a16:creationId xmlns:a16="http://schemas.microsoft.com/office/drawing/2014/main" id="{BE059F15-16CE-C1D2-58AF-111279777AAC}"/>
              </a:ext>
            </a:extLst>
          </p:cNvPr>
          <p:cNvSpPr/>
          <p:nvPr/>
        </p:nvSpPr>
        <p:spPr>
          <a:xfrm>
            <a:off x="-323850" y="5876925"/>
            <a:ext cx="957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pic>
        <p:nvPicPr>
          <p:cNvPr id="23556" name="Grafik 1">
            <a:extLst>
              <a:ext uri="{FF2B5EF4-FFF2-40B4-BE49-F238E27FC236}">
                <a16:creationId xmlns:a16="http://schemas.microsoft.com/office/drawing/2014/main" id="{B2CCF94E-8757-B453-AB6F-2A94193B1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812" t="19202" r="5113" b="16400"/>
          <a:stretch>
            <a:fillRect/>
          </a:stretch>
        </p:blipFill>
        <p:spPr bwMode="auto">
          <a:xfrm>
            <a:off x="5741988" y="3643313"/>
            <a:ext cx="3151187"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0E17B922-675F-BC07-C0BA-6F36CE3832E3}"/>
              </a:ext>
            </a:extLst>
          </p:cNvPr>
          <p:cNvSpPr txBox="1">
            <a:spLocks noChangeArrowheads="1"/>
          </p:cNvSpPr>
          <p:nvPr/>
        </p:nvSpPr>
        <p:spPr bwMode="auto">
          <a:xfrm>
            <a:off x="179388" y="236538"/>
            <a:ext cx="8964612"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DE" altLang="de-DE" sz="5400" kern="0" dirty="0">
                <a:solidFill>
                  <a:srgbClr val="002060"/>
                </a:solidFill>
                <a:latin typeface="Calibri" panose="020F0502020204030204" pitchFamily="34" charset="0"/>
              </a:rPr>
              <a:t>Stabilisierung der LWS</a:t>
            </a:r>
          </a:p>
          <a:p>
            <a:pPr eaLnBrk="1" hangingPunct="1">
              <a:defRPr/>
            </a:pPr>
            <a:r>
              <a:rPr lang="de-DE" altLang="de-DE" sz="2000" i="1" kern="0" dirty="0">
                <a:solidFill>
                  <a:srgbClr val="002060"/>
                </a:solidFill>
                <a:latin typeface="Calibri" panose="020F0502020204030204" pitchFamily="34" charset="0"/>
              </a:rPr>
              <a:t>(Ebenbichler G 2001)</a:t>
            </a:r>
            <a:endParaRPr lang="de-AT" altLang="de-DE" sz="2000" i="1" kern="0" dirty="0">
              <a:solidFill>
                <a:srgbClr val="002060"/>
              </a:solidFill>
              <a:latin typeface="Calibri" panose="020F0502020204030204" pitchFamily="34" charset="0"/>
            </a:endParaRPr>
          </a:p>
        </p:txBody>
      </p:sp>
      <p:sp>
        <p:nvSpPr>
          <p:cNvPr id="4" name="Titel 1">
            <a:extLst>
              <a:ext uri="{FF2B5EF4-FFF2-40B4-BE49-F238E27FC236}">
                <a16:creationId xmlns:a16="http://schemas.microsoft.com/office/drawing/2014/main" id="{726AAA04-365A-E092-670A-C573FA55A485}"/>
              </a:ext>
            </a:extLst>
          </p:cNvPr>
          <p:cNvSpPr txBox="1">
            <a:spLocks noChangeArrowheads="1"/>
          </p:cNvSpPr>
          <p:nvPr/>
        </p:nvSpPr>
        <p:spPr bwMode="auto">
          <a:xfrm>
            <a:off x="6316663" y="2497138"/>
            <a:ext cx="1962150" cy="279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DE" altLang="de-DE" sz="1200" kern="0" dirty="0">
                <a:solidFill>
                  <a:srgbClr val="002060"/>
                </a:solidFill>
                <a:highlight>
                  <a:srgbClr val="C0C0C0"/>
                </a:highlight>
                <a:latin typeface="Calibri" panose="020F0502020204030204" pitchFamily="34" charset="0"/>
              </a:rPr>
              <a:t>1-3 Fascia </a:t>
            </a:r>
            <a:r>
              <a:rPr lang="de-DE" altLang="de-DE" sz="1200" kern="0" dirty="0" err="1">
                <a:solidFill>
                  <a:srgbClr val="002060"/>
                </a:solidFill>
                <a:highlight>
                  <a:srgbClr val="C0C0C0"/>
                </a:highlight>
                <a:latin typeface="Calibri" panose="020F0502020204030204" pitchFamily="34" charset="0"/>
              </a:rPr>
              <a:t>thorakolumbalis</a:t>
            </a:r>
            <a:r>
              <a:rPr lang="de-DE" altLang="de-DE" sz="1200" kern="0" dirty="0">
                <a:solidFill>
                  <a:srgbClr val="002060"/>
                </a:solidFill>
                <a:highlight>
                  <a:srgbClr val="C0C0C0"/>
                </a:highlight>
                <a:latin typeface="Calibri" panose="020F0502020204030204" pitchFamily="34" charset="0"/>
              </a:rPr>
              <a:t> (Druck und Zug)</a:t>
            </a:r>
            <a:endParaRPr lang="de-AT" altLang="de-DE" sz="1200" kern="0" dirty="0">
              <a:solidFill>
                <a:srgbClr val="002060"/>
              </a:solidFill>
              <a:highlight>
                <a:srgbClr val="C0C0C0"/>
              </a:highlight>
              <a:latin typeface="Calibri" panose="020F0502020204030204" pitchFamily="34" charset="0"/>
            </a:endParaRPr>
          </a:p>
        </p:txBody>
      </p:sp>
      <p:pic>
        <p:nvPicPr>
          <p:cNvPr id="23559" name="Grafik 7">
            <a:extLst>
              <a:ext uri="{FF2B5EF4-FFF2-40B4-BE49-F238E27FC236}">
                <a16:creationId xmlns:a16="http://schemas.microsoft.com/office/drawing/2014/main" id="{321558A7-1470-A9FB-8F16-8F846505F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813" t="24800" r="1962" b="33202"/>
          <a:stretch>
            <a:fillRect/>
          </a:stretch>
        </p:blipFill>
        <p:spPr bwMode="auto">
          <a:xfrm>
            <a:off x="466725" y="2997200"/>
            <a:ext cx="453548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feld 5">
            <a:extLst>
              <a:ext uri="{FF2B5EF4-FFF2-40B4-BE49-F238E27FC236}">
                <a16:creationId xmlns:a16="http://schemas.microsoft.com/office/drawing/2014/main" id="{84598538-E71A-EC4C-3599-767D46319F35}"/>
              </a:ext>
            </a:extLst>
          </p:cNvPr>
          <p:cNvSpPr txBox="1">
            <a:spLocks noChangeArrowheads="1"/>
          </p:cNvSpPr>
          <p:nvPr/>
        </p:nvSpPr>
        <p:spPr bwMode="auto">
          <a:xfrm>
            <a:off x="439738" y="1476375"/>
            <a:ext cx="5068887" cy="13604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40000"/>
              </a:lnSpc>
              <a:spcBef>
                <a:spcPct val="0"/>
              </a:spcBef>
              <a:buFontTx/>
              <a:buNone/>
              <a:defRPr/>
            </a:pPr>
            <a:r>
              <a:rPr lang="de-AT" altLang="de-DE" sz="1200" dirty="0">
                <a:solidFill>
                  <a:srgbClr val="002060"/>
                </a:solidFill>
                <a:latin typeface="Calibri" panose="020F0502020204030204" pitchFamily="34" charset="0"/>
                <a:cs typeface="Calibri" panose="020F0502020204030204" pitchFamily="34" charset="0"/>
              </a:rPr>
              <a:t>Lokale paravertebrale Mm </a:t>
            </a:r>
            <a:r>
              <a:rPr lang="de-AT" altLang="de-DE" sz="1200" dirty="0">
                <a:solidFill>
                  <a:srgbClr val="002060"/>
                </a:solidFill>
                <a:highlight>
                  <a:srgbClr val="FF0000"/>
                </a:highlight>
                <a:latin typeface="Calibri" panose="020F0502020204030204" pitchFamily="34" charset="0"/>
                <a:cs typeface="Calibri" panose="020F0502020204030204" pitchFamily="34" charset="0"/>
              </a:rPr>
              <a:t>(interspinales, -</a:t>
            </a:r>
            <a:r>
              <a:rPr lang="de-AT" altLang="de-DE" sz="1200" dirty="0" err="1">
                <a:solidFill>
                  <a:srgbClr val="002060"/>
                </a:solidFill>
                <a:highlight>
                  <a:srgbClr val="FF0000"/>
                </a:highlight>
                <a:latin typeface="Calibri" panose="020F0502020204030204" pitchFamily="34" charset="0"/>
                <a:cs typeface="Calibri" panose="020F0502020204030204" pitchFamily="34" charset="0"/>
              </a:rPr>
              <a:t>transversarii</a:t>
            </a:r>
            <a:r>
              <a:rPr lang="de-AT" altLang="de-DE" sz="1200" dirty="0">
                <a:solidFill>
                  <a:srgbClr val="002060"/>
                </a:solidFill>
                <a:highlight>
                  <a:srgbClr val="FF0000"/>
                </a:highlight>
                <a:latin typeface="Calibri" panose="020F0502020204030204" pitchFamily="34" charset="0"/>
                <a:cs typeface="Calibri" panose="020F0502020204030204" pitchFamily="34" charset="0"/>
              </a:rPr>
              <a:t>, </a:t>
            </a:r>
            <a:r>
              <a:rPr lang="de-AT" altLang="de-DE" sz="1200" dirty="0" err="1">
                <a:solidFill>
                  <a:srgbClr val="002060"/>
                </a:solidFill>
                <a:highlight>
                  <a:srgbClr val="FF0000"/>
                </a:highlight>
                <a:latin typeface="Calibri" panose="020F0502020204030204" pitchFamily="34" charset="0"/>
                <a:cs typeface="Calibri" panose="020F0502020204030204" pitchFamily="34" charset="0"/>
              </a:rPr>
              <a:t>rotatores</a:t>
            </a:r>
            <a:r>
              <a:rPr lang="de-AT" altLang="de-DE" sz="1200" dirty="0">
                <a:solidFill>
                  <a:srgbClr val="002060"/>
                </a:solidFill>
                <a:highlight>
                  <a:srgbClr val="FF0000"/>
                </a:highlight>
                <a:latin typeface="Calibri" panose="020F0502020204030204" pitchFamily="34" charset="0"/>
                <a:cs typeface="Calibri" panose="020F0502020204030204" pitchFamily="34" charset="0"/>
              </a:rPr>
              <a:t>, </a:t>
            </a:r>
            <a:r>
              <a:rPr lang="de-AT" altLang="de-DE" sz="1200" dirty="0" err="1">
                <a:solidFill>
                  <a:srgbClr val="002060"/>
                </a:solidFill>
                <a:highlight>
                  <a:srgbClr val="FF0000"/>
                </a:highlight>
                <a:latin typeface="Calibri" panose="020F0502020204030204" pitchFamily="34" charset="0"/>
                <a:cs typeface="Calibri" panose="020F0502020204030204" pitchFamily="34" charset="0"/>
              </a:rPr>
              <a:t>multifidi</a:t>
            </a:r>
            <a:r>
              <a:rPr lang="de-AT" altLang="de-DE" sz="1200" dirty="0">
                <a:solidFill>
                  <a:srgbClr val="002060"/>
                </a:solidFill>
                <a:highlight>
                  <a:srgbClr val="FF0000"/>
                </a:highlight>
                <a:latin typeface="Calibri" panose="020F0502020204030204" pitchFamily="34" charset="0"/>
                <a:cs typeface="Calibri" panose="020F0502020204030204" pitchFamily="34" charset="0"/>
              </a:rPr>
              <a:t>)</a:t>
            </a:r>
          </a:p>
          <a:p>
            <a:pPr eaLnBrk="1" hangingPunct="1">
              <a:lnSpc>
                <a:spcPct val="140000"/>
              </a:lnSpc>
              <a:spcBef>
                <a:spcPct val="0"/>
              </a:spcBef>
              <a:buFontTx/>
              <a:buNone/>
              <a:defRPr/>
            </a:pPr>
            <a:endParaRPr lang="de-AT" altLang="de-DE" sz="600" dirty="0">
              <a:solidFill>
                <a:srgbClr val="002060"/>
              </a:solidFill>
              <a:latin typeface="Calibri" panose="020F0502020204030204" pitchFamily="34" charset="0"/>
              <a:cs typeface="Calibri" panose="020F0502020204030204" pitchFamily="34" charset="0"/>
            </a:endParaRPr>
          </a:p>
          <a:p>
            <a:pPr eaLnBrk="1" hangingPunct="1">
              <a:lnSpc>
                <a:spcPct val="140000"/>
              </a:lnSpc>
              <a:spcBef>
                <a:spcPct val="0"/>
              </a:spcBef>
              <a:buFontTx/>
              <a:buNone/>
              <a:defRPr/>
            </a:pPr>
            <a:r>
              <a:rPr lang="de-AT" altLang="de-DE" sz="1200" dirty="0">
                <a:solidFill>
                  <a:srgbClr val="002060"/>
                </a:solidFill>
                <a:latin typeface="Calibri" panose="020F0502020204030204" pitchFamily="34" charset="0"/>
                <a:cs typeface="Calibri" panose="020F0502020204030204" pitchFamily="34" charset="0"/>
              </a:rPr>
              <a:t>Globale polysegmentale paravertebrale Mm (</a:t>
            </a:r>
            <a:r>
              <a:rPr lang="de-AT" altLang="de-DE" sz="1200" dirty="0" err="1">
                <a:solidFill>
                  <a:srgbClr val="002060"/>
                </a:solidFill>
                <a:highlight>
                  <a:srgbClr val="FFFF00"/>
                </a:highlight>
                <a:latin typeface="Calibri" panose="020F0502020204030204" pitchFamily="34" charset="0"/>
                <a:cs typeface="Calibri" panose="020F0502020204030204" pitchFamily="34" charset="0"/>
              </a:rPr>
              <a:t>iliocostalis</a:t>
            </a:r>
            <a:r>
              <a:rPr lang="de-AT" altLang="de-DE" sz="1200" dirty="0">
                <a:solidFill>
                  <a:srgbClr val="002060"/>
                </a:solidFill>
                <a:highlight>
                  <a:srgbClr val="FFFF00"/>
                </a:highlight>
                <a:latin typeface="Calibri" panose="020F0502020204030204" pitchFamily="34" charset="0"/>
                <a:cs typeface="Calibri" panose="020F0502020204030204" pitchFamily="34" charset="0"/>
              </a:rPr>
              <a:t>, </a:t>
            </a:r>
            <a:r>
              <a:rPr lang="de-AT" altLang="de-DE" sz="1200" dirty="0" err="1">
                <a:solidFill>
                  <a:srgbClr val="002060"/>
                </a:solidFill>
                <a:highlight>
                  <a:srgbClr val="FFFF00"/>
                </a:highlight>
                <a:latin typeface="Calibri" panose="020F0502020204030204" pitchFamily="34" charset="0"/>
                <a:cs typeface="Calibri" panose="020F0502020204030204" pitchFamily="34" charset="0"/>
              </a:rPr>
              <a:t>longissimus</a:t>
            </a:r>
            <a:r>
              <a:rPr lang="de-AT" altLang="de-DE" sz="1200" dirty="0">
                <a:solidFill>
                  <a:srgbClr val="002060"/>
                </a:solidFill>
                <a:highlight>
                  <a:srgbClr val="FFFF00"/>
                </a:highlight>
                <a:latin typeface="Calibri" panose="020F0502020204030204" pitchFamily="34" charset="0"/>
                <a:cs typeface="Calibri" panose="020F0502020204030204" pitchFamily="34" charset="0"/>
              </a:rPr>
              <a:t>, </a:t>
            </a:r>
            <a:r>
              <a:rPr lang="de-AT" altLang="de-DE" sz="1200" dirty="0" err="1">
                <a:solidFill>
                  <a:srgbClr val="002060"/>
                </a:solidFill>
                <a:highlight>
                  <a:srgbClr val="FFFF00"/>
                </a:highlight>
                <a:latin typeface="Calibri" panose="020F0502020204030204" pitchFamily="34" charset="0"/>
                <a:cs typeface="Calibri" panose="020F0502020204030204" pitchFamily="34" charset="0"/>
              </a:rPr>
              <a:t>splenius</a:t>
            </a:r>
            <a:r>
              <a:rPr lang="de-AT" altLang="de-DE" sz="1200" dirty="0">
                <a:solidFill>
                  <a:srgbClr val="002060"/>
                </a:solidFill>
                <a:latin typeface="Calibri" panose="020F0502020204030204" pitchFamily="34" charset="0"/>
                <a:cs typeface="Calibri" panose="020F0502020204030204" pitchFamily="34" charset="0"/>
              </a:rPr>
              <a:t>)</a:t>
            </a:r>
          </a:p>
          <a:p>
            <a:pPr eaLnBrk="1" hangingPunct="1">
              <a:lnSpc>
                <a:spcPct val="140000"/>
              </a:lnSpc>
              <a:spcBef>
                <a:spcPct val="0"/>
              </a:spcBef>
              <a:buFontTx/>
              <a:buNone/>
              <a:defRPr/>
            </a:pPr>
            <a:endParaRPr lang="de-AT" altLang="de-DE" sz="600" dirty="0">
              <a:solidFill>
                <a:srgbClr val="002060"/>
              </a:solidFill>
              <a:latin typeface="Calibri" panose="020F0502020204030204" pitchFamily="34" charset="0"/>
              <a:cs typeface="Calibri" panose="020F0502020204030204" pitchFamily="34" charset="0"/>
            </a:endParaRPr>
          </a:p>
          <a:p>
            <a:pPr eaLnBrk="1" hangingPunct="1">
              <a:lnSpc>
                <a:spcPct val="140000"/>
              </a:lnSpc>
              <a:spcBef>
                <a:spcPct val="0"/>
              </a:spcBef>
              <a:buFontTx/>
              <a:buNone/>
              <a:defRPr/>
            </a:pPr>
            <a:r>
              <a:rPr lang="de-AT" altLang="de-DE" sz="1200" dirty="0">
                <a:solidFill>
                  <a:srgbClr val="002060"/>
                </a:solidFill>
                <a:latin typeface="Calibri" panose="020F0502020204030204" pitchFamily="34" charset="0"/>
                <a:cs typeface="Calibri" panose="020F0502020204030204" pitchFamily="34" charset="0"/>
              </a:rPr>
              <a:t>Druckgesteuerte Stabilisatoren im Bauchraum                                            (</a:t>
            </a:r>
            <a:r>
              <a:rPr lang="de-AT" altLang="de-DE" sz="1200" dirty="0" err="1">
                <a:solidFill>
                  <a:srgbClr val="002060"/>
                </a:solidFill>
                <a:highlight>
                  <a:srgbClr val="00FF00"/>
                </a:highlight>
                <a:latin typeface="Calibri" panose="020F0502020204030204" pitchFamily="34" charset="0"/>
                <a:cs typeface="Calibri" panose="020F0502020204030204" pitchFamily="34" charset="0"/>
              </a:rPr>
              <a:t>Bauchmusk</a:t>
            </a:r>
            <a:r>
              <a:rPr lang="de-AT" altLang="de-DE" sz="1200" dirty="0">
                <a:solidFill>
                  <a:srgbClr val="002060"/>
                </a:solidFill>
                <a:highlight>
                  <a:srgbClr val="00FF00"/>
                </a:highlight>
                <a:latin typeface="Calibri" panose="020F0502020204030204" pitchFamily="34" charset="0"/>
                <a:cs typeface="Calibri" panose="020F0502020204030204" pitchFamily="34" charset="0"/>
              </a:rPr>
              <a:t>, Diaphragma, Beckenboden, Iliopsoas</a:t>
            </a:r>
            <a:r>
              <a:rPr lang="de-AT" altLang="de-DE" sz="1200" dirty="0">
                <a:solidFill>
                  <a:srgbClr val="002060"/>
                </a:solidFill>
                <a:latin typeface="Calibri" panose="020F0502020204030204" pitchFamily="34" charset="0"/>
                <a:cs typeface="Calibri" panose="020F0502020204030204" pitchFamily="34" charset="0"/>
              </a:rPr>
              <a:t>) </a:t>
            </a:r>
          </a:p>
        </p:txBody>
      </p:sp>
      <p:sp>
        <p:nvSpPr>
          <p:cNvPr id="7" name="Rechteck 6">
            <a:extLst>
              <a:ext uri="{FF2B5EF4-FFF2-40B4-BE49-F238E27FC236}">
                <a16:creationId xmlns:a16="http://schemas.microsoft.com/office/drawing/2014/main" id="{08EE667C-7423-5795-1D54-194BCEAD5E7A}"/>
              </a:ext>
            </a:extLst>
          </p:cNvPr>
          <p:cNvSpPr/>
          <p:nvPr/>
        </p:nvSpPr>
        <p:spPr>
          <a:xfrm>
            <a:off x="5076825" y="5661025"/>
            <a:ext cx="4175125" cy="1411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8" name="Rechteck 7">
            <a:extLst>
              <a:ext uri="{FF2B5EF4-FFF2-40B4-BE49-F238E27FC236}">
                <a16:creationId xmlns:a16="http://schemas.microsoft.com/office/drawing/2014/main" id="{AD89883B-FE8D-8BF8-1ACE-A8063F2C196C}"/>
              </a:ext>
            </a:extLst>
          </p:cNvPr>
          <p:cNvSpPr/>
          <p:nvPr/>
        </p:nvSpPr>
        <p:spPr>
          <a:xfrm>
            <a:off x="8027988" y="2997200"/>
            <a:ext cx="1900237" cy="34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 name="Ellipse 1">
            <a:extLst>
              <a:ext uri="{FF2B5EF4-FFF2-40B4-BE49-F238E27FC236}">
                <a16:creationId xmlns:a16="http://schemas.microsoft.com/office/drawing/2014/main" id="{26E099FF-4BFF-D306-E886-E932E83786E0}"/>
              </a:ext>
            </a:extLst>
          </p:cNvPr>
          <p:cNvSpPr/>
          <p:nvPr/>
        </p:nvSpPr>
        <p:spPr>
          <a:xfrm>
            <a:off x="3708400" y="4511675"/>
            <a:ext cx="1339850" cy="1654175"/>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6" name="Ellipse 5">
            <a:extLst>
              <a:ext uri="{FF2B5EF4-FFF2-40B4-BE49-F238E27FC236}">
                <a16:creationId xmlns:a16="http://schemas.microsoft.com/office/drawing/2014/main" id="{A81B30E2-06B3-F75E-0C0F-AB3D1A46F484}"/>
              </a:ext>
            </a:extLst>
          </p:cNvPr>
          <p:cNvSpPr/>
          <p:nvPr/>
        </p:nvSpPr>
        <p:spPr>
          <a:xfrm>
            <a:off x="611188" y="5810250"/>
            <a:ext cx="1116012" cy="3556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9" name="Ellipse 8">
            <a:extLst>
              <a:ext uri="{FF2B5EF4-FFF2-40B4-BE49-F238E27FC236}">
                <a16:creationId xmlns:a16="http://schemas.microsoft.com/office/drawing/2014/main" id="{5A29B88C-AD9D-D3D7-2C4B-D091361DA896}"/>
              </a:ext>
            </a:extLst>
          </p:cNvPr>
          <p:cNvSpPr/>
          <p:nvPr/>
        </p:nvSpPr>
        <p:spPr>
          <a:xfrm>
            <a:off x="412750" y="3141663"/>
            <a:ext cx="1430338" cy="192087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11" name="Ellipse 10">
            <a:extLst>
              <a:ext uri="{FF2B5EF4-FFF2-40B4-BE49-F238E27FC236}">
                <a16:creationId xmlns:a16="http://schemas.microsoft.com/office/drawing/2014/main" id="{57B53A3C-8EFF-7DCE-0F30-2FA2EA21E3B0}"/>
              </a:ext>
            </a:extLst>
          </p:cNvPr>
          <p:cNvSpPr/>
          <p:nvPr/>
        </p:nvSpPr>
        <p:spPr>
          <a:xfrm>
            <a:off x="5630863" y="3754438"/>
            <a:ext cx="1397000" cy="898525"/>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13" name="Ellipse 12">
            <a:extLst>
              <a:ext uri="{FF2B5EF4-FFF2-40B4-BE49-F238E27FC236}">
                <a16:creationId xmlns:a16="http://schemas.microsoft.com/office/drawing/2014/main" id="{0E7A9F49-5905-02E0-2330-C76E9E9CD050}"/>
              </a:ext>
            </a:extLst>
          </p:cNvPr>
          <p:cNvSpPr/>
          <p:nvPr/>
        </p:nvSpPr>
        <p:spPr>
          <a:xfrm>
            <a:off x="7451725" y="3783013"/>
            <a:ext cx="504825" cy="357187"/>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14" name="Ellipse 13">
            <a:extLst>
              <a:ext uri="{FF2B5EF4-FFF2-40B4-BE49-F238E27FC236}">
                <a16:creationId xmlns:a16="http://schemas.microsoft.com/office/drawing/2014/main" id="{19F98A2E-5CCE-D591-4033-683C4DE66B80}"/>
              </a:ext>
            </a:extLst>
          </p:cNvPr>
          <p:cNvSpPr/>
          <p:nvPr/>
        </p:nvSpPr>
        <p:spPr>
          <a:xfrm>
            <a:off x="7667625" y="4775200"/>
            <a:ext cx="1225550" cy="5969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Inhaltsplatzhalter 2">
            <a:extLst>
              <a:ext uri="{FF2B5EF4-FFF2-40B4-BE49-F238E27FC236}">
                <a16:creationId xmlns:a16="http://schemas.microsoft.com/office/drawing/2014/main" id="{D952FEC5-6816-737D-93F4-042927095DC2}"/>
              </a:ext>
            </a:extLst>
          </p:cNvPr>
          <p:cNvSpPr>
            <a:spLocks noGrp="1" noChangeArrowheads="1"/>
          </p:cNvSpPr>
          <p:nvPr>
            <p:ph idx="4294967295"/>
          </p:nvPr>
        </p:nvSpPr>
        <p:spPr>
          <a:xfrm>
            <a:off x="900113" y="1711325"/>
            <a:ext cx="9359900" cy="3662363"/>
          </a:xfrm>
        </p:spPr>
        <p:txBody>
          <a:bodyPr anchor="ctr"/>
          <a:lstStyle/>
          <a:p>
            <a:pPr eaLnBrk="1" hangingPunct="1">
              <a:lnSpc>
                <a:spcPct val="90000"/>
              </a:lnSpc>
              <a:buFont typeface="Wingdings" panose="05000000000000000000" pitchFamily="2" charset="2"/>
              <a:buNone/>
              <a:defRPr/>
            </a:pPr>
            <a:endParaRPr lang="en-GB" altLang="de-DE" sz="2200" b="1" dirty="0"/>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Geänderte sensorische nozizeptive Prozesse</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Umprogrammierung im ZNS</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Geänderte Bewegungskontrolle</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Selbstverstärkendes konditioniertes motorisches Lernen</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Reduktion körperlicher Aktivität</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(Reduzierte Muskelkraft und –</a:t>
            </a:r>
            <a:r>
              <a:rPr lang="de-AT" altLang="de-DE" sz="2400" dirty="0" err="1">
                <a:solidFill>
                  <a:srgbClr val="002060"/>
                </a:solidFill>
                <a:latin typeface="Calibri" panose="020F0502020204030204" pitchFamily="34" charset="0"/>
                <a:cs typeface="Calibri" panose="020F0502020204030204" pitchFamily="34" charset="0"/>
              </a:rPr>
              <a:t>ausdauer</a:t>
            </a:r>
            <a:r>
              <a:rPr lang="de-AT" altLang="de-DE" sz="2400" dirty="0">
                <a:solidFill>
                  <a:srgbClr val="002060"/>
                </a:solidFill>
                <a:latin typeface="Calibri" panose="020F0502020204030204" pitchFamily="34" charset="0"/>
                <a:cs typeface="Calibri" panose="020F0502020204030204" pitchFamily="34" charset="0"/>
              </a:rPr>
              <a:t>)</a:t>
            </a:r>
          </a:p>
          <a:p>
            <a:pPr marL="0" indent="0" eaLnBrk="1" hangingPunct="1">
              <a:lnSpc>
                <a:spcPct val="140000"/>
              </a:lnSpc>
              <a:buFontTx/>
              <a:buNone/>
              <a:defRPr/>
            </a:pPr>
            <a:r>
              <a:rPr lang="de-AT" altLang="de-DE" sz="2400" dirty="0">
                <a:solidFill>
                  <a:srgbClr val="FF0000"/>
                </a:solidFill>
                <a:latin typeface="Calibri" panose="020F0502020204030204" pitchFamily="34" charset="0"/>
                <a:cs typeface="Calibri" panose="020F0502020204030204" pitchFamily="34" charset="0"/>
              </a:rPr>
              <a:t>     Schmerz ist eine sensomotorische Störung</a:t>
            </a:r>
          </a:p>
        </p:txBody>
      </p:sp>
      <p:sp>
        <p:nvSpPr>
          <p:cNvPr id="25603" name="Titel 1">
            <a:extLst>
              <a:ext uri="{FF2B5EF4-FFF2-40B4-BE49-F238E27FC236}">
                <a16:creationId xmlns:a16="http://schemas.microsoft.com/office/drawing/2014/main" id="{87A76C83-637F-512B-7627-FC63A6462972}"/>
              </a:ext>
            </a:extLst>
          </p:cNvPr>
          <p:cNvSpPr>
            <a:spLocks noGrp="1" noChangeArrowheads="1"/>
          </p:cNvSpPr>
          <p:nvPr>
            <p:ph type="title" idx="4294967295"/>
          </p:nvPr>
        </p:nvSpPr>
        <p:spPr>
          <a:xfrm>
            <a:off x="-36513" y="352425"/>
            <a:ext cx="9144001" cy="1143000"/>
          </a:xfrm>
        </p:spPr>
        <p:txBody>
          <a:bodyPr/>
          <a:lstStyle/>
          <a:p>
            <a:pPr eaLnBrk="1" hangingPunct="1"/>
            <a:r>
              <a:rPr lang="de-DE" altLang="de-DE" sz="5200">
                <a:solidFill>
                  <a:srgbClr val="002060"/>
                </a:solidFill>
                <a:latin typeface="Calibri" panose="020F0502020204030204" pitchFamily="34" charset="0"/>
              </a:rPr>
              <a:t>Geändertes Bewegungsverhalten</a:t>
            </a:r>
            <a:endParaRPr lang="de-AT" altLang="de-DE" sz="5200">
              <a:solidFill>
                <a:srgbClr val="002060"/>
              </a:solidFill>
              <a:latin typeface="Calibri" panose="020F0502020204030204" pitchFamily="34" charset="0"/>
            </a:endParaRPr>
          </a:p>
        </p:txBody>
      </p:sp>
      <p:sp>
        <p:nvSpPr>
          <p:cNvPr id="2" name="Pfeil: nach rechts 1">
            <a:extLst>
              <a:ext uri="{FF2B5EF4-FFF2-40B4-BE49-F238E27FC236}">
                <a16:creationId xmlns:a16="http://schemas.microsoft.com/office/drawing/2014/main" id="{A27DDFD6-9B6B-5BBC-ABB4-1528C6E0DD1E}"/>
              </a:ext>
            </a:extLst>
          </p:cNvPr>
          <p:cNvSpPr/>
          <p:nvPr/>
        </p:nvSpPr>
        <p:spPr>
          <a:xfrm>
            <a:off x="468313" y="5373688"/>
            <a:ext cx="647700" cy="2873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2">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uiExpand="1" build="p"/>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Inhaltsplatzhalter 2">
            <a:extLst>
              <a:ext uri="{FF2B5EF4-FFF2-40B4-BE49-F238E27FC236}">
                <a16:creationId xmlns:a16="http://schemas.microsoft.com/office/drawing/2014/main" id="{6E3C298C-D23C-F73A-8D5A-E8AF5BCC04C7}"/>
              </a:ext>
            </a:extLst>
          </p:cNvPr>
          <p:cNvSpPr>
            <a:spLocks noGrp="1" noChangeArrowheads="1"/>
          </p:cNvSpPr>
          <p:nvPr>
            <p:ph idx="4294967295"/>
          </p:nvPr>
        </p:nvSpPr>
        <p:spPr>
          <a:xfrm>
            <a:off x="-36513" y="1989138"/>
            <a:ext cx="9359901" cy="3662362"/>
          </a:xfrm>
        </p:spPr>
        <p:txBody>
          <a:bodyPr anchor="ctr"/>
          <a:lstStyle/>
          <a:p>
            <a:pPr eaLnBrk="1" hangingPunct="1">
              <a:lnSpc>
                <a:spcPct val="90000"/>
              </a:lnSpc>
              <a:buFont typeface="Wingdings" panose="05000000000000000000" pitchFamily="2" charset="2"/>
              <a:buNone/>
              <a:defRPr/>
            </a:pPr>
            <a:endParaRPr lang="en-GB" altLang="de-DE" sz="2200" b="1" dirty="0"/>
          </a:p>
          <a:p>
            <a:pPr eaLnBrk="1" hangingPunct="1">
              <a:lnSpc>
                <a:spcPct val="140000"/>
              </a:lnSpc>
              <a:buFont typeface="Wingdings" panose="05000000000000000000" pitchFamily="2" charset="2"/>
              <a:buChar char="Ø"/>
              <a:defRPr/>
            </a:pPr>
            <a:r>
              <a:rPr lang="de-AT" altLang="de-DE" sz="2400" dirty="0">
                <a:solidFill>
                  <a:srgbClr val="FF0000"/>
                </a:solidFill>
                <a:latin typeface="Calibri" panose="020F0502020204030204" pitchFamily="34" charset="0"/>
                <a:cs typeface="Calibri" panose="020F0502020204030204" pitchFamily="34" charset="0"/>
              </a:rPr>
              <a:t>Präkontraktion </a:t>
            </a:r>
            <a:r>
              <a:rPr lang="de-AT" altLang="de-DE" sz="2400" dirty="0">
                <a:solidFill>
                  <a:srgbClr val="002060"/>
                </a:solidFill>
                <a:latin typeface="Calibri" panose="020F0502020204030204" pitchFamily="34" charset="0"/>
                <a:cs typeface="Calibri" panose="020F0502020204030204" pitchFamily="34" charset="0"/>
              </a:rPr>
              <a:t>der </a:t>
            </a:r>
            <a:r>
              <a:rPr lang="de-AT" altLang="de-DE" sz="2400" dirty="0" err="1">
                <a:solidFill>
                  <a:srgbClr val="002060"/>
                </a:solidFill>
                <a:latin typeface="Calibri" panose="020F0502020204030204" pitchFamily="34" charset="0"/>
                <a:cs typeface="Calibri" panose="020F0502020204030204" pitchFamily="34" charset="0"/>
              </a:rPr>
              <a:t>abdom</a:t>
            </a:r>
            <a:r>
              <a:rPr lang="de-AT" altLang="de-DE" sz="2400" dirty="0">
                <a:solidFill>
                  <a:srgbClr val="002060"/>
                </a:solidFill>
                <a:latin typeface="Calibri" panose="020F0502020204030204" pitchFamily="34" charset="0"/>
                <a:cs typeface="Calibri" panose="020F0502020204030204" pitchFamily="34" charset="0"/>
              </a:rPr>
              <a:t> Muskeln M </a:t>
            </a:r>
            <a:r>
              <a:rPr lang="de-AT" altLang="de-DE" sz="2400" dirty="0" err="1">
                <a:solidFill>
                  <a:srgbClr val="002060"/>
                </a:solidFill>
                <a:latin typeface="Calibri" panose="020F0502020204030204" pitchFamily="34" charset="0"/>
                <a:cs typeface="Calibri" panose="020F0502020204030204" pitchFamily="34" charset="0"/>
              </a:rPr>
              <a:t>obliqui</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transversus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abd</a:t>
            </a:r>
            <a:r>
              <a:rPr lang="de-AT" altLang="de-DE" sz="2400" dirty="0">
                <a:solidFill>
                  <a:srgbClr val="002060"/>
                </a:solidFill>
                <a:latin typeface="Calibri" panose="020F0502020204030204" pitchFamily="34" charset="0"/>
                <a:cs typeface="Calibri" panose="020F0502020204030204" pitchFamily="34" charset="0"/>
              </a:rPr>
              <a:t>, M </a:t>
            </a:r>
            <a:r>
              <a:rPr lang="de-AT" altLang="de-DE" sz="2400" dirty="0" err="1">
                <a:solidFill>
                  <a:srgbClr val="002060"/>
                </a:solidFill>
                <a:latin typeface="Calibri" panose="020F0502020204030204" pitchFamily="34" charset="0"/>
                <a:cs typeface="Calibri" panose="020F0502020204030204" pitchFamily="34" charset="0"/>
              </a:rPr>
              <a:t>diaphragma</a:t>
            </a:r>
            <a:r>
              <a:rPr lang="de-AT" altLang="de-DE" sz="2400" dirty="0">
                <a:solidFill>
                  <a:srgbClr val="002060"/>
                </a:solidFill>
                <a:latin typeface="Calibri" panose="020F0502020204030204" pitchFamily="34" charset="0"/>
                <a:cs typeface="Calibri" panose="020F0502020204030204" pitchFamily="34" charset="0"/>
              </a:rPr>
              <a:t>, rectus abhängig und unabhängig von Pertubation  (</a:t>
            </a:r>
            <a:r>
              <a:rPr lang="de-AT" altLang="de-DE" sz="2400" i="1" dirty="0">
                <a:solidFill>
                  <a:srgbClr val="002060"/>
                </a:solidFill>
                <a:latin typeface="Calibri" panose="020F0502020204030204" pitchFamily="34" charset="0"/>
                <a:cs typeface="Calibri" panose="020F0502020204030204" pitchFamily="34" charset="0"/>
              </a:rPr>
              <a:t>Hodges P 1997, 1998</a:t>
            </a:r>
            <a:r>
              <a:rPr lang="de-AT" altLang="de-DE" sz="2400" dirty="0">
                <a:solidFill>
                  <a:srgbClr val="002060"/>
                </a:solidFill>
                <a:latin typeface="Calibri" panose="020F0502020204030204" pitchFamily="34" charset="0"/>
                <a:cs typeface="Calibri" panose="020F0502020204030204" pitchFamily="34" charset="0"/>
              </a:rPr>
              <a:t>)</a:t>
            </a:r>
          </a:p>
          <a:p>
            <a:pPr eaLnBrk="1" hangingPunct="1">
              <a:lnSpc>
                <a:spcPct val="140000"/>
              </a:lnSpc>
              <a:buFont typeface="Wingdings" panose="05000000000000000000" pitchFamily="2" charset="2"/>
              <a:buChar char="Ø"/>
              <a:defRPr/>
            </a:pPr>
            <a:endParaRPr lang="de-AT" altLang="de-DE" sz="10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defRPr/>
            </a:pPr>
            <a:r>
              <a:rPr lang="de-AT" altLang="de-DE" sz="2400" dirty="0" err="1">
                <a:solidFill>
                  <a:srgbClr val="FF0000"/>
                </a:solidFill>
                <a:latin typeface="Calibri" panose="020F0502020204030204" pitchFamily="34" charset="0"/>
                <a:cs typeface="Calibri" panose="020F0502020204030204" pitchFamily="34" charset="0"/>
              </a:rPr>
              <a:t>Druckfazilitation</a:t>
            </a:r>
            <a:r>
              <a:rPr lang="de-AT" altLang="de-DE" sz="2400" dirty="0">
                <a:solidFill>
                  <a:srgbClr val="002060"/>
                </a:solidFill>
                <a:latin typeface="Calibri" panose="020F0502020204030204" pitchFamily="34" charset="0"/>
                <a:cs typeface="Calibri" panose="020F0502020204030204" pitchFamily="34" charset="0"/>
              </a:rPr>
              <a:t> im Abdomen führt zur Aktivierung von M </a:t>
            </a:r>
            <a:r>
              <a:rPr lang="de-AT" altLang="de-DE" sz="2400" dirty="0" err="1">
                <a:solidFill>
                  <a:srgbClr val="002060"/>
                </a:solidFill>
                <a:latin typeface="Calibri" panose="020F0502020204030204" pitchFamily="34" charset="0"/>
                <a:cs typeface="Calibri" panose="020F0502020204030204" pitchFamily="34" charset="0"/>
              </a:rPr>
              <a:t>transversus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abd</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diaphragma</a:t>
            </a:r>
            <a:r>
              <a:rPr lang="de-AT" altLang="de-DE" sz="2400" dirty="0">
                <a:solidFill>
                  <a:srgbClr val="002060"/>
                </a:solidFill>
                <a:latin typeface="Calibri" panose="020F0502020204030204" pitchFamily="34" charset="0"/>
                <a:cs typeface="Calibri" panose="020F0502020204030204" pitchFamily="34" charset="0"/>
              </a:rPr>
              <a:t>, Beckenboden, </a:t>
            </a:r>
            <a:r>
              <a:rPr lang="de-AT" altLang="de-DE" sz="2400" dirty="0" err="1">
                <a:solidFill>
                  <a:srgbClr val="002060"/>
                </a:solidFill>
                <a:latin typeface="Calibri" panose="020F0502020204030204" pitchFamily="34" charset="0"/>
                <a:cs typeface="Calibri" panose="020F0502020204030204" pitchFamily="34" charset="0"/>
              </a:rPr>
              <a:t>obliqui</a:t>
            </a:r>
            <a:r>
              <a:rPr lang="de-AT" altLang="de-DE" sz="2400" dirty="0">
                <a:solidFill>
                  <a:srgbClr val="002060"/>
                </a:solidFill>
                <a:latin typeface="Calibri" panose="020F0502020204030204" pitchFamily="34" charset="0"/>
                <a:cs typeface="Calibri" panose="020F0502020204030204" pitchFamily="34" charset="0"/>
              </a:rPr>
              <a:t> und Zug über Fascia </a:t>
            </a:r>
            <a:r>
              <a:rPr lang="de-AT" altLang="de-DE" sz="2400" dirty="0" err="1">
                <a:solidFill>
                  <a:srgbClr val="002060"/>
                </a:solidFill>
                <a:latin typeface="Calibri" panose="020F0502020204030204" pitchFamily="34" charset="0"/>
                <a:cs typeface="Calibri" panose="020F0502020204030204" pitchFamily="34" charset="0"/>
              </a:rPr>
              <a:t>thorakolumbalis</a:t>
            </a:r>
            <a:r>
              <a:rPr lang="de-AT" altLang="de-DE" sz="2400" dirty="0">
                <a:solidFill>
                  <a:srgbClr val="002060"/>
                </a:solidFill>
                <a:latin typeface="Calibri" panose="020F0502020204030204" pitchFamily="34" charset="0"/>
                <a:cs typeface="Calibri" panose="020F0502020204030204" pitchFamily="34" charset="0"/>
              </a:rPr>
              <a:t> </a:t>
            </a:r>
          </a:p>
          <a:p>
            <a:pPr marL="0" indent="0" eaLnBrk="1" hangingPunct="1">
              <a:lnSpc>
                <a:spcPct val="140000"/>
              </a:lnSpc>
              <a:buFontTx/>
              <a:buNone/>
              <a:defRPr/>
            </a:pPr>
            <a:endParaRPr lang="de-AT" altLang="de-DE" sz="10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defRPr/>
            </a:pPr>
            <a:r>
              <a:rPr lang="de-AT" altLang="de-DE" sz="2400" dirty="0">
                <a:solidFill>
                  <a:srgbClr val="FF0000"/>
                </a:solidFill>
                <a:latin typeface="Calibri" panose="020F0502020204030204" pitchFamily="34" charset="0"/>
                <a:ea typeface="Calibri" panose="020F0502020204030204" pitchFamily="34" charset="0"/>
                <a:cs typeface="Calibri" panose="020F0502020204030204" pitchFamily="34" charset="0"/>
              </a:rPr>
              <a:t>Dehnungsreflexe</a:t>
            </a: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(M </a:t>
            </a:r>
            <a:r>
              <a:rPr lang="de-AT"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multifidi</a:t>
            </a: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ligamentomuskuläre</a:t>
            </a: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Reflexe) </a:t>
            </a:r>
          </a:p>
          <a:p>
            <a:pPr eaLnBrk="1" hangingPunct="1">
              <a:lnSpc>
                <a:spcPct val="140000"/>
              </a:lnSpc>
              <a:buFont typeface="Wingdings" panose="05000000000000000000" pitchFamily="2" charset="2"/>
              <a:buChar char="Ø"/>
              <a:defRPr/>
            </a:pPr>
            <a:endParaRPr lang="de-AT" altLang="de-DE" sz="2400" dirty="0">
              <a:solidFill>
                <a:srgbClr val="002060"/>
              </a:solidFill>
              <a:latin typeface="Calibri" panose="020F0502020204030204" pitchFamily="34" charset="0"/>
              <a:cs typeface="Calibri" panose="020F0502020204030204" pitchFamily="34" charset="0"/>
            </a:endParaRPr>
          </a:p>
        </p:txBody>
      </p:sp>
      <p:sp>
        <p:nvSpPr>
          <p:cNvPr id="27651" name="Titel 1">
            <a:extLst>
              <a:ext uri="{FF2B5EF4-FFF2-40B4-BE49-F238E27FC236}">
                <a16:creationId xmlns:a16="http://schemas.microsoft.com/office/drawing/2014/main" id="{900AB382-790A-6A38-B833-590970BCDC9D}"/>
              </a:ext>
            </a:extLst>
          </p:cNvPr>
          <p:cNvSpPr>
            <a:spLocks noGrp="1" noChangeArrowheads="1"/>
          </p:cNvSpPr>
          <p:nvPr>
            <p:ph type="title" idx="4294967295"/>
          </p:nvPr>
        </p:nvSpPr>
        <p:spPr>
          <a:xfrm>
            <a:off x="322263" y="146050"/>
            <a:ext cx="8642350" cy="1143000"/>
          </a:xfrm>
        </p:spPr>
        <p:txBody>
          <a:bodyPr/>
          <a:lstStyle/>
          <a:p>
            <a:pPr eaLnBrk="1" hangingPunct="1"/>
            <a:r>
              <a:rPr lang="de-DE" altLang="de-DE" sz="5400">
                <a:solidFill>
                  <a:srgbClr val="002060"/>
                </a:solidFill>
                <a:latin typeface="Calibri" panose="020F0502020204030204" pitchFamily="34" charset="0"/>
              </a:rPr>
              <a:t>Physiologie</a:t>
            </a:r>
            <a:endParaRPr lang="de-AT" altLang="de-DE" sz="5400">
              <a:solidFill>
                <a:srgbClr val="002060"/>
              </a:solidFill>
              <a:latin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Inhaltsplatzhalter 2">
            <a:extLst>
              <a:ext uri="{FF2B5EF4-FFF2-40B4-BE49-F238E27FC236}">
                <a16:creationId xmlns:a16="http://schemas.microsoft.com/office/drawing/2014/main" id="{9FCBFA68-CF95-11CD-F4F4-1FA77C3B09FC}"/>
              </a:ext>
            </a:extLst>
          </p:cNvPr>
          <p:cNvSpPr>
            <a:spLocks noGrp="1" noChangeArrowheads="1"/>
          </p:cNvSpPr>
          <p:nvPr>
            <p:ph idx="4294967295"/>
          </p:nvPr>
        </p:nvSpPr>
        <p:spPr>
          <a:xfrm>
            <a:off x="0" y="1700213"/>
            <a:ext cx="9396413" cy="3662362"/>
          </a:xfrm>
        </p:spPr>
        <p:txBody>
          <a:bodyPr anchor="ctr"/>
          <a:lstStyle/>
          <a:p>
            <a:pPr eaLnBrk="1" hangingPunct="1">
              <a:lnSpc>
                <a:spcPct val="90000"/>
              </a:lnSpc>
              <a:buFont typeface="Wingdings" panose="05000000000000000000" pitchFamily="2" charset="2"/>
              <a:buNone/>
              <a:defRPr/>
            </a:pPr>
            <a:endParaRPr lang="en-GB" altLang="de-DE" sz="2200" b="1" dirty="0"/>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Akuter Schmerz: verändertes Bewegungsmuster (Schutz)</a:t>
            </a:r>
          </a:p>
          <a:p>
            <a:pPr eaLnBrk="1" hangingPunct="1">
              <a:lnSpc>
                <a:spcPct val="140000"/>
              </a:lnSpc>
              <a:buFont typeface="Wingdings" panose="05000000000000000000" pitchFamily="2" charset="2"/>
              <a:buChar char="Ø"/>
              <a:defRPr/>
            </a:pPr>
            <a:endParaRPr lang="de-AT" altLang="de-DE" sz="10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defRPr/>
            </a:pPr>
            <a:endParaRPr lang="de-AT" altLang="de-DE" sz="10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Chronische Schmerzen: Schmerzempfinden, -erleben, Angst, Depression, subjektive Erschöpfung </a:t>
            </a:r>
          </a:p>
          <a:p>
            <a:pPr eaLnBrk="1" hangingPunct="1">
              <a:lnSpc>
                <a:spcPct val="140000"/>
              </a:lnSpc>
              <a:buFont typeface="Wingdings" panose="05000000000000000000" pitchFamily="2" charset="2"/>
              <a:buChar char="Ø"/>
              <a:defRPr/>
            </a:pPr>
            <a:endParaRPr lang="de-AT" altLang="de-DE" sz="2400" dirty="0">
              <a:solidFill>
                <a:srgbClr val="002060"/>
              </a:solidFill>
              <a:latin typeface="Calibri" panose="020F0502020204030204" pitchFamily="34" charset="0"/>
              <a:cs typeface="Calibri" panose="020F0502020204030204" pitchFamily="34" charset="0"/>
            </a:endParaRPr>
          </a:p>
          <a:p>
            <a:pPr marL="457200" lvl="1" indent="0" eaLnBrk="1" hangingPunct="1">
              <a:lnSpc>
                <a:spcPct val="140000"/>
              </a:lnSpc>
              <a:buFontTx/>
              <a:buNone/>
              <a:defRPr/>
            </a:pPr>
            <a:r>
              <a:rPr lang="de-AT" altLang="de-DE" sz="2000" dirty="0">
                <a:solidFill>
                  <a:srgbClr val="002060"/>
                </a:solidFill>
                <a:latin typeface="Calibri" panose="020F0502020204030204" pitchFamily="34" charset="0"/>
                <a:cs typeface="Calibri" panose="020F0502020204030204" pitchFamily="34" charset="0"/>
              </a:rPr>
              <a:t>	   </a:t>
            </a:r>
            <a:r>
              <a:rPr lang="de-AT" altLang="de-DE" sz="2400" dirty="0">
                <a:solidFill>
                  <a:srgbClr val="FF0000"/>
                </a:solidFill>
                <a:latin typeface="Calibri" panose="020F0502020204030204" pitchFamily="34" charset="0"/>
                <a:cs typeface="Calibri" panose="020F0502020204030204" pitchFamily="34" charset="0"/>
              </a:rPr>
              <a:t>persistierende Änderung des Bewegungsverhaltens</a:t>
            </a:r>
          </a:p>
          <a:p>
            <a:pPr eaLnBrk="1" hangingPunct="1">
              <a:lnSpc>
                <a:spcPct val="140000"/>
              </a:lnSpc>
              <a:buFont typeface="Wingdings" panose="05000000000000000000" pitchFamily="2" charset="2"/>
              <a:buChar char="Ø"/>
              <a:defRPr/>
            </a:pPr>
            <a:endParaRPr lang="de-AT" altLang="de-DE" sz="1000" dirty="0">
              <a:solidFill>
                <a:srgbClr val="002060"/>
              </a:solidFill>
              <a:latin typeface="Calibri" panose="020F0502020204030204" pitchFamily="34" charset="0"/>
              <a:cs typeface="Calibri" panose="020F0502020204030204" pitchFamily="34" charset="0"/>
            </a:endParaRPr>
          </a:p>
          <a:p>
            <a:pPr marL="0" indent="0" eaLnBrk="1" hangingPunct="1">
              <a:lnSpc>
                <a:spcPct val="140000"/>
              </a:lnSpc>
              <a:buFontTx/>
              <a:buNone/>
              <a:defRPr/>
            </a:pPr>
            <a:endParaRPr lang="de-AT" altLang="de-DE" sz="1000" dirty="0">
              <a:solidFill>
                <a:srgbClr val="002060"/>
              </a:solidFill>
              <a:latin typeface="Calibri" panose="020F0502020204030204" pitchFamily="34" charset="0"/>
              <a:cs typeface="Calibri" panose="020F0502020204030204" pitchFamily="34" charset="0"/>
            </a:endParaRPr>
          </a:p>
        </p:txBody>
      </p:sp>
      <p:sp>
        <p:nvSpPr>
          <p:cNvPr id="29699" name="Titel 1">
            <a:extLst>
              <a:ext uri="{FF2B5EF4-FFF2-40B4-BE49-F238E27FC236}">
                <a16:creationId xmlns:a16="http://schemas.microsoft.com/office/drawing/2014/main" id="{40655E8A-667D-8B18-534E-E45069864971}"/>
              </a:ext>
            </a:extLst>
          </p:cNvPr>
          <p:cNvSpPr>
            <a:spLocks noGrp="1" noChangeArrowheads="1"/>
          </p:cNvSpPr>
          <p:nvPr>
            <p:ph type="title" idx="4294967295"/>
          </p:nvPr>
        </p:nvSpPr>
        <p:spPr>
          <a:xfrm>
            <a:off x="250825" y="279400"/>
            <a:ext cx="8642350" cy="1143000"/>
          </a:xfrm>
        </p:spPr>
        <p:txBody>
          <a:bodyPr/>
          <a:lstStyle/>
          <a:p>
            <a:pPr eaLnBrk="1" hangingPunct="1"/>
            <a:r>
              <a:rPr lang="de-DE" altLang="de-DE" sz="5400">
                <a:solidFill>
                  <a:srgbClr val="002060"/>
                </a:solidFill>
                <a:latin typeface="Calibri" panose="020F0502020204030204" pitchFamily="34" charset="0"/>
              </a:rPr>
              <a:t>Schmerz</a:t>
            </a:r>
            <a:endParaRPr lang="de-AT" altLang="de-DE" sz="5400">
              <a:solidFill>
                <a:srgbClr val="002060"/>
              </a:solidFill>
              <a:latin typeface="Calibri" panose="020F0502020204030204" pitchFamily="34" charset="0"/>
            </a:endParaRPr>
          </a:p>
        </p:txBody>
      </p:sp>
      <p:sp>
        <p:nvSpPr>
          <p:cNvPr id="2" name="Pfeil: nach rechts 1">
            <a:extLst>
              <a:ext uri="{FF2B5EF4-FFF2-40B4-BE49-F238E27FC236}">
                <a16:creationId xmlns:a16="http://schemas.microsoft.com/office/drawing/2014/main" id="{03915C61-7D20-D8E3-267E-71B3EDA3F194}"/>
              </a:ext>
            </a:extLst>
          </p:cNvPr>
          <p:cNvSpPr/>
          <p:nvPr/>
        </p:nvSpPr>
        <p:spPr>
          <a:xfrm>
            <a:off x="395288" y="4797425"/>
            <a:ext cx="647700" cy="2873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3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uiExpand="1" build="p"/>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Inhaltsplatzhalter 2">
            <a:extLst>
              <a:ext uri="{FF2B5EF4-FFF2-40B4-BE49-F238E27FC236}">
                <a16:creationId xmlns:a16="http://schemas.microsoft.com/office/drawing/2014/main" id="{9210AA03-AA26-38AB-B42D-940CB7D5CD53}"/>
              </a:ext>
            </a:extLst>
          </p:cNvPr>
          <p:cNvSpPr>
            <a:spLocks noGrp="1" noChangeArrowheads="1"/>
          </p:cNvSpPr>
          <p:nvPr>
            <p:ph idx="4294967295"/>
          </p:nvPr>
        </p:nvSpPr>
        <p:spPr>
          <a:xfrm>
            <a:off x="684213" y="342900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31747" name="Rechteck 2">
            <a:extLst>
              <a:ext uri="{FF2B5EF4-FFF2-40B4-BE49-F238E27FC236}">
                <a16:creationId xmlns:a16="http://schemas.microsoft.com/office/drawing/2014/main" id="{D61BC817-CCBE-EF35-CF6C-5A4FA407DD21}"/>
              </a:ext>
            </a:extLst>
          </p:cNvPr>
          <p:cNvSpPr>
            <a:spLocks noChangeArrowheads="1"/>
          </p:cNvSpPr>
          <p:nvPr/>
        </p:nvSpPr>
        <p:spPr bwMode="auto">
          <a:xfrm>
            <a:off x="684213" y="1700213"/>
            <a:ext cx="80645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AT" altLang="de-DE" sz="1800"/>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Muskelmasse</a:t>
            </a:r>
            <a:r>
              <a:rPr lang="de-AT" altLang="de-DE" sz="2400" b="1">
                <a:solidFill>
                  <a:srgbClr val="002060"/>
                </a:solidFill>
                <a:latin typeface="Calibri" panose="020F0502020204030204" pitchFamily="34" charset="0"/>
                <a:cs typeface="Calibri" panose="020F0502020204030204" pitchFamily="34" charset="0"/>
              </a:rPr>
              <a:t>↓</a:t>
            </a:r>
            <a:r>
              <a:rPr lang="de-AT" altLang="de-DE" sz="2400">
                <a:solidFill>
                  <a:srgbClr val="002060"/>
                </a:solidFill>
                <a:latin typeface="Calibri" panose="020F0502020204030204" pitchFamily="34" charset="0"/>
                <a:cs typeface="Calibri" panose="020F0502020204030204" pitchFamily="34" charset="0"/>
              </a:rPr>
              <a:t>, Proteinsynthese</a:t>
            </a:r>
            <a:r>
              <a:rPr lang="de-AT" altLang="de-DE" sz="2400" b="1">
                <a:solidFill>
                  <a:srgbClr val="002060"/>
                </a:solidFill>
                <a:latin typeface="Calibri" panose="020F0502020204030204" pitchFamily="34" charset="0"/>
                <a:cs typeface="Calibri" panose="020F0502020204030204" pitchFamily="34" charset="0"/>
              </a:rPr>
              <a:t>↓</a:t>
            </a:r>
            <a:r>
              <a:rPr lang="de-AT" altLang="de-DE" sz="2400">
                <a:solidFill>
                  <a:srgbClr val="002060"/>
                </a:solidFill>
                <a:latin typeface="Calibri" panose="020F0502020204030204" pitchFamily="34" charset="0"/>
                <a:cs typeface="Calibri" panose="020F0502020204030204" pitchFamily="34" charset="0"/>
              </a:rPr>
              <a:t>, Myofibrilllen</a:t>
            </a:r>
            <a:r>
              <a:rPr lang="de-AT" altLang="de-DE" sz="2400" b="1">
                <a:solidFill>
                  <a:srgbClr val="002060"/>
                </a:solidFill>
                <a:latin typeface="Calibri" panose="020F0502020204030204" pitchFamily="34" charset="0"/>
                <a:cs typeface="Calibri" panose="020F0502020204030204" pitchFamily="34" charset="0"/>
              </a:rPr>
              <a:t>↓</a:t>
            </a:r>
            <a:r>
              <a:rPr lang="de-AT" altLang="de-DE" sz="2400">
                <a:solidFill>
                  <a:srgbClr val="002060"/>
                </a:solidFill>
                <a:latin typeface="Calibri" panose="020F0502020204030204" pitchFamily="34" charset="0"/>
                <a:cs typeface="Calibri" panose="020F0502020204030204" pitchFamily="34" charset="0"/>
              </a:rPr>
              <a:t> </a:t>
            </a:r>
          </a:p>
          <a:p>
            <a:pPr eaLnBrk="1" hangingPunct="1">
              <a:spcBef>
                <a:spcPct val="0"/>
              </a:spcBef>
              <a:buFontTx/>
              <a:buNone/>
            </a:pPr>
            <a:endParaRPr lang="de-AT" altLang="de-DE" sz="24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Typ I area</a:t>
            </a:r>
            <a:r>
              <a:rPr lang="de-AT" altLang="de-DE" sz="2400" b="1">
                <a:solidFill>
                  <a:srgbClr val="002060"/>
                </a:solidFill>
                <a:latin typeface="Calibri" panose="020F0502020204030204" pitchFamily="34" charset="0"/>
                <a:cs typeface="Calibri" panose="020F0502020204030204" pitchFamily="34" charset="0"/>
              </a:rPr>
              <a:t>↓</a:t>
            </a:r>
            <a:r>
              <a:rPr lang="de-AT" altLang="de-DE" sz="2400">
                <a:solidFill>
                  <a:srgbClr val="002060"/>
                </a:solidFill>
                <a:latin typeface="Calibri" panose="020F0502020204030204" pitchFamily="34" charset="0"/>
                <a:cs typeface="Calibri" panose="020F0502020204030204" pitchFamily="34" charset="0"/>
              </a:rPr>
              <a:t>, Typ II area</a:t>
            </a:r>
            <a:r>
              <a:rPr lang="de-AT" altLang="de-DE" sz="2400" b="1">
                <a:solidFill>
                  <a:srgbClr val="002060"/>
                </a:solidFill>
                <a:latin typeface="Calibri" panose="020F0502020204030204" pitchFamily="34" charset="0"/>
                <a:cs typeface="Calibri" panose="020F0502020204030204" pitchFamily="34" charset="0"/>
              </a:rPr>
              <a:t>↓</a:t>
            </a:r>
            <a:r>
              <a:rPr lang="de-AT" altLang="de-DE" sz="2400">
                <a:solidFill>
                  <a:srgbClr val="002060"/>
                </a:solidFill>
                <a:latin typeface="Calibri" panose="020F0502020204030204" pitchFamily="34" charset="0"/>
                <a:cs typeface="Calibri" panose="020F0502020204030204" pitchFamily="34" charset="0"/>
              </a:rPr>
              <a:t> </a:t>
            </a:r>
          </a:p>
          <a:p>
            <a:pPr eaLnBrk="1" hangingPunct="1">
              <a:spcBef>
                <a:spcPct val="0"/>
              </a:spcBef>
              <a:buFontTx/>
              <a:buNone/>
            </a:pPr>
            <a:endParaRPr lang="de-AT" altLang="de-DE" sz="24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ATP- und Glycogen-speicher</a:t>
            </a:r>
            <a:r>
              <a:rPr lang="de-AT" altLang="de-DE" sz="2400" b="1">
                <a:solidFill>
                  <a:srgbClr val="002060"/>
                </a:solidFill>
                <a:latin typeface="Calibri" panose="020F0502020204030204" pitchFamily="34" charset="0"/>
                <a:cs typeface="Calibri" panose="020F0502020204030204" pitchFamily="34" charset="0"/>
              </a:rPr>
              <a:t>↓</a:t>
            </a:r>
            <a:r>
              <a:rPr lang="de-AT" altLang="de-DE" sz="2400">
                <a:solidFill>
                  <a:srgbClr val="002060"/>
                </a:solidFill>
                <a:latin typeface="Calibri" panose="020F0502020204030204" pitchFamily="34" charset="0"/>
                <a:cs typeface="Calibri" panose="020F0502020204030204" pitchFamily="34" charset="0"/>
              </a:rPr>
              <a:t> </a:t>
            </a:r>
          </a:p>
          <a:p>
            <a:pPr eaLnBrk="1" hangingPunct="1">
              <a:spcBef>
                <a:spcPct val="0"/>
              </a:spcBef>
              <a:buFontTx/>
              <a:buNone/>
            </a:pPr>
            <a:endParaRPr lang="de-AT" altLang="de-DE" sz="2400">
              <a:solidFill>
                <a:srgbClr val="002060"/>
              </a:solidFill>
              <a:latin typeface="Calibri" panose="020F0502020204030204" pitchFamily="34" charset="0"/>
              <a:cs typeface="Calibri" panose="020F0502020204030204" pitchFamily="34" charset="0"/>
            </a:endParaRPr>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Oxidative Kapazität↓, Mitochondrien↓, Kapillardichte↓ </a:t>
            </a:r>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 </a:t>
            </a:r>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Kontraktionsgeschwindigkeit</a:t>
            </a:r>
            <a:r>
              <a:rPr lang="de-AT" altLang="de-DE" sz="2400" b="1">
                <a:solidFill>
                  <a:srgbClr val="002060"/>
                </a:solidFill>
                <a:latin typeface="Calibri" panose="020F0502020204030204" pitchFamily="34" charset="0"/>
                <a:cs typeface="Calibri" panose="020F0502020204030204" pitchFamily="34" charset="0"/>
              </a:rPr>
              <a:t>↓</a:t>
            </a:r>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 </a:t>
            </a:r>
          </a:p>
          <a:p>
            <a:pPr eaLnBrk="1" hangingPunct="1">
              <a:spcBef>
                <a:spcPct val="0"/>
              </a:spcBef>
              <a:buFontTx/>
              <a:buNone/>
            </a:pPr>
            <a:r>
              <a:rPr lang="de-AT" altLang="de-DE" sz="2400">
                <a:solidFill>
                  <a:srgbClr val="002060"/>
                </a:solidFill>
                <a:latin typeface="Calibri" panose="020F0502020204030204" pitchFamily="34" charset="0"/>
                <a:cs typeface="Calibri" panose="020F0502020204030204" pitchFamily="34" charset="0"/>
              </a:rPr>
              <a:t>Relaxation time</a:t>
            </a:r>
            <a:r>
              <a:rPr lang="de-AT" altLang="de-DE" sz="2400" b="1">
                <a:solidFill>
                  <a:srgbClr val="002060"/>
                </a:solidFill>
                <a:latin typeface="Calibri" panose="020F0502020204030204" pitchFamily="34" charset="0"/>
                <a:cs typeface="Calibri" panose="020F0502020204030204" pitchFamily="34" charset="0"/>
              </a:rPr>
              <a:t>↑</a:t>
            </a:r>
            <a:r>
              <a:rPr lang="de-AT" altLang="de-DE" sz="2400">
                <a:solidFill>
                  <a:srgbClr val="002060"/>
                </a:solidFill>
                <a:latin typeface="Calibri" panose="020F0502020204030204" pitchFamily="34" charset="0"/>
                <a:cs typeface="Calibri" panose="020F0502020204030204" pitchFamily="34" charset="0"/>
              </a:rPr>
              <a:t> </a:t>
            </a:r>
          </a:p>
        </p:txBody>
      </p:sp>
      <p:sp>
        <p:nvSpPr>
          <p:cNvPr id="11" name="Titel 1">
            <a:extLst>
              <a:ext uri="{FF2B5EF4-FFF2-40B4-BE49-F238E27FC236}">
                <a16:creationId xmlns:a16="http://schemas.microsoft.com/office/drawing/2014/main" id="{D7255124-94E6-3D7C-FD75-89E860FD7A40}"/>
              </a:ext>
            </a:extLst>
          </p:cNvPr>
          <p:cNvSpPr txBox="1">
            <a:spLocks/>
          </p:cNvSpPr>
          <p:nvPr/>
        </p:nvSpPr>
        <p:spPr bwMode="auto">
          <a:xfrm>
            <a:off x="-73025" y="490538"/>
            <a:ext cx="9253538"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fontAlgn="auto" hangingPunct="1">
              <a:spcAft>
                <a:spcPts val="0"/>
              </a:spcAft>
              <a:defRPr/>
            </a:pPr>
            <a:r>
              <a:rPr lang="de-DE" altLang="de-DE" sz="5000" kern="0" dirty="0">
                <a:solidFill>
                  <a:srgbClr val="002060"/>
                </a:solidFill>
                <a:latin typeface="Calibri" panose="020F0502020204030204" pitchFamily="34" charset="0"/>
              </a:rPr>
              <a:t>Effekte chronischer WS-schmerzen</a:t>
            </a:r>
            <a:endParaRPr lang="de-AT" sz="5000" kern="0" dirty="0">
              <a:solidFill>
                <a:srgbClr val="002060"/>
              </a:solidFill>
              <a:latin typeface="Calibri" panose="020F0502020204030204" pitchFamily="34" charset="0"/>
            </a:endParaRPr>
          </a:p>
        </p:txBody>
      </p:sp>
      <p:pic>
        <p:nvPicPr>
          <p:cNvPr id="31749" name="Grafik 3">
            <a:extLst>
              <a:ext uri="{FF2B5EF4-FFF2-40B4-BE49-F238E27FC236}">
                <a16:creationId xmlns:a16="http://schemas.microsoft.com/office/drawing/2014/main" id="{95A46472-3FB7-320C-0CA6-371231C55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83" t="65401" r="85437" b="20599"/>
          <a:stretch>
            <a:fillRect/>
          </a:stretch>
        </p:blipFill>
        <p:spPr bwMode="auto">
          <a:xfrm>
            <a:off x="5003800" y="2420938"/>
            <a:ext cx="177006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Grafik 5">
            <a:extLst>
              <a:ext uri="{FF2B5EF4-FFF2-40B4-BE49-F238E27FC236}">
                <a16:creationId xmlns:a16="http://schemas.microsoft.com/office/drawing/2014/main" id="{2C8D1138-93C7-564D-0FD1-0561FA753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13" t="28796" r="87012" b="59801"/>
          <a:stretch>
            <a:fillRect/>
          </a:stretch>
        </p:blipFill>
        <p:spPr bwMode="auto">
          <a:xfrm>
            <a:off x="7053263" y="2384425"/>
            <a:ext cx="187166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a:extLst>
              <a:ext uri="{FF2B5EF4-FFF2-40B4-BE49-F238E27FC236}">
                <a16:creationId xmlns:a16="http://schemas.microsoft.com/office/drawing/2014/main" id="{24018522-A9D2-010C-0228-807E6BBC0218}"/>
              </a:ext>
            </a:extLst>
          </p:cNvPr>
          <p:cNvSpPr/>
          <p:nvPr/>
        </p:nvSpPr>
        <p:spPr>
          <a:xfrm>
            <a:off x="7326313" y="3716338"/>
            <a:ext cx="1325562" cy="581025"/>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Inhaltsplatzhalter 2">
            <a:extLst>
              <a:ext uri="{FF2B5EF4-FFF2-40B4-BE49-F238E27FC236}">
                <a16:creationId xmlns:a16="http://schemas.microsoft.com/office/drawing/2014/main" id="{78FB5E4E-0FB1-1990-66F2-064FFDDD9462}"/>
              </a:ext>
            </a:extLst>
          </p:cNvPr>
          <p:cNvSpPr>
            <a:spLocks noGrp="1" noChangeArrowheads="1"/>
          </p:cNvSpPr>
          <p:nvPr>
            <p:ph idx="4294967295"/>
          </p:nvPr>
        </p:nvSpPr>
        <p:spPr>
          <a:xfrm>
            <a:off x="485775" y="2133600"/>
            <a:ext cx="8172450" cy="3662363"/>
          </a:xfrm>
        </p:spPr>
        <p:txBody>
          <a:bodyPr anchor="ctr"/>
          <a:lstStyle/>
          <a:p>
            <a:pPr marL="0" indent="0">
              <a:buFontTx/>
              <a:buNone/>
            </a:pPr>
            <a:r>
              <a:rPr lang="de-DE" altLang="de-DE" sz="2000">
                <a:solidFill>
                  <a:srgbClr val="002060"/>
                </a:solidFill>
                <a:latin typeface="Calibri" panose="020F0502020204030204" pitchFamily="34" charset="0"/>
                <a:cs typeface="Calibri" panose="020F0502020204030204" pitchFamily="34" charset="0"/>
              </a:rPr>
              <a:t>Die </a:t>
            </a:r>
            <a:r>
              <a:rPr lang="de-DE" altLang="de-DE" sz="2000">
                <a:solidFill>
                  <a:srgbClr val="FF0000"/>
                </a:solidFill>
                <a:latin typeface="Calibri" panose="020F0502020204030204" pitchFamily="34" charset="0"/>
                <a:cs typeface="Calibri" panose="020F0502020204030204" pitchFamily="34" charset="0"/>
              </a:rPr>
              <a:t>Trainingstherapie</a:t>
            </a:r>
            <a:r>
              <a:rPr lang="de-DE" altLang="de-DE" sz="2000">
                <a:solidFill>
                  <a:srgbClr val="002060"/>
                </a:solidFill>
                <a:latin typeface="Calibri" panose="020F0502020204030204" pitchFamily="34" charset="0"/>
                <a:cs typeface="Calibri" panose="020F0502020204030204" pitchFamily="34" charset="0"/>
              </a:rPr>
              <a:t> umfasst die strukturelle Verbesserung der Bewegungsabläufe und der Organsysteme mit dem Ziel, die </a:t>
            </a:r>
            <a:r>
              <a:rPr lang="de-DE" altLang="de-DE" sz="2000">
                <a:solidFill>
                  <a:srgbClr val="FF0000"/>
                </a:solidFill>
                <a:latin typeface="Calibri" panose="020F0502020204030204" pitchFamily="34" charset="0"/>
                <a:cs typeface="Calibri" panose="020F0502020204030204" pitchFamily="34" charset="0"/>
              </a:rPr>
              <a:t>Koordination, Kraft, Ausdauer </a:t>
            </a:r>
            <a:r>
              <a:rPr lang="de-DE" altLang="de-DE" sz="2000">
                <a:solidFill>
                  <a:srgbClr val="002060"/>
                </a:solidFill>
                <a:latin typeface="Calibri" panose="020F0502020204030204" pitchFamily="34" charset="0"/>
                <a:cs typeface="Calibri" panose="020F0502020204030204" pitchFamily="34" charset="0"/>
              </a:rPr>
              <a:t>und das </a:t>
            </a:r>
            <a:r>
              <a:rPr lang="de-DE" altLang="de-DE" sz="2000">
                <a:solidFill>
                  <a:srgbClr val="FF0000"/>
                </a:solidFill>
                <a:latin typeface="Calibri" panose="020F0502020204030204" pitchFamily="34" charset="0"/>
                <a:cs typeface="Calibri" panose="020F0502020204030204" pitchFamily="34" charset="0"/>
              </a:rPr>
              <a:t>Gleichgewicht </a:t>
            </a:r>
            <a:r>
              <a:rPr lang="de-DE" altLang="de-DE" sz="2000">
                <a:solidFill>
                  <a:srgbClr val="002060"/>
                </a:solidFill>
                <a:latin typeface="Calibri" panose="020F0502020204030204" pitchFamily="34" charset="0"/>
                <a:cs typeface="Calibri" panose="020F0502020204030204" pitchFamily="34" charset="0"/>
              </a:rPr>
              <a:t>durch systematisches Training … zu stärken. </a:t>
            </a:r>
          </a:p>
          <a:p>
            <a:pPr marL="0" indent="0">
              <a:buFontTx/>
              <a:buNone/>
            </a:pPr>
            <a:endParaRPr lang="de-DE" altLang="de-DE" sz="2000">
              <a:solidFill>
                <a:srgbClr val="002060"/>
              </a:solidFill>
              <a:latin typeface="Calibri" panose="020F0502020204030204" pitchFamily="34" charset="0"/>
              <a:cs typeface="Calibri" panose="020F0502020204030204" pitchFamily="34" charset="0"/>
            </a:endParaRPr>
          </a:p>
          <a:p>
            <a:pPr marL="0" indent="0">
              <a:buFontTx/>
              <a:buNone/>
            </a:pPr>
            <a:r>
              <a:rPr lang="de-DE" altLang="de-DE" sz="2000">
                <a:solidFill>
                  <a:srgbClr val="002060"/>
                </a:solidFill>
                <a:latin typeface="Calibri" panose="020F0502020204030204" pitchFamily="34" charset="0"/>
                <a:cs typeface="Calibri" panose="020F0502020204030204" pitchFamily="34" charset="0"/>
              </a:rPr>
              <a:t>Übergeordnetes Ziel ist die </a:t>
            </a:r>
            <a:r>
              <a:rPr lang="de-DE" altLang="de-DE" sz="2000">
                <a:solidFill>
                  <a:srgbClr val="FF0000"/>
                </a:solidFill>
                <a:latin typeface="Calibri" panose="020F0502020204030204" pitchFamily="34" charset="0"/>
                <a:cs typeface="Calibri" panose="020F0502020204030204" pitchFamily="34" charset="0"/>
              </a:rPr>
              <a:t>Vermeidung </a:t>
            </a:r>
            <a:r>
              <a:rPr lang="de-DE" altLang="de-DE" sz="2000">
                <a:solidFill>
                  <a:srgbClr val="002060"/>
                </a:solidFill>
                <a:latin typeface="Calibri" panose="020F0502020204030204" pitchFamily="34" charset="0"/>
                <a:cs typeface="Calibri" panose="020F0502020204030204" pitchFamily="34" charset="0"/>
              </a:rPr>
              <a:t>des Wiedereintritts von Krankheiten sowie des Entstehens von </a:t>
            </a:r>
            <a:r>
              <a:rPr lang="de-DE" altLang="de-DE" sz="2000">
                <a:solidFill>
                  <a:srgbClr val="FF0000"/>
                </a:solidFill>
                <a:latin typeface="Calibri" panose="020F0502020204030204" pitchFamily="34" charset="0"/>
                <a:cs typeface="Calibri" panose="020F0502020204030204" pitchFamily="34" charset="0"/>
              </a:rPr>
              <a:t>Folgekrankheiten, Maladaptionen </a:t>
            </a:r>
            <a:r>
              <a:rPr lang="de-DE" altLang="de-DE" sz="2000">
                <a:solidFill>
                  <a:srgbClr val="002060"/>
                </a:solidFill>
                <a:latin typeface="Calibri" panose="020F0502020204030204" pitchFamily="34" charset="0"/>
                <a:cs typeface="Calibri" panose="020F0502020204030204" pitchFamily="34" charset="0"/>
              </a:rPr>
              <a:t>und </a:t>
            </a:r>
            <a:r>
              <a:rPr lang="de-DE" altLang="de-DE" sz="2000">
                <a:solidFill>
                  <a:srgbClr val="FF0000"/>
                </a:solidFill>
                <a:latin typeface="Calibri" panose="020F0502020204030204" pitchFamily="34" charset="0"/>
                <a:cs typeface="Calibri" panose="020F0502020204030204" pitchFamily="34" charset="0"/>
              </a:rPr>
              <a:t>Chronifizierungen</a:t>
            </a:r>
            <a:r>
              <a:rPr lang="de-DE" altLang="de-DE" sz="2000">
                <a:solidFill>
                  <a:srgbClr val="002060"/>
                </a:solidFill>
                <a:latin typeface="Calibri" panose="020F0502020204030204" pitchFamily="34" charset="0"/>
                <a:cs typeface="Calibri" panose="020F0502020204030204" pitchFamily="34" charset="0"/>
              </a:rPr>
              <a:t>.</a:t>
            </a:r>
          </a:p>
          <a:p>
            <a:pPr marL="0" indent="0">
              <a:buFontTx/>
              <a:buNone/>
            </a:pPr>
            <a:endParaRPr lang="de-DE" altLang="de-DE" sz="2000">
              <a:solidFill>
                <a:srgbClr val="002060"/>
              </a:solidFill>
              <a:latin typeface="Calibri" panose="020F0502020204030204" pitchFamily="34" charset="0"/>
              <a:cs typeface="Calibri" panose="020F0502020204030204" pitchFamily="34" charset="0"/>
            </a:endParaRPr>
          </a:p>
          <a:p>
            <a:pPr marL="0" indent="0">
              <a:buFontTx/>
              <a:buNone/>
            </a:pPr>
            <a:r>
              <a:rPr lang="de-DE" altLang="de-DE" sz="2000">
                <a:solidFill>
                  <a:srgbClr val="002060"/>
                </a:solidFill>
                <a:latin typeface="Calibri" panose="020F0502020204030204" pitchFamily="34" charset="0"/>
                <a:cs typeface="Calibri" panose="020F0502020204030204" pitchFamily="34" charset="0"/>
              </a:rPr>
              <a:t>Die Trainingstherapie hat nach ärztlicher Anordnung und unter Aufsicht .. durch PhysiotherapeutInnen oder durch von diesen weiterdelegierte SportwissenschafterInnen zu erfolgen. </a:t>
            </a:r>
            <a:endParaRPr lang="de-AT" altLang="de-DE" sz="2400">
              <a:solidFill>
                <a:srgbClr val="002060"/>
              </a:solidFill>
              <a:latin typeface="Calibri" panose="020F0502020204030204" pitchFamily="34" charset="0"/>
              <a:cs typeface="Calibri" panose="020F0502020204030204" pitchFamily="34" charset="0"/>
            </a:endParaRPr>
          </a:p>
        </p:txBody>
      </p:sp>
      <p:pic>
        <p:nvPicPr>
          <p:cNvPr id="33795" name="Grafik 2">
            <a:extLst>
              <a:ext uri="{FF2B5EF4-FFF2-40B4-BE49-F238E27FC236}">
                <a16:creationId xmlns:a16="http://schemas.microsoft.com/office/drawing/2014/main" id="{576F1455-EB73-BFB5-AA6D-BA6A718C7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0800" r="65750" b="82201"/>
          <a:stretch>
            <a:fillRect/>
          </a:stretch>
        </p:blipFill>
        <p:spPr bwMode="auto">
          <a:xfrm>
            <a:off x="2195513" y="260350"/>
            <a:ext cx="466566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Inhaltsplatzhalter 2">
            <a:extLst>
              <a:ext uri="{FF2B5EF4-FFF2-40B4-BE49-F238E27FC236}">
                <a16:creationId xmlns:a16="http://schemas.microsoft.com/office/drawing/2014/main" id="{303DF409-8179-3275-90C3-D7BEB356FAAD}"/>
              </a:ext>
            </a:extLst>
          </p:cNvPr>
          <p:cNvSpPr>
            <a:spLocks noGrp="1" noChangeArrowheads="1"/>
          </p:cNvSpPr>
          <p:nvPr>
            <p:ph idx="4294967295"/>
          </p:nvPr>
        </p:nvSpPr>
        <p:spPr>
          <a:xfrm>
            <a:off x="827088" y="1773238"/>
            <a:ext cx="9359900" cy="3662362"/>
          </a:xfrm>
        </p:spPr>
        <p:txBody>
          <a:bodyPr anchor="ctr"/>
          <a:lstStyle/>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Immunregulatoren (Myokine), Blutfluss steigen</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Kortisol steigt, Entzündung sinkt</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Zentrale Sensibilisierung für Schmerz sinkt</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Kontraktions- und Bewegungsgeschwindigkeit steigen</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Koordination intra- und intermuskulär steigt</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Reedukation motorischer Kontrolle für posturale Balance</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Plastische Veränderungen im sensomotorischen System</a:t>
            </a:r>
            <a:endParaRPr lang="de-AT" altLang="de-DE" sz="2400">
              <a:solidFill>
                <a:srgbClr val="002060"/>
              </a:solidFill>
            </a:endParaRPr>
          </a:p>
        </p:txBody>
      </p:sp>
      <p:sp>
        <p:nvSpPr>
          <p:cNvPr id="35843" name="Titel 1">
            <a:extLst>
              <a:ext uri="{FF2B5EF4-FFF2-40B4-BE49-F238E27FC236}">
                <a16:creationId xmlns:a16="http://schemas.microsoft.com/office/drawing/2014/main" id="{F8285843-AA16-5882-4D85-9EF0842A0800}"/>
              </a:ext>
            </a:extLst>
          </p:cNvPr>
          <p:cNvSpPr>
            <a:spLocks noGrp="1" noChangeArrowheads="1"/>
          </p:cNvSpPr>
          <p:nvPr>
            <p:ph type="title" idx="4294967295"/>
          </p:nvPr>
        </p:nvSpPr>
        <p:spPr>
          <a:xfrm>
            <a:off x="-107950" y="269875"/>
            <a:ext cx="9251950" cy="1143000"/>
          </a:xfrm>
        </p:spPr>
        <p:txBody>
          <a:bodyPr/>
          <a:lstStyle/>
          <a:p>
            <a:pPr eaLnBrk="1" hangingPunct="1"/>
            <a:r>
              <a:rPr lang="de-DE" altLang="de-DE" sz="5400">
                <a:solidFill>
                  <a:srgbClr val="002060"/>
                </a:solidFill>
                <a:latin typeface="Calibri" panose="020F0502020204030204" pitchFamily="34" charset="0"/>
              </a:rPr>
              <a:t>Medizinische Trainingstherapie</a:t>
            </a:r>
            <a:endParaRPr lang="de-AT" altLang="de-DE" sz="5400">
              <a:solidFill>
                <a:srgbClr val="002060"/>
              </a:solidFill>
              <a:latin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Inhaltsplatzhalter 2">
            <a:extLst>
              <a:ext uri="{FF2B5EF4-FFF2-40B4-BE49-F238E27FC236}">
                <a16:creationId xmlns:a16="http://schemas.microsoft.com/office/drawing/2014/main" id="{80DA5180-0F86-BD67-A5AE-59333889D84A}"/>
              </a:ext>
            </a:extLst>
          </p:cNvPr>
          <p:cNvSpPr>
            <a:spLocks noGrp="1" noChangeArrowheads="1"/>
          </p:cNvSpPr>
          <p:nvPr>
            <p:ph idx="4294967295"/>
          </p:nvPr>
        </p:nvSpPr>
        <p:spPr>
          <a:xfrm>
            <a:off x="1042988" y="1989138"/>
            <a:ext cx="9359900" cy="3662362"/>
          </a:xfrm>
        </p:spPr>
        <p:txBody>
          <a:bodyPr anchor="ctr"/>
          <a:lstStyle/>
          <a:p>
            <a:pPr marL="0" indent="0" eaLnBrk="1" hangingPunct="1">
              <a:lnSpc>
                <a:spcPct val="140000"/>
              </a:lnSpc>
              <a:buFontTx/>
              <a:buNone/>
              <a:defRPr/>
            </a:pPr>
            <a:endParaRPr lang="de-AT" altLang="de-DE" sz="12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Kraft, Leistung, Ausdauer, ROM steigen</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Adaptation von Sehnen und Bindegewebe</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Angst vor Bewegung sinkt</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cs typeface="Calibri" panose="020F0502020204030204" pitchFamily="34" charset="0"/>
              </a:rPr>
              <a:t>Schlaf und Lebensqual besser</a:t>
            </a:r>
          </a:p>
          <a:p>
            <a:pPr eaLnBrk="1" hangingPunct="1">
              <a:lnSpc>
                <a:spcPct val="140000"/>
              </a:lnSpc>
              <a:buFont typeface="Wingdings" panose="05000000000000000000" pitchFamily="2" charset="2"/>
              <a:buChar char="Ø"/>
              <a:defRPr/>
            </a:pPr>
            <a:r>
              <a:rPr lang="de-AT" altLang="de-DE" sz="2400" dirty="0">
                <a:solidFill>
                  <a:srgbClr val="FF0000"/>
                </a:solidFill>
                <a:latin typeface="Calibri" panose="020F0502020204030204" pitchFamily="34" charset="0"/>
                <a:cs typeface="Calibri" panose="020F0502020204030204" pitchFamily="34" charset="0"/>
              </a:rPr>
              <a:t>Trainingstherapie ist in Guidelines fest etabliert</a:t>
            </a:r>
          </a:p>
          <a:p>
            <a:pPr eaLnBrk="1" hangingPunct="1">
              <a:lnSpc>
                <a:spcPct val="140000"/>
              </a:lnSpc>
              <a:buFont typeface="Wingdings" panose="05000000000000000000" pitchFamily="2" charset="2"/>
              <a:buChar char="Ø"/>
              <a:defRPr/>
            </a:pPr>
            <a:endParaRPr lang="de-AT" altLang="de-DE" sz="2800" dirty="0">
              <a:solidFill>
                <a:srgbClr val="002060"/>
              </a:solidFill>
            </a:endParaRPr>
          </a:p>
          <a:p>
            <a:pPr eaLnBrk="1" hangingPunct="1">
              <a:lnSpc>
                <a:spcPct val="140000"/>
              </a:lnSpc>
              <a:buFont typeface="Wingdings" panose="05000000000000000000" pitchFamily="2" charset="2"/>
              <a:buChar char="Ø"/>
              <a:defRPr/>
            </a:pPr>
            <a:endParaRPr lang="de-AT" altLang="de-DE" sz="2800" dirty="0">
              <a:solidFill>
                <a:srgbClr val="002060"/>
              </a:solidFill>
            </a:endParaRPr>
          </a:p>
        </p:txBody>
      </p:sp>
      <p:sp>
        <p:nvSpPr>
          <p:cNvPr id="37891" name="Titel 1">
            <a:extLst>
              <a:ext uri="{FF2B5EF4-FFF2-40B4-BE49-F238E27FC236}">
                <a16:creationId xmlns:a16="http://schemas.microsoft.com/office/drawing/2014/main" id="{1B700B2D-479C-748E-53C4-C238D7552723}"/>
              </a:ext>
            </a:extLst>
          </p:cNvPr>
          <p:cNvSpPr>
            <a:spLocks noGrp="1" noChangeArrowheads="1"/>
          </p:cNvSpPr>
          <p:nvPr>
            <p:ph type="title" idx="4294967295"/>
          </p:nvPr>
        </p:nvSpPr>
        <p:spPr>
          <a:xfrm>
            <a:off x="-107950" y="269875"/>
            <a:ext cx="9251950" cy="1143000"/>
          </a:xfrm>
        </p:spPr>
        <p:txBody>
          <a:bodyPr/>
          <a:lstStyle/>
          <a:p>
            <a:pPr eaLnBrk="1" hangingPunct="1"/>
            <a:r>
              <a:rPr lang="de-DE" altLang="de-DE" sz="5400">
                <a:solidFill>
                  <a:srgbClr val="002060"/>
                </a:solidFill>
                <a:latin typeface="Calibri" panose="020F0502020204030204" pitchFamily="34" charset="0"/>
              </a:rPr>
              <a:t>Medizinische Trainingstherapie</a:t>
            </a:r>
            <a:endParaRPr lang="de-AT" altLang="de-DE" sz="5400">
              <a:solidFill>
                <a:srgbClr val="002060"/>
              </a:solidFill>
              <a:latin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Grafik 2">
            <a:extLst>
              <a:ext uri="{FF2B5EF4-FFF2-40B4-BE49-F238E27FC236}">
                <a16:creationId xmlns:a16="http://schemas.microsoft.com/office/drawing/2014/main" id="{633F816C-6EF3-DC98-A31C-35D850EC2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27" t="27600" r="38188" b="51401"/>
          <a:stretch>
            <a:fillRect/>
          </a:stretch>
        </p:blipFill>
        <p:spPr bwMode="auto">
          <a:xfrm>
            <a:off x="900113" y="260350"/>
            <a:ext cx="71183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2">
            <a:extLst>
              <a:ext uri="{FF2B5EF4-FFF2-40B4-BE49-F238E27FC236}">
                <a16:creationId xmlns:a16="http://schemas.microsoft.com/office/drawing/2014/main" id="{05ACE4D0-6AD2-FAF8-3681-94BF62C9B885}"/>
              </a:ext>
            </a:extLst>
          </p:cNvPr>
          <p:cNvSpPr txBox="1">
            <a:spLocks noChangeArrowheads="1"/>
          </p:cNvSpPr>
          <p:nvPr/>
        </p:nvSpPr>
        <p:spPr bwMode="auto">
          <a:xfrm>
            <a:off x="-107950" y="2492375"/>
            <a:ext cx="9359900" cy="3662363"/>
          </a:xfrm>
          <a:prstGeom prst="rect">
            <a:avLst/>
          </a:prstGeom>
          <a:noFill/>
          <a:ln>
            <a:noFill/>
          </a:ln>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140000"/>
              </a:lnSpc>
              <a:buFont typeface="Wingdings" panose="05000000000000000000" pitchFamily="2" charset="2"/>
              <a:buChar char="Ø"/>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Junge Gesunde, </a:t>
            </a:r>
            <a:r>
              <a:rPr lang="de-AT" altLang="de-DE" sz="2400" kern="0" dirty="0" err="1">
                <a:solidFill>
                  <a:srgbClr val="002060"/>
                </a:solidFill>
                <a:latin typeface="Calibri" panose="020F0502020204030204" pitchFamily="34" charset="0"/>
                <a:ea typeface="Calibri" panose="020F0502020204030204" pitchFamily="34" charset="0"/>
                <a:cs typeface="Calibri" panose="020F0502020204030204" pitchFamily="34" charset="0"/>
              </a:rPr>
              <a:t>tägl</a:t>
            </a: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altLang="de-DE" sz="2400" kern="0" dirty="0" err="1">
                <a:solidFill>
                  <a:srgbClr val="002060"/>
                </a:solidFill>
                <a:latin typeface="Calibri" panose="020F0502020204030204" pitchFamily="34" charset="0"/>
                <a:ea typeface="Calibri" panose="020F0502020204030204" pitchFamily="34" charset="0"/>
                <a:cs typeface="Calibri" panose="020F0502020204030204" pitchFamily="34" charset="0"/>
              </a:rPr>
              <a:t>progress</a:t>
            </a: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 Krafttraining für Rückenextensoren </a:t>
            </a:r>
            <a:r>
              <a:rPr lang="de-AT" altLang="de-DE" sz="2400" kern="0" dirty="0" err="1">
                <a:solidFill>
                  <a:srgbClr val="002060"/>
                </a:solidFill>
                <a:latin typeface="Calibri" panose="020F0502020204030204" pitchFamily="34" charset="0"/>
                <a:ea typeface="Calibri" panose="020F0502020204030204" pitchFamily="34" charset="0"/>
                <a:cs typeface="Calibri" panose="020F0502020204030204" pitchFamily="34" charset="0"/>
              </a:rPr>
              <a:t>vs</a:t>
            </a: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 Balancetraining, 2 Mo (Cross </a:t>
            </a:r>
            <a:r>
              <a:rPr lang="de-AT" altLang="de-DE" sz="2400" kern="0" dirty="0" err="1">
                <a:solidFill>
                  <a:srgbClr val="002060"/>
                </a:solidFill>
                <a:latin typeface="Calibri" panose="020F0502020204030204" pitchFamily="34" charset="0"/>
                <a:ea typeface="Calibri" panose="020F0502020204030204" pitchFamily="34" charset="0"/>
                <a:cs typeface="Calibri" panose="020F0502020204030204" pitchFamily="34" charset="0"/>
              </a:rPr>
              <a:t>over</a:t>
            </a: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 nach 1 Mo) </a:t>
            </a:r>
          </a:p>
          <a:p>
            <a:pPr eaLnBrk="1" hangingPunct="1">
              <a:lnSpc>
                <a:spcPct val="140000"/>
              </a:lnSpc>
              <a:buFont typeface="Wingdings" panose="05000000000000000000" pitchFamily="2" charset="2"/>
              <a:buChar char="Ø"/>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Reflexzeiten nach Krafttraining verlängert (L5)</a:t>
            </a:r>
          </a:p>
          <a:p>
            <a:pPr eaLnBrk="1" hangingPunct="1">
              <a:lnSpc>
                <a:spcPct val="140000"/>
              </a:lnSpc>
              <a:buFont typeface="Wingdings" panose="05000000000000000000" pitchFamily="2" charset="2"/>
              <a:buChar char="Ø"/>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Reflexzeiten nach Balancetraining kürzer (L1, L5)</a:t>
            </a:r>
          </a:p>
          <a:p>
            <a:pPr marL="0" indent="0" eaLnBrk="1" hangingPunct="1">
              <a:lnSpc>
                <a:spcPct val="140000"/>
              </a:lnSpc>
              <a:buFontTx/>
              <a:buNone/>
              <a:defRPr/>
            </a:pPr>
            <a:endParaRPr lang="de-AT" altLang="de-DE" sz="1000" kern="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lnSpc>
                <a:spcPct val="140000"/>
              </a:lnSpc>
              <a:buFontTx/>
              <a:buNone/>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Ökonomisierung Extensoren, Verbesserung Streckkraft in beiden Gruppen </a:t>
            </a:r>
          </a:p>
          <a:p>
            <a:pPr eaLnBrk="1" hangingPunct="1">
              <a:lnSpc>
                <a:spcPct val="140000"/>
              </a:lnSpc>
              <a:buFont typeface="Wingdings" panose="05000000000000000000" pitchFamily="2" charset="2"/>
              <a:buChar char="Ø"/>
              <a:defRPr/>
            </a:pPr>
            <a:endParaRPr lang="de-AT" altLang="de-DE" sz="2800" kern="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Inhaltsplatzhalter 2">
            <a:extLst>
              <a:ext uri="{FF2B5EF4-FFF2-40B4-BE49-F238E27FC236}">
                <a16:creationId xmlns:a16="http://schemas.microsoft.com/office/drawing/2014/main" id="{894070F2-1D3B-78F2-F66F-59563876F40C}"/>
              </a:ext>
            </a:extLst>
          </p:cNvPr>
          <p:cNvSpPr>
            <a:spLocks noGrp="1" noChangeArrowheads="1"/>
          </p:cNvSpPr>
          <p:nvPr>
            <p:ph idx="4294967295"/>
          </p:nvPr>
        </p:nvSpPr>
        <p:spPr>
          <a:xfrm>
            <a:off x="684213" y="342900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3" name="Rechteck 2">
            <a:extLst>
              <a:ext uri="{FF2B5EF4-FFF2-40B4-BE49-F238E27FC236}">
                <a16:creationId xmlns:a16="http://schemas.microsoft.com/office/drawing/2014/main" id="{22BA53AD-260C-F4E0-D938-F6554347648F}"/>
              </a:ext>
            </a:extLst>
          </p:cNvPr>
          <p:cNvSpPr/>
          <p:nvPr/>
        </p:nvSpPr>
        <p:spPr>
          <a:xfrm>
            <a:off x="215900" y="2924175"/>
            <a:ext cx="8928100" cy="3048000"/>
          </a:xfrm>
          <a:prstGeom prst="rect">
            <a:avLst/>
          </a:prstGeom>
        </p:spPr>
        <p:txBody>
          <a:bodyPr>
            <a:spAutoFit/>
          </a:bodyPr>
          <a:lstStyle/>
          <a:p>
            <a:pPr marL="342900" indent="-342900" eaLnBrk="1" hangingPunct="1">
              <a:buFont typeface="Wingdings" panose="05000000000000000000" pitchFamily="2" charset="2"/>
              <a:buChar char="Ø"/>
              <a:defRPr/>
            </a:pPr>
            <a:r>
              <a:rPr lang="de-DE" altLang="de-DE" sz="2400" dirty="0">
                <a:solidFill>
                  <a:srgbClr val="002060"/>
                </a:solidFill>
                <a:latin typeface="Calibri" panose="020F0502020204030204" pitchFamily="34" charset="0"/>
                <a:cs typeface="Arial" charset="0"/>
              </a:rPr>
              <a:t>Stabilisierende Übungen </a:t>
            </a:r>
            <a:r>
              <a:rPr lang="de-DE" altLang="de-DE" sz="2400" dirty="0" err="1">
                <a:solidFill>
                  <a:srgbClr val="002060"/>
                </a:solidFill>
                <a:latin typeface="Calibri" panose="020F0502020204030204" pitchFamily="34" charset="0"/>
                <a:cs typeface="Arial" charset="0"/>
              </a:rPr>
              <a:t>vs</a:t>
            </a:r>
            <a:r>
              <a:rPr lang="de-DE" altLang="de-DE" sz="2400" dirty="0">
                <a:solidFill>
                  <a:srgbClr val="002060"/>
                </a:solidFill>
                <a:latin typeface="Calibri" panose="020F0502020204030204" pitchFamily="34" charset="0"/>
                <a:cs typeface="Arial" charset="0"/>
              </a:rPr>
              <a:t> Stab + NMES</a:t>
            </a:r>
          </a:p>
          <a:p>
            <a:pPr eaLnBrk="1" hangingPunct="1">
              <a:defRPr/>
            </a:pPr>
            <a:r>
              <a:rPr lang="de-DE" altLang="de-DE" sz="2400" dirty="0">
                <a:solidFill>
                  <a:srgbClr val="002060"/>
                </a:solidFill>
                <a:latin typeface="Calibri" panose="020F0502020204030204" pitchFamily="34" charset="0"/>
                <a:cs typeface="Arial" charset="0"/>
              </a:rPr>
              <a:t>     2x/Wo, 6 Wo, 20 min (Stab) </a:t>
            </a:r>
            <a:r>
              <a:rPr lang="de-DE" altLang="de-DE" sz="2400" dirty="0" err="1">
                <a:solidFill>
                  <a:srgbClr val="002060"/>
                </a:solidFill>
                <a:latin typeface="Calibri" panose="020F0502020204030204" pitchFamily="34" charset="0"/>
                <a:cs typeface="Arial" charset="0"/>
              </a:rPr>
              <a:t>vs</a:t>
            </a:r>
            <a:r>
              <a:rPr lang="de-DE" altLang="de-DE" sz="2400" dirty="0">
                <a:solidFill>
                  <a:srgbClr val="002060"/>
                </a:solidFill>
                <a:latin typeface="Calibri" panose="020F0502020204030204" pitchFamily="34" charset="0"/>
                <a:cs typeface="Arial" charset="0"/>
              </a:rPr>
              <a:t> 40 min (</a:t>
            </a:r>
            <a:r>
              <a:rPr lang="de-DE" altLang="de-DE" sz="2400" dirty="0" err="1">
                <a:solidFill>
                  <a:srgbClr val="002060"/>
                </a:solidFill>
                <a:latin typeface="Calibri" panose="020F0502020204030204" pitchFamily="34" charset="0"/>
                <a:cs typeface="Arial" charset="0"/>
              </a:rPr>
              <a:t>komb</a:t>
            </a:r>
            <a:r>
              <a:rPr lang="de-DE" altLang="de-DE" sz="2400" dirty="0">
                <a:solidFill>
                  <a:srgbClr val="002060"/>
                </a:solidFill>
                <a:latin typeface="Calibri" panose="020F0502020204030204" pitchFamily="34" charset="0"/>
                <a:cs typeface="Arial" charset="0"/>
              </a:rPr>
              <a:t>), </a:t>
            </a:r>
          </a:p>
          <a:p>
            <a:pPr eaLnBrk="1" hangingPunct="1">
              <a:defRPr/>
            </a:pPr>
            <a:r>
              <a:rPr lang="de-DE" altLang="de-DE" sz="2400" dirty="0">
                <a:solidFill>
                  <a:srgbClr val="002060"/>
                </a:solidFill>
                <a:latin typeface="Calibri" panose="020F0502020204030204" pitchFamily="34" charset="0"/>
                <a:cs typeface="Arial" charset="0"/>
              </a:rPr>
              <a:t>     75 Hz, 250µsec, 4/6/4 sec </a:t>
            </a:r>
            <a:r>
              <a:rPr lang="de-DE" altLang="de-DE" sz="2400" dirty="0" err="1">
                <a:solidFill>
                  <a:srgbClr val="002060"/>
                </a:solidFill>
                <a:latin typeface="Calibri" panose="020F0502020204030204" pitchFamily="34" charset="0"/>
                <a:cs typeface="Arial" charset="0"/>
              </a:rPr>
              <a:t>ramp</a:t>
            </a:r>
            <a:r>
              <a:rPr lang="de-DE" altLang="de-DE" sz="2400" dirty="0">
                <a:solidFill>
                  <a:srgbClr val="002060"/>
                </a:solidFill>
                <a:latin typeface="Calibri" panose="020F0502020204030204" pitchFamily="34" charset="0"/>
                <a:cs typeface="Arial" charset="0"/>
              </a:rPr>
              <a:t>/</a:t>
            </a:r>
            <a:r>
              <a:rPr lang="de-DE" altLang="de-DE" sz="2400" dirty="0" err="1">
                <a:solidFill>
                  <a:srgbClr val="002060"/>
                </a:solidFill>
                <a:latin typeface="Calibri" panose="020F0502020204030204" pitchFamily="34" charset="0"/>
                <a:cs typeface="Arial" charset="0"/>
              </a:rPr>
              <a:t>stim</a:t>
            </a:r>
            <a:r>
              <a:rPr lang="de-DE" altLang="de-DE" sz="2400" dirty="0">
                <a:solidFill>
                  <a:srgbClr val="002060"/>
                </a:solidFill>
                <a:latin typeface="Calibri" panose="020F0502020204030204" pitchFamily="34" charset="0"/>
                <a:cs typeface="Arial" charset="0"/>
              </a:rPr>
              <a:t>/</a:t>
            </a:r>
            <a:r>
              <a:rPr lang="de-DE" altLang="de-DE" sz="2400" dirty="0" err="1">
                <a:solidFill>
                  <a:srgbClr val="002060"/>
                </a:solidFill>
                <a:latin typeface="Calibri" panose="020F0502020204030204" pitchFamily="34" charset="0"/>
                <a:cs typeface="Arial" charset="0"/>
              </a:rPr>
              <a:t>ramp</a:t>
            </a:r>
            <a:r>
              <a:rPr lang="de-DE" altLang="de-DE" sz="2400" dirty="0">
                <a:solidFill>
                  <a:srgbClr val="002060"/>
                </a:solidFill>
                <a:latin typeface="Calibri" panose="020F0502020204030204" pitchFamily="34" charset="0"/>
                <a:cs typeface="Arial" charset="0"/>
              </a:rPr>
              <a:t>, </a:t>
            </a:r>
            <a:r>
              <a:rPr lang="de-DE" altLang="de-DE" sz="2400" dirty="0" err="1">
                <a:solidFill>
                  <a:srgbClr val="002060"/>
                </a:solidFill>
                <a:latin typeface="Calibri" panose="020F0502020204030204" pitchFamily="34" charset="0"/>
                <a:cs typeface="Arial" charset="0"/>
              </a:rPr>
              <a:t>max</a:t>
            </a:r>
            <a:r>
              <a:rPr lang="de-DE" altLang="de-DE" sz="2400" dirty="0">
                <a:solidFill>
                  <a:srgbClr val="002060"/>
                </a:solidFill>
                <a:latin typeface="Calibri" panose="020F0502020204030204" pitchFamily="34" charset="0"/>
                <a:cs typeface="Arial" charset="0"/>
              </a:rPr>
              <a:t> toleriert,</a:t>
            </a:r>
          </a:p>
          <a:p>
            <a:pPr eaLnBrk="1" hangingPunct="1">
              <a:defRPr/>
            </a:pPr>
            <a:r>
              <a:rPr lang="de-DE" altLang="de-DE" sz="2400" dirty="0">
                <a:solidFill>
                  <a:srgbClr val="002060"/>
                </a:solidFill>
                <a:latin typeface="Calibri" panose="020F0502020204030204" pitchFamily="34" charset="0"/>
                <a:cs typeface="Arial" charset="0"/>
              </a:rPr>
              <a:t>     </a:t>
            </a:r>
            <a:r>
              <a:rPr lang="de-DE" altLang="de-DE" sz="2400" dirty="0" err="1">
                <a:solidFill>
                  <a:srgbClr val="002060"/>
                </a:solidFill>
                <a:latin typeface="Calibri" panose="020F0502020204030204" pitchFamily="34" charset="0"/>
                <a:cs typeface="Arial" charset="0"/>
              </a:rPr>
              <a:t>willkürl</a:t>
            </a:r>
            <a:r>
              <a:rPr lang="de-DE" altLang="de-DE" sz="2400" dirty="0">
                <a:solidFill>
                  <a:srgbClr val="002060"/>
                </a:solidFill>
                <a:latin typeface="Calibri" panose="020F0502020204030204" pitchFamily="34" charset="0"/>
                <a:cs typeface="Arial" charset="0"/>
              </a:rPr>
              <a:t> verstärkt LWS ext.</a:t>
            </a:r>
          </a:p>
          <a:p>
            <a:pPr eaLnBrk="1" hangingPunct="1">
              <a:defRPr/>
            </a:pPr>
            <a:r>
              <a:rPr lang="de-DE" altLang="de-DE" sz="2400" dirty="0">
                <a:solidFill>
                  <a:srgbClr val="002060"/>
                </a:solidFill>
                <a:latin typeface="Calibri" panose="020F0502020204030204" pitchFamily="34" charset="0"/>
                <a:cs typeface="Arial" charset="0"/>
              </a:rPr>
              <a:t> </a:t>
            </a:r>
          </a:p>
          <a:p>
            <a:pPr marL="342900" indent="-342900" eaLnBrk="1" hangingPunct="1">
              <a:buFont typeface="Wingdings" panose="05000000000000000000" pitchFamily="2" charset="2"/>
              <a:buChar char="Ø"/>
              <a:defRPr/>
            </a:pPr>
            <a:r>
              <a:rPr lang="de-DE" altLang="de-DE" sz="2400" dirty="0" err="1">
                <a:solidFill>
                  <a:srgbClr val="002060"/>
                </a:solidFill>
                <a:latin typeface="Calibri" panose="020F0502020204030204" pitchFamily="34" charset="0"/>
                <a:cs typeface="Arial" charset="0"/>
              </a:rPr>
              <a:t>Komb</a:t>
            </a:r>
            <a:r>
              <a:rPr lang="de-DE" altLang="de-DE" sz="2400" dirty="0">
                <a:solidFill>
                  <a:srgbClr val="002060"/>
                </a:solidFill>
                <a:latin typeface="Calibri" panose="020F0502020204030204" pitchFamily="34" charset="0"/>
                <a:cs typeface="Arial" charset="0"/>
              </a:rPr>
              <a:t>: </a:t>
            </a:r>
            <a:r>
              <a:rPr lang="de-DE" altLang="de-DE" sz="2400" dirty="0" err="1">
                <a:solidFill>
                  <a:srgbClr val="002060"/>
                </a:solidFill>
                <a:latin typeface="Calibri" panose="020F0502020204030204" pitchFamily="34" charset="0"/>
                <a:cs typeface="Arial" charset="0"/>
              </a:rPr>
              <a:t>Oswestry</a:t>
            </a:r>
            <a:r>
              <a:rPr lang="de-DE" altLang="de-DE" sz="2400" dirty="0">
                <a:solidFill>
                  <a:srgbClr val="002060"/>
                </a:solidFill>
                <a:latin typeface="Calibri" panose="020F0502020204030204" pitchFamily="34" charset="0"/>
                <a:cs typeface="Arial" charset="0"/>
              </a:rPr>
              <a:t>, VAS, FABQ, MVC Ext NICHT stärker verbessert</a:t>
            </a:r>
          </a:p>
          <a:p>
            <a:pPr marL="342900" indent="-342900" eaLnBrk="1" hangingPunct="1">
              <a:buFont typeface="Wingdings" panose="05000000000000000000" pitchFamily="2" charset="2"/>
              <a:buChar char="Ø"/>
              <a:defRPr/>
            </a:pPr>
            <a:endParaRPr lang="de-DE" altLang="de-DE" sz="2400" dirty="0">
              <a:solidFill>
                <a:srgbClr val="002060"/>
              </a:solidFill>
              <a:latin typeface="Calibri" panose="020F0502020204030204" pitchFamily="34" charset="0"/>
              <a:cs typeface="Arial" charset="0"/>
            </a:endParaRPr>
          </a:p>
          <a:p>
            <a:pPr marL="342900" indent="-342900" eaLnBrk="1" hangingPunct="1">
              <a:buFont typeface="Wingdings" panose="05000000000000000000" pitchFamily="2" charset="2"/>
              <a:buChar char="Ø"/>
              <a:defRPr/>
            </a:pPr>
            <a:r>
              <a:rPr lang="de-DE" altLang="de-DE" sz="2400" dirty="0">
                <a:solidFill>
                  <a:srgbClr val="002060"/>
                </a:solidFill>
                <a:latin typeface="Calibri" panose="020F0502020204030204" pitchFamily="34" charset="0"/>
                <a:cs typeface="Arial" charset="0"/>
              </a:rPr>
              <a:t>Limitierung: BMI≤34, MVC vorher ungleich, Power   </a:t>
            </a:r>
          </a:p>
        </p:txBody>
      </p:sp>
      <p:pic>
        <p:nvPicPr>
          <p:cNvPr id="41988" name="Grafik 3">
            <a:extLst>
              <a:ext uri="{FF2B5EF4-FFF2-40B4-BE49-F238E27FC236}">
                <a16:creationId xmlns:a16="http://schemas.microsoft.com/office/drawing/2014/main" id="{E79244DC-A69C-EEA7-F9E9-4195B0602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7" t="17801" r="29526" b="41599"/>
          <a:stretch>
            <a:fillRect/>
          </a:stretch>
        </p:blipFill>
        <p:spPr bwMode="auto">
          <a:xfrm>
            <a:off x="2051050" y="188913"/>
            <a:ext cx="4733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rafik 4">
            <a:extLst>
              <a:ext uri="{FF2B5EF4-FFF2-40B4-BE49-F238E27FC236}">
                <a16:creationId xmlns:a16="http://schemas.microsoft.com/office/drawing/2014/main" id="{00C30DE8-227D-35F7-F493-5BF4E4D83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592" t="29399" r="32184" b="32800"/>
          <a:stretch>
            <a:fillRect/>
          </a:stretch>
        </p:blipFill>
        <p:spPr bwMode="auto">
          <a:xfrm>
            <a:off x="3924300" y="325438"/>
            <a:ext cx="4522788"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Grafik 6">
            <a:extLst>
              <a:ext uri="{FF2B5EF4-FFF2-40B4-BE49-F238E27FC236}">
                <a16:creationId xmlns:a16="http://schemas.microsoft.com/office/drawing/2014/main" id="{F1FEE4BB-F90F-EF22-874E-1FB291AB8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100" t="27600" r="31888" b="34599"/>
          <a:stretch>
            <a:fillRect/>
          </a:stretch>
        </p:blipFill>
        <p:spPr bwMode="auto">
          <a:xfrm>
            <a:off x="4172213" y="3603623"/>
            <a:ext cx="4246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293F7516-1458-79A5-55FC-85C899E1DA60}"/>
              </a:ext>
            </a:extLst>
          </p:cNvPr>
          <p:cNvSpPr txBox="1"/>
          <p:nvPr/>
        </p:nvSpPr>
        <p:spPr>
          <a:xfrm>
            <a:off x="1258888" y="6351588"/>
            <a:ext cx="6769100" cy="400110"/>
          </a:xfrm>
          <a:prstGeom prst="rect">
            <a:avLst/>
          </a:prstGeom>
          <a:noFill/>
        </p:spPr>
        <p:txBody>
          <a:bodyPr>
            <a:spAutoFit/>
          </a:bodyPr>
          <a:lstStyle/>
          <a:p>
            <a:pPr algn="ctr">
              <a:defRPr/>
            </a:pPr>
            <a:r>
              <a:rPr lang="en-US" sz="1000" dirty="0">
                <a:solidFill>
                  <a:srgbClr val="212121"/>
                </a:solidFill>
                <a:latin typeface="+mn-lt"/>
                <a:ea typeface="Verdana" panose="020B0604030504040204" pitchFamily="34" charset="0"/>
              </a:rPr>
              <a:t>Johnson MI: Resolving Long-Standing Uncertainty about the Clinical Efficacy of Transcutaneous Electrical Nerve Stimulation (TENS) to Relieve Pain: A Comprehensive Review of Factors Influencing Outcome. </a:t>
            </a:r>
            <a:r>
              <a:rPr lang="en-US" sz="1000" i="1" dirty="0" err="1">
                <a:solidFill>
                  <a:srgbClr val="212121"/>
                </a:solidFill>
                <a:latin typeface="+mn-lt"/>
                <a:ea typeface="Verdana" panose="020B0604030504040204" pitchFamily="34" charset="0"/>
              </a:rPr>
              <a:t>Medicina</a:t>
            </a:r>
            <a:r>
              <a:rPr lang="en-US" sz="1000" i="1" dirty="0">
                <a:solidFill>
                  <a:srgbClr val="212121"/>
                </a:solidFill>
                <a:latin typeface="+mn-lt"/>
                <a:ea typeface="Verdana" panose="020B0604030504040204" pitchFamily="34" charset="0"/>
              </a:rPr>
              <a:t> (Kaunas). 2021 Apr 14;57(4):378.</a:t>
            </a:r>
            <a:endParaRPr lang="de-AT" sz="1000" i="1" dirty="0">
              <a:latin typeface="+mn-lt"/>
              <a:ea typeface="Verdana" panose="020B0604030504040204" pitchFamily="34" charset="0"/>
            </a:endParaRPr>
          </a:p>
        </p:txBody>
      </p:sp>
      <p:pic>
        <p:nvPicPr>
          <p:cNvPr id="12294" name="Grafik 11">
            <a:extLst>
              <a:ext uri="{FF2B5EF4-FFF2-40B4-BE49-F238E27FC236}">
                <a16:creationId xmlns:a16="http://schemas.microsoft.com/office/drawing/2014/main" id="{D78FED11-F04F-C6BA-2199-850E16D81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274" t="33047" r="42125" b="33353"/>
          <a:stretch>
            <a:fillRect/>
          </a:stretch>
        </p:blipFill>
        <p:spPr bwMode="auto">
          <a:xfrm>
            <a:off x="1128307" y="1772445"/>
            <a:ext cx="1928812"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a:extLst>
              <a:ext uri="{FF2B5EF4-FFF2-40B4-BE49-F238E27FC236}">
                <a16:creationId xmlns:a16="http://schemas.microsoft.com/office/drawing/2014/main" id="{FBC72651-12B1-AFD8-3A12-54582F8B6212}"/>
              </a:ext>
            </a:extLst>
          </p:cNvPr>
          <p:cNvSpPr/>
          <p:nvPr/>
        </p:nvSpPr>
        <p:spPr>
          <a:xfrm>
            <a:off x="5435600" y="1387475"/>
            <a:ext cx="708025" cy="1619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17" name="Rechteck 16">
            <a:extLst>
              <a:ext uri="{FF2B5EF4-FFF2-40B4-BE49-F238E27FC236}">
                <a16:creationId xmlns:a16="http://schemas.microsoft.com/office/drawing/2014/main" id="{7FDE5E1A-7961-3FE5-2E3D-F05CCA128623}"/>
              </a:ext>
            </a:extLst>
          </p:cNvPr>
          <p:cNvSpPr/>
          <p:nvPr/>
        </p:nvSpPr>
        <p:spPr>
          <a:xfrm>
            <a:off x="6997700" y="1700213"/>
            <a:ext cx="454025" cy="2413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18" name="Rechteck 17">
            <a:extLst>
              <a:ext uri="{FF2B5EF4-FFF2-40B4-BE49-F238E27FC236}">
                <a16:creationId xmlns:a16="http://schemas.microsoft.com/office/drawing/2014/main" id="{27F1CCE6-257F-F199-91D9-2C56B6F6CF87}"/>
              </a:ext>
            </a:extLst>
          </p:cNvPr>
          <p:cNvSpPr/>
          <p:nvPr/>
        </p:nvSpPr>
        <p:spPr>
          <a:xfrm>
            <a:off x="6732588" y="2397125"/>
            <a:ext cx="792162" cy="2397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12299" name="Textfeld 19">
            <a:extLst>
              <a:ext uri="{FF2B5EF4-FFF2-40B4-BE49-F238E27FC236}">
                <a16:creationId xmlns:a16="http://schemas.microsoft.com/office/drawing/2014/main" id="{C33380B0-780C-AFCA-4910-D172B4BE00B1}"/>
              </a:ext>
            </a:extLst>
          </p:cNvPr>
          <p:cNvSpPr txBox="1">
            <a:spLocks noChangeArrowheads="1"/>
          </p:cNvSpPr>
          <p:nvPr/>
        </p:nvSpPr>
        <p:spPr bwMode="auto">
          <a:xfrm>
            <a:off x="-4672418" y="575468"/>
            <a:ext cx="4572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de-DE" sz="1100" dirty="0">
                <a:solidFill>
                  <a:srgbClr val="FF0000"/>
                </a:solidFill>
                <a:latin typeface="BlinkMacSystemFont"/>
              </a:rPr>
              <a:t>higher threshold afferents using acupuncture-like TENS. The amplitude of current is titrated to generate nerve impulses (white arrows) in A-beta and A-delta cutaneous afferents. In addition, if electrodes are positioned over motor nerves it is possible to generate nerve impulses in A-alpha motor neurons (white arrows) to elicit muscle twitching which in turn produces nerve impulses in A-delta/Group III muscle afferents (dashed white arrows). In both instances the peripheral input produces activity in descending inhibitory pathways arising in the brainstem and projecting to lower levels of the central nervous system (e.g., spinal cord), reducing central nociceptive cell excitability and activity.</a:t>
            </a:r>
            <a:endParaRPr lang="de-AT" altLang="de-DE" sz="1100" dirty="0">
              <a:solidFill>
                <a:srgbClr val="FF0000"/>
              </a:solidFill>
            </a:endParaRPr>
          </a:p>
        </p:txBody>
      </p:sp>
      <p:sp>
        <p:nvSpPr>
          <p:cNvPr id="24" name="Rechteck 23">
            <a:extLst>
              <a:ext uri="{FF2B5EF4-FFF2-40B4-BE49-F238E27FC236}">
                <a16:creationId xmlns:a16="http://schemas.microsoft.com/office/drawing/2014/main" id="{433F49F1-A7E7-103A-6631-612E153D20D0}"/>
              </a:ext>
            </a:extLst>
          </p:cNvPr>
          <p:cNvSpPr/>
          <p:nvPr/>
        </p:nvSpPr>
        <p:spPr>
          <a:xfrm>
            <a:off x="5304235" y="4796705"/>
            <a:ext cx="1067965" cy="1444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5" name="Rechteck 24">
            <a:extLst>
              <a:ext uri="{FF2B5EF4-FFF2-40B4-BE49-F238E27FC236}">
                <a16:creationId xmlns:a16="http://schemas.microsoft.com/office/drawing/2014/main" id="{B98E0592-EC50-2BEA-2AE5-0B733B85ACB5}"/>
              </a:ext>
            </a:extLst>
          </p:cNvPr>
          <p:cNvSpPr/>
          <p:nvPr/>
        </p:nvSpPr>
        <p:spPr>
          <a:xfrm>
            <a:off x="5472260" y="5012729"/>
            <a:ext cx="1198563" cy="1444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6" name="Rechteck 25">
            <a:extLst>
              <a:ext uri="{FF2B5EF4-FFF2-40B4-BE49-F238E27FC236}">
                <a16:creationId xmlns:a16="http://schemas.microsoft.com/office/drawing/2014/main" id="{03B5CC16-E0EA-592C-8C1B-FAAFA67459B6}"/>
              </a:ext>
            </a:extLst>
          </p:cNvPr>
          <p:cNvSpPr/>
          <p:nvPr/>
        </p:nvSpPr>
        <p:spPr>
          <a:xfrm>
            <a:off x="7569354" y="4581525"/>
            <a:ext cx="287337" cy="7254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7" name="Rechteck 26">
            <a:extLst>
              <a:ext uri="{FF2B5EF4-FFF2-40B4-BE49-F238E27FC236}">
                <a16:creationId xmlns:a16="http://schemas.microsoft.com/office/drawing/2014/main" id="{558669BF-8B43-6C4B-6192-D5E6BD85D274}"/>
              </a:ext>
            </a:extLst>
          </p:cNvPr>
          <p:cNvSpPr/>
          <p:nvPr/>
        </p:nvSpPr>
        <p:spPr>
          <a:xfrm>
            <a:off x="7524750" y="5619021"/>
            <a:ext cx="719137" cy="2413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12306" name="Textfeld 28">
            <a:extLst>
              <a:ext uri="{FF2B5EF4-FFF2-40B4-BE49-F238E27FC236}">
                <a16:creationId xmlns:a16="http://schemas.microsoft.com/office/drawing/2014/main" id="{BEB84C22-45AD-AEBC-805C-05A1893DBB45}"/>
              </a:ext>
            </a:extLst>
          </p:cNvPr>
          <p:cNvSpPr txBox="1">
            <a:spLocks noChangeArrowheads="1"/>
          </p:cNvSpPr>
          <p:nvPr/>
        </p:nvSpPr>
        <p:spPr bwMode="auto">
          <a:xfrm>
            <a:off x="9252520" y="3224746"/>
            <a:ext cx="566261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de-DE" sz="1100" dirty="0">
                <a:latin typeface="BlinkMacSystemFont"/>
              </a:rPr>
              <a:t>TENS induced blockade of afferent input from peripheral neurons. Impulses generated by TENS are conducted in both directions along the axon (white arrows). Those conducted toward the periphery (antidromic) extinguish nerve impulses arising from distal structures (dashed arrows) such as sensory receptors cells that are traveling in the normal direction (orthodromic). Nociceptive input conducted in higher threshold (A-delta and C-</a:t>
            </a:r>
            <a:r>
              <a:rPr lang="en-US" altLang="de-DE" sz="1100" dirty="0" err="1">
                <a:latin typeface="BlinkMacSystemFont"/>
              </a:rPr>
              <a:t>fibre</a:t>
            </a:r>
            <a:r>
              <a:rPr lang="en-US" altLang="de-DE" sz="1100" dirty="0">
                <a:latin typeface="BlinkMacSystemFont"/>
              </a:rPr>
              <a:t>) afferents is more likely to be blocked when higher amplitude currents of TENS are used to activate higher threshold axons (e.g., A-delta), but this is likely to produce uncomfortable TENS sensation that may not be tolerated by the patient.</a:t>
            </a:r>
            <a:endParaRPr lang="de-AT" altLang="de-DE" sz="1100" dirty="0"/>
          </a:p>
        </p:txBody>
      </p:sp>
      <p:sp>
        <p:nvSpPr>
          <p:cNvPr id="6" name="Rechteck 5">
            <a:extLst>
              <a:ext uri="{FF2B5EF4-FFF2-40B4-BE49-F238E27FC236}">
                <a16:creationId xmlns:a16="http://schemas.microsoft.com/office/drawing/2014/main" id="{7FEB35BB-4600-F830-148F-878B51B7852F}"/>
              </a:ext>
            </a:extLst>
          </p:cNvPr>
          <p:cNvSpPr/>
          <p:nvPr/>
        </p:nvSpPr>
        <p:spPr>
          <a:xfrm>
            <a:off x="4932362" y="2204864"/>
            <a:ext cx="1079797" cy="1922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 name="Ellipse 1">
            <a:extLst>
              <a:ext uri="{FF2B5EF4-FFF2-40B4-BE49-F238E27FC236}">
                <a16:creationId xmlns:a16="http://schemas.microsoft.com/office/drawing/2014/main" id="{488AB33E-B163-C888-68F3-73D7B3E52E84}"/>
              </a:ext>
            </a:extLst>
          </p:cNvPr>
          <p:cNvSpPr/>
          <p:nvPr/>
        </p:nvSpPr>
        <p:spPr>
          <a:xfrm>
            <a:off x="7812360" y="217059"/>
            <a:ext cx="720080" cy="5476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Ellipse 2">
            <a:extLst>
              <a:ext uri="{FF2B5EF4-FFF2-40B4-BE49-F238E27FC236}">
                <a16:creationId xmlns:a16="http://schemas.microsoft.com/office/drawing/2014/main" id="{182351A2-417D-16D8-707F-A31BFA59E9CD}"/>
              </a:ext>
            </a:extLst>
          </p:cNvPr>
          <p:cNvSpPr/>
          <p:nvPr/>
        </p:nvSpPr>
        <p:spPr>
          <a:xfrm>
            <a:off x="7812360" y="3501008"/>
            <a:ext cx="720080" cy="5476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4" grpId="0" animBg="1"/>
      <p:bldP spid="25" grpId="0" animBg="1"/>
      <p:bldP spid="26" grpId="0" animBg="1"/>
      <p:bldP spid="27" grpId="0" animBg="1"/>
      <p:bldP spid="6" grpId="0" animBg="1"/>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Grafik 2">
            <a:extLst>
              <a:ext uri="{FF2B5EF4-FFF2-40B4-BE49-F238E27FC236}">
                <a16:creationId xmlns:a16="http://schemas.microsoft.com/office/drawing/2014/main" id="{1610C6F1-79E3-6C67-2264-5E446894D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2" t="20601" r="38976" b="55600"/>
          <a:stretch>
            <a:fillRect/>
          </a:stretch>
        </p:blipFill>
        <p:spPr bwMode="auto">
          <a:xfrm>
            <a:off x="1331913" y="260350"/>
            <a:ext cx="588803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8F98D79-7D44-619F-4004-F8570B445498}"/>
              </a:ext>
            </a:extLst>
          </p:cNvPr>
          <p:cNvSpPr txBox="1"/>
          <p:nvPr/>
        </p:nvSpPr>
        <p:spPr>
          <a:xfrm>
            <a:off x="0" y="2565400"/>
            <a:ext cx="9396413" cy="3600450"/>
          </a:xfrm>
          <a:prstGeom prst="rect">
            <a:avLst/>
          </a:prstGeom>
          <a:noFill/>
        </p:spPr>
        <p:txBody>
          <a:bodyPr>
            <a:spAutoFit/>
          </a:bodyPr>
          <a:lstStyle/>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Motor control exercise + NMES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bei</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1 Pat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mit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cLBP</a:t>
            </a: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“Smoothness” (Video)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bei</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einer</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Vorbeugebewegung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des OK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Bewegungskontrolle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besser</a:t>
            </a: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US: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höhere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Kontraktilität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Multifidi (68% vs 97%)</a:t>
            </a: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sEMG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bessere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Rekrutierung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Multifidi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Zahl</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der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rekrutierten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motor-</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ischen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Einheiten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14 vs 18,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Feuerungsrate</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10,9 vs 7,1 pulses/sec).</a:t>
            </a:r>
          </a:p>
          <a:p>
            <a:pPr>
              <a:defRPr/>
            </a:pPr>
            <a:r>
              <a:rPr lang="en-US" sz="2400" b="1" dirty="0">
                <a:solidFill>
                  <a:srgbClr val="212121"/>
                </a:solidFill>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Textfeld 2">
            <a:extLst>
              <a:ext uri="{FF2B5EF4-FFF2-40B4-BE49-F238E27FC236}">
                <a16:creationId xmlns:a16="http://schemas.microsoft.com/office/drawing/2014/main" id="{497D88B6-2A8D-C41C-136C-52E590C77AF9}"/>
              </a:ext>
            </a:extLst>
          </p:cNvPr>
          <p:cNvSpPr txBox="1">
            <a:spLocks noChangeArrowheads="1"/>
          </p:cNvSpPr>
          <p:nvPr/>
        </p:nvSpPr>
        <p:spPr bwMode="auto">
          <a:xfrm>
            <a:off x="26988" y="2708275"/>
            <a:ext cx="9288462" cy="3509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buFont typeface="Wingdings" panose="05000000000000000000" pitchFamily="2" charset="2"/>
              <a:buChar char="Ø"/>
              <a:defRPr/>
            </a:pP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Gesunde</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vs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cLBP</a:t>
            </a:r>
            <a:endPar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spcBef>
                <a:spcPct val="0"/>
              </a:spcBef>
              <a:buFontTx/>
              <a:buNone/>
              <a:defRPr/>
            </a:pPr>
            <a:endParaRPr lang="en-US" altLang="de-DE"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spcBef>
                <a:spcPct val="0"/>
              </a:spcBef>
              <a:buFontTx/>
              <a:buNone/>
              <a:defRPr/>
            </a:pPr>
            <a:endParaRPr lang="en-US" altLang="de-DE"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buFont typeface="Wingdings" panose="05000000000000000000" pitchFamily="2" charset="2"/>
              <a:buChar char="Ø"/>
              <a:defRPr/>
            </a:pP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Aktivierung</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Multifidus (MVC) vs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Aktivierung</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 NMES (Superposition)</a:t>
            </a:r>
          </a:p>
          <a:p>
            <a:pPr>
              <a:spcBef>
                <a:spcPct val="0"/>
              </a:spcBef>
              <a:buFontTx/>
              <a:buNone/>
              <a:defRPr/>
            </a:pPr>
            <a:endParaRPr lang="en-US" altLang="de-DE"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spcBef>
                <a:spcPct val="0"/>
              </a:spcBef>
              <a:buFontTx/>
              <a:buNone/>
              <a:defRPr/>
            </a:pPr>
            <a:endParaRPr lang="en-US" altLang="de-DE"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buFont typeface="Wingdings" panose="05000000000000000000" pitchFamily="2" charset="2"/>
              <a:buChar char="Ø"/>
              <a:defRPr/>
            </a:pP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Signif</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weniger</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Zunahme</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der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Muskeldicke</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bei</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cLBP</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spcBef>
                <a:spcPct val="0"/>
              </a:spcBef>
              <a:buFontTx/>
              <a:buNone/>
              <a:defRPr/>
            </a:pPr>
            <a:endParaRPr lang="en-US" altLang="de-DE"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spcBef>
                <a:spcPct val="0"/>
              </a:spcBef>
              <a:buFontTx/>
              <a:buNone/>
              <a:defRPr/>
            </a:pPr>
            <a:endParaRPr lang="en-US" altLang="de-DE"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buFont typeface="Wingdings" panose="05000000000000000000" pitchFamily="2" charset="2"/>
              <a:buChar char="Ø"/>
              <a:defRPr/>
            </a:pP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Aktivierungsdefizit</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der Multifidi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bei</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cLBP</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Identifizierung</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von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PatientInnen</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mit</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Aktivierungsdefizit</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Assessment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eines</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therapeutischen</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Effektes</a:t>
            </a:r>
            <a:r>
              <a:rPr lang="en-US"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spcBef>
                <a:spcPct val="0"/>
              </a:spcBef>
              <a:buFontTx/>
              <a:buNone/>
              <a:defRPr/>
            </a:pPr>
            <a:endParaRPr lang="en-US" altLang="de-DE" sz="1800" dirty="0">
              <a:solidFill>
                <a:srgbClr val="2E2E2E"/>
              </a:solidFill>
              <a:latin typeface="ElsevierGulliver"/>
            </a:endParaRPr>
          </a:p>
        </p:txBody>
      </p:sp>
      <p:pic>
        <p:nvPicPr>
          <p:cNvPr id="46083" name="Grafik 2">
            <a:extLst>
              <a:ext uri="{FF2B5EF4-FFF2-40B4-BE49-F238E27FC236}">
                <a16:creationId xmlns:a16="http://schemas.microsoft.com/office/drawing/2014/main" id="{74E16D2A-D70D-066E-3A93-B498D15F8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2" t="28999" r="38976" b="47200"/>
          <a:stretch>
            <a:fillRect/>
          </a:stretch>
        </p:blipFill>
        <p:spPr bwMode="auto">
          <a:xfrm>
            <a:off x="1547813" y="188913"/>
            <a:ext cx="614203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Grafik 2">
            <a:extLst>
              <a:ext uri="{FF2B5EF4-FFF2-40B4-BE49-F238E27FC236}">
                <a16:creationId xmlns:a16="http://schemas.microsoft.com/office/drawing/2014/main" id="{E68891DA-6E95-B9DF-2C26-2AC16B5E8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63" t="19200" r="25587" b="50000"/>
          <a:stretch>
            <a:fillRect/>
          </a:stretch>
        </p:blipFill>
        <p:spPr bwMode="auto">
          <a:xfrm>
            <a:off x="2266950" y="46038"/>
            <a:ext cx="3889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F1875034-EF18-252C-56E0-9E1AB100814E}"/>
              </a:ext>
            </a:extLst>
          </p:cNvPr>
          <p:cNvSpPr txBox="1"/>
          <p:nvPr/>
        </p:nvSpPr>
        <p:spPr>
          <a:xfrm>
            <a:off x="0" y="2139950"/>
            <a:ext cx="9144000" cy="7170738"/>
          </a:xfrm>
          <a:prstGeom prst="rect">
            <a:avLst/>
          </a:prstGeom>
          <a:noFill/>
        </p:spPr>
        <p:txBody>
          <a:bodyPr>
            <a:spAutoFit/>
          </a:bodyPr>
          <a:lstStyle/>
          <a:p>
            <a:pPr marL="285750" indent="-285750">
              <a:buFont typeface="Wingdings" panose="05000000000000000000" pitchFamily="2" charset="2"/>
              <a:buChar char="Ø"/>
              <a:defRP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25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Gesunde</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35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cLBP</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mit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“movement control impairment (MCI)”.</a:t>
            </a: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MCI: 20-40a,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aberrantes</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Beweggsmuster</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beim</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Vor</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Rückneigung</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aus</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dem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Stehen</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pass SLR &gt;90 Grad (</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Muster </a:t>
            </a:r>
            <a:r>
              <a:rPr lang="en-US"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persistiert</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auch</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ohne</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Schmerz</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RCT, blind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einfach</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Therap</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/Assess), 1x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Therapie</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unmittelbar</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danach</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assessment</a:t>
            </a: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NMES (6000 Hz,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Dosis</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bis max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toleriert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Wingdings" panose="05000000000000000000" pitchFamily="2" charset="2"/>
              <a:buChar char="Ø"/>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Gesunde</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15 Min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warten</a:t>
            </a:r>
            <a:endPar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defRP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cLBP</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Comb: NMES (15 Min)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willkürl</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verstärkt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 Motor control exercise (30 Min) </a:t>
            </a:r>
          </a:p>
          <a:p>
            <a:pPr>
              <a:defRP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cLBP</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MCE: Sham NMES (15 Min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mit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Intensität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0) + Motor control exercise (30 Min)</a:t>
            </a:r>
          </a:p>
          <a:p>
            <a:pPr>
              <a:defRP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Comb, MCE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nach</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Intervention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mehr</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Aktivität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Multifidi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Dicke</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des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Muskels</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mit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US) und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bessere</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Motor performance (max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Knieflexion</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im</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4-Füßlerstand)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als</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Gesunde</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vorher</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weniger</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Verbesserungen</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der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Aktivität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bei</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Comb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waren</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größer</a:t>
            </a:r>
            <a:endPar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marL="285750" indent="-285750">
              <a:buFont typeface="Wingdings" panose="05000000000000000000" pitchFamily="2" charset="2"/>
              <a:buChar char="Ø"/>
              <a:defRPr/>
            </a:pPr>
            <a:endParaRPr lang="en-US" dirty="0">
              <a:solidFill>
                <a:srgbClr val="002060"/>
              </a:solidFill>
              <a:latin typeface="BlinkMacSystemFont"/>
            </a:endParaRPr>
          </a:p>
          <a:p>
            <a:pPr>
              <a:defRPr/>
            </a:pPr>
            <a:r>
              <a:rPr lang="en-US" dirty="0">
                <a:solidFill>
                  <a:srgbClr val="002060"/>
                </a:solidFill>
                <a:latin typeface="BlinkMacSystemFont"/>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extfeld 3">
            <a:extLst>
              <a:ext uri="{FF2B5EF4-FFF2-40B4-BE49-F238E27FC236}">
                <a16:creationId xmlns:a16="http://schemas.microsoft.com/office/drawing/2014/main" id="{902C7200-7DAA-1859-E40B-11FC0755BC48}"/>
              </a:ext>
            </a:extLst>
          </p:cNvPr>
          <p:cNvSpPr txBox="1">
            <a:spLocks noChangeArrowheads="1"/>
          </p:cNvSpPr>
          <p:nvPr/>
        </p:nvSpPr>
        <p:spPr bwMode="auto">
          <a:xfrm>
            <a:off x="0" y="3068638"/>
            <a:ext cx="92519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Ø"/>
            </a:pPr>
            <a:r>
              <a:rPr lang="en-US" altLang="de-DE" sz="2400">
                <a:solidFill>
                  <a:srgbClr val="002060"/>
                </a:solidFill>
                <a:latin typeface="Calibri" panose="020F0502020204030204" pitchFamily="34" charset="0"/>
                <a:cs typeface="Calibri" panose="020F0502020204030204" pitchFamily="34" charset="0"/>
              </a:rPr>
              <a:t>Bei chronischen Erkrankungen hat Elektrostimulation positive Effekte auf die posturale Kontrolle.</a:t>
            </a:r>
          </a:p>
          <a:p>
            <a:pPr>
              <a:spcBef>
                <a:spcPct val="0"/>
              </a:spcBef>
              <a:buFont typeface="Wingdings" panose="05000000000000000000" pitchFamily="2" charset="2"/>
              <a:buChar char="Ø"/>
            </a:pPr>
            <a:endParaRPr lang="en-US" altLang="de-DE" sz="2400">
              <a:solidFill>
                <a:srgbClr val="002060"/>
              </a:solidFill>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Ø"/>
            </a:pPr>
            <a:r>
              <a:rPr lang="en-US" altLang="de-DE" sz="2400">
                <a:solidFill>
                  <a:srgbClr val="002060"/>
                </a:solidFill>
                <a:latin typeface="Calibri" panose="020F0502020204030204" pitchFamily="34" charset="0"/>
                <a:cs typeface="Calibri" panose="020F0502020204030204" pitchFamily="34" charset="0"/>
              </a:rPr>
              <a:t>Elektrostimulation kann willkürliche motorische Tasks unterstützen und die Behandlungsergebnisse verbessern helfen.</a:t>
            </a:r>
          </a:p>
        </p:txBody>
      </p:sp>
      <p:pic>
        <p:nvPicPr>
          <p:cNvPr id="50179" name="Grafik 2">
            <a:extLst>
              <a:ext uri="{FF2B5EF4-FFF2-40B4-BE49-F238E27FC236}">
                <a16:creationId xmlns:a16="http://schemas.microsoft.com/office/drawing/2014/main" id="{A65548E0-00D2-7674-5B77-4B85BFD0C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526" t="27600" r="42912" b="58400"/>
          <a:stretch>
            <a:fillRect/>
          </a:stretch>
        </p:blipFill>
        <p:spPr bwMode="auto">
          <a:xfrm>
            <a:off x="1044575" y="404813"/>
            <a:ext cx="70548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38BAB4D-39BF-E222-44FC-EBC787880552}"/>
              </a:ext>
            </a:extLst>
          </p:cNvPr>
          <p:cNvSpPr>
            <a:spLocks noGrp="1"/>
          </p:cNvSpPr>
          <p:nvPr>
            <p:ph type="title" idx="4294967295"/>
          </p:nvPr>
        </p:nvSpPr>
        <p:spPr>
          <a:xfrm>
            <a:off x="9685338" y="2060575"/>
            <a:ext cx="1619250" cy="423863"/>
          </a:xfrm>
          <a:solidFill>
            <a:schemeClr val="bg1">
              <a:lumMod val="95000"/>
            </a:schemeClr>
          </a:solidFill>
        </p:spPr>
        <p:txBody>
          <a:bodyPr rtlCol="0">
            <a:normAutofit fontScale="90000"/>
          </a:bodyPr>
          <a:lstStyle/>
          <a:p>
            <a:pPr eaLnBrk="1" fontAlgn="auto" hangingPunct="1">
              <a:spcAft>
                <a:spcPts val="0"/>
              </a:spcAft>
              <a:defRPr/>
            </a:pPr>
            <a:endParaRPr lang="de-AT" dirty="0"/>
          </a:p>
        </p:txBody>
      </p:sp>
      <p:sp>
        <p:nvSpPr>
          <p:cNvPr id="54275" name="Textfeld 3">
            <a:extLst>
              <a:ext uri="{FF2B5EF4-FFF2-40B4-BE49-F238E27FC236}">
                <a16:creationId xmlns:a16="http://schemas.microsoft.com/office/drawing/2014/main" id="{18C6AEC9-150A-2D29-85AE-291B0A18CAA8}"/>
              </a:ext>
            </a:extLst>
          </p:cNvPr>
          <p:cNvSpPr txBox="1">
            <a:spLocks noChangeArrowheads="1"/>
          </p:cNvSpPr>
          <p:nvPr/>
        </p:nvSpPr>
        <p:spPr bwMode="auto">
          <a:xfrm>
            <a:off x="7396163" y="5159375"/>
            <a:ext cx="17224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AT" altLang="de-DE" sz="900">
                <a:solidFill>
                  <a:schemeClr val="bg1"/>
                </a:solidFill>
                <a:latin typeface="Calibri" panose="020F0502020204030204" pitchFamily="34" charset="0"/>
              </a:rPr>
              <a:t>kvrmedia.de</a:t>
            </a:r>
          </a:p>
        </p:txBody>
      </p:sp>
      <p:sp>
        <p:nvSpPr>
          <p:cNvPr id="54276" name="WordArt 13">
            <a:extLst>
              <a:ext uri="{FF2B5EF4-FFF2-40B4-BE49-F238E27FC236}">
                <a16:creationId xmlns:a16="http://schemas.microsoft.com/office/drawing/2014/main" id="{F022FE7D-DA9A-93DC-84C3-0070A9CD78C0}"/>
              </a:ext>
            </a:extLst>
          </p:cNvPr>
          <p:cNvSpPr>
            <a:spLocks noChangeArrowheads="1" noChangeShapeType="1" noTextEdit="1"/>
          </p:cNvSpPr>
          <p:nvPr/>
        </p:nvSpPr>
        <p:spPr bwMode="auto">
          <a:xfrm>
            <a:off x="1655763" y="549275"/>
            <a:ext cx="5832475" cy="1171575"/>
          </a:xfrm>
          <a:prstGeom prst="rect">
            <a:avLst/>
          </a:prstGeom>
        </p:spPr>
        <p:txBody>
          <a:bodyPr spcFirstLastPara="1" wrap="none" fromWordArt="1">
            <a:prstTxWarp prst="textArchUp">
              <a:avLst>
                <a:gd name="adj" fmla="val 10800004"/>
              </a:avLst>
            </a:prstTxWarp>
          </a:bodyPr>
          <a:lstStyle/>
          <a:p>
            <a:pPr algn="ctr"/>
            <a:r>
              <a:rPr lang="de-AT" sz="6600" kern="10">
                <a:ln w="9525">
                  <a:solidFill>
                    <a:srgbClr val="000000"/>
                  </a:solidFill>
                  <a:round/>
                  <a:headEnd/>
                  <a:tailEnd/>
                </a:ln>
                <a:solidFill>
                  <a:srgbClr val="000000"/>
                </a:solidFill>
                <a:latin typeface="Calibri" panose="020F0502020204030204" pitchFamily="34" charset="0"/>
                <a:cs typeface="Calibri" panose="020F0502020204030204" pitchFamily="34" charset="0"/>
              </a:rPr>
              <a:t>Haben Sie Fragen?</a:t>
            </a:r>
          </a:p>
        </p:txBody>
      </p:sp>
      <p:pic>
        <p:nvPicPr>
          <p:cNvPr id="54277" name="Picture 12">
            <a:extLst>
              <a:ext uri="{FF2B5EF4-FFF2-40B4-BE49-F238E27FC236}">
                <a16:creationId xmlns:a16="http://schemas.microsoft.com/office/drawing/2014/main" id="{99A2D199-B3BF-7871-1C2C-B6A9CFB53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7345362"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Grafik 2">
            <a:extLst>
              <a:ext uri="{FF2B5EF4-FFF2-40B4-BE49-F238E27FC236}">
                <a16:creationId xmlns:a16="http://schemas.microsoft.com/office/drawing/2014/main" id="{F0C0BB00-703F-CAF2-993A-3E4E1ACCB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100" t="31799" r="31888" b="31799"/>
          <a:stretch>
            <a:fillRect/>
          </a:stretch>
        </p:blipFill>
        <p:spPr bwMode="auto">
          <a:xfrm>
            <a:off x="2484438" y="3141663"/>
            <a:ext cx="33829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feld 4">
            <a:extLst>
              <a:ext uri="{FF2B5EF4-FFF2-40B4-BE49-F238E27FC236}">
                <a16:creationId xmlns:a16="http://schemas.microsoft.com/office/drawing/2014/main" id="{1C3AB36A-8BED-595D-217A-BDC753968F87}"/>
              </a:ext>
            </a:extLst>
          </p:cNvPr>
          <p:cNvSpPr txBox="1">
            <a:spLocks noChangeArrowheads="1"/>
          </p:cNvSpPr>
          <p:nvPr/>
        </p:nvSpPr>
        <p:spPr bwMode="auto">
          <a:xfrm>
            <a:off x="1258888" y="5373688"/>
            <a:ext cx="60499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de-DE" sz="1000">
                <a:solidFill>
                  <a:srgbClr val="212121"/>
                </a:solidFill>
                <a:latin typeface="Verdana" panose="020B0604030504040204" pitchFamily="34" charset="0"/>
              </a:rPr>
              <a:t>Johnson MI. Resolving Long-Standing Uncertainty about the Clinical Efficacy of Transcutaneous Electrical Nerve Stimulation (TENS) to Relieve Pain: A Comprehensive Review of Factors Influencing Outcome. Medicina (Kaunas). 2021 Apr 14;57(4):378.</a:t>
            </a:r>
            <a:endParaRPr lang="de-AT" altLang="de-DE" sz="1000">
              <a:latin typeface="Verdana" panose="020B0604030504040204" pitchFamily="34" charset="0"/>
            </a:endParaRPr>
          </a:p>
        </p:txBody>
      </p:sp>
      <p:pic>
        <p:nvPicPr>
          <p:cNvPr id="56324" name="Grafik 8">
            <a:extLst>
              <a:ext uri="{FF2B5EF4-FFF2-40B4-BE49-F238E27FC236}">
                <a16:creationId xmlns:a16="http://schemas.microsoft.com/office/drawing/2014/main" id="{07CE3273-22A3-54ED-EFCB-3C7102319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01638"/>
            <a:ext cx="65881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Grafik 2">
            <a:extLst>
              <a:ext uri="{FF2B5EF4-FFF2-40B4-BE49-F238E27FC236}">
                <a16:creationId xmlns:a16="http://schemas.microsoft.com/office/drawing/2014/main" id="{D3BA6165-A767-BDCF-4F00-C7380F7AC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700213"/>
            <a:ext cx="89725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Inhaltsplatzhalter 2">
            <a:extLst>
              <a:ext uri="{FF2B5EF4-FFF2-40B4-BE49-F238E27FC236}">
                <a16:creationId xmlns:a16="http://schemas.microsoft.com/office/drawing/2014/main" id="{E985C3AF-2B4F-FC35-F572-ECA510770C6E}"/>
              </a:ext>
            </a:extLst>
          </p:cNvPr>
          <p:cNvSpPr>
            <a:spLocks noGrp="1" noChangeArrowheads="1"/>
          </p:cNvSpPr>
          <p:nvPr>
            <p:ph idx="4294967295"/>
          </p:nvPr>
        </p:nvSpPr>
        <p:spPr>
          <a:xfrm>
            <a:off x="684213" y="1700213"/>
            <a:ext cx="9359900" cy="3662362"/>
          </a:xfrm>
        </p:spPr>
        <p:txBody>
          <a:bodyPr anchor="ctr"/>
          <a:lstStyle/>
          <a:p>
            <a:pPr eaLnBrk="1" hangingPunct="1">
              <a:lnSpc>
                <a:spcPct val="90000"/>
              </a:lnSpc>
              <a:buFont typeface="Wingdings" panose="05000000000000000000" pitchFamily="2" charset="2"/>
              <a:buNone/>
              <a:defRPr/>
            </a:pPr>
            <a:endParaRPr lang="en-GB" altLang="de-DE" sz="2200" b="1" dirty="0"/>
          </a:p>
          <a:p>
            <a:pPr marL="0" indent="0" eaLnBrk="1" hangingPunct="1">
              <a:lnSpc>
                <a:spcPct val="140000"/>
              </a:lnSpc>
              <a:buFontTx/>
              <a:buNone/>
              <a:defRPr/>
            </a:pPr>
            <a:r>
              <a:rPr lang="de-AT" altLang="de-DE" sz="2400" b="1" dirty="0">
                <a:solidFill>
                  <a:srgbClr val="002060"/>
                </a:solidFill>
                <a:latin typeface="Calibri" panose="020F0502020204030204" pitchFamily="34" charset="0"/>
                <a:ea typeface="Calibri" panose="020F0502020204030204" pitchFamily="34" charset="0"/>
                <a:cs typeface="Calibri" panose="020F0502020204030204" pitchFamily="34" charset="0"/>
              </a:rPr>
              <a:t>Subjektiv beeinflussbar:</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Schmerzstärke und -dauer</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Antrieb, Depression</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Kraft (MVC), Ausdauer, ROM, Tonus</a:t>
            </a:r>
          </a:p>
          <a:p>
            <a:pPr eaLnBrk="1" hangingPunct="1">
              <a:lnSpc>
                <a:spcPct val="140000"/>
              </a:lnSpc>
              <a:buFont typeface="Wingdings" panose="05000000000000000000" pitchFamily="2" charset="2"/>
              <a:buChar char="Ø"/>
              <a:defRPr/>
            </a:pP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PRO</a:t>
            </a:r>
          </a:p>
          <a:p>
            <a:pPr marL="0" indent="0" eaLnBrk="1" hangingPunct="1">
              <a:lnSpc>
                <a:spcPct val="140000"/>
              </a:lnSpc>
              <a:buFontTx/>
              <a:buNone/>
              <a:defRPr/>
            </a:pPr>
            <a:endParaRPr lang="de-AT" altLang="de-DE" sz="1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lnSpc>
                <a:spcPct val="140000"/>
              </a:lnSpc>
              <a:buFontTx/>
              <a:buNone/>
              <a:defRPr/>
            </a:pPr>
            <a:r>
              <a:rPr lang="de-AT" altLang="de-DE" sz="2400" b="1" dirty="0">
                <a:solidFill>
                  <a:srgbClr val="002060"/>
                </a:solidFill>
                <a:latin typeface="Calibri" panose="020F0502020204030204" pitchFamily="34" charset="0"/>
                <a:ea typeface="Calibri" panose="020F0502020204030204" pitchFamily="34" charset="0"/>
                <a:cs typeface="Calibri" panose="020F0502020204030204" pitchFamily="34" charset="0"/>
              </a:rPr>
              <a:t>Unbeeinflussbar:</a:t>
            </a:r>
          </a:p>
          <a:p>
            <a:pPr eaLnBrk="1" hangingPunct="1">
              <a:lnSpc>
                <a:spcPct val="140000"/>
              </a:lnSpc>
              <a:buFont typeface="Wingdings" panose="05000000000000000000" pitchFamily="2" charset="2"/>
              <a:buChar char="Ø"/>
              <a:defRPr/>
            </a:pPr>
            <a:r>
              <a:rPr lang="de-AT"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sEMG</a:t>
            </a: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fkt</a:t>
            </a: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Sonographie:</a:t>
            </a:r>
          </a:p>
          <a:p>
            <a:pPr marL="0" indent="0" eaLnBrk="1" hangingPunct="1">
              <a:lnSpc>
                <a:spcPct val="140000"/>
              </a:lnSpc>
              <a:buFontTx/>
              <a:buNone/>
              <a:defRPr/>
            </a:pP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Neuromuskul</a:t>
            </a:r>
            <a:r>
              <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 Aktivierungsstörung, </a:t>
            </a:r>
            <a:r>
              <a:rPr lang="de-AT" altLang="de-DE"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Muskelfktstörung</a:t>
            </a:r>
            <a:endParaRPr lang="de-AT" alt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5603" name="Titel 1">
            <a:extLst>
              <a:ext uri="{FF2B5EF4-FFF2-40B4-BE49-F238E27FC236}">
                <a16:creationId xmlns:a16="http://schemas.microsoft.com/office/drawing/2014/main" id="{53834E71-E575-DCAF-C76F-49E32A67D756}"/>
              </a:ext>
            </a:extLst>
          </p:cNvPr>
          <p:cNvSpPr>
            <a:spLocks noGrp="1" noChangeArrowheads="1"/>
          </p:cNvSpPr>
          <p:nvPr>
            <p:ph type="title" idx="4294967295"/>
          </p:nvPr>
        </p:nvSpPr>
        <p:spPr>
          <a:xfrm>
            <a:off x="250825" y="146050"/>
            <a:ext cx="8821738" cy="1143000"/>
          </a:xfrm>
        </p:spPr>
        <p:txBody>
          <a:bodyPr/>
          <a:lstStyle/>
          <a:p>
            <a:pPr eaLnBrk="1" hangingPunct="1"/>
            <a:r>
              <a:rPr lang="de-DE" altLang="de-DE" sz="5400">
                <a:solidFill>
                  <a:srgbClr val="002060"/>
                </a:solidFill>
                <a:latin typeface="Calibri" panose="020F0502020204030204" pitchFamily="34" charset="0"/>
              </a:rPr>
              <a:t>Assessment beim WS-schmerz</a:t>
            </a:r>
            <a:endParaRPr lang="de-AT" altLang="de-DE" sz="5400">
              <a:solidFill>
                <a:srgbClr val="00206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54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54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546">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854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54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54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uiExpand="1" build="p"/>
      <p:bldP spid="2560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Inhaltsplatzhalter 2">
            <a:extLst>
              <a:ext uri="{FF2B5EF4-FFF2-40B4-BE49-F238E27FC236}">
                <a16:creationId xmlns:a16="http://schemas.microsoft.com/office/drawing/2014/main" id="{80ED7DD5-F85A-370E-4906-6DC2AA74E235}"/>
              </a:ext>
            </a:extLst>
          </p:cNvPr>
          <p:cNvSpPr>
            <a:spLocks noGrp="1" noChangeArrowheads="1"/>
          </p:cNvSpPr>
          <p:nvPr>
            <p:ph idx="4294967295"/>
          </p:nvPr>
        </p:nvSpPr>
        <p:spPr>
          <a:xfrm>
            <a:off x="107950" y="1638300"/>
            <a:ext cx="9540875"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Ø"/>
            </a:pPr>
            <a:r>
              <a:rPr lang="de-AT" altLang="de-DE" sz="2800">
                <a:solidFill>
                  <a:srgbClr val="002060"/>
                </a:solidFill>
                <a:latin typeface="Calibri" panose="020F0502020204030204" pitchFamily="34" charset="0"/>
                <a:cs typeface="Calibri" panose="020F0502020204030204" pitchFamily="34" charset="0"/>
              </a:rPr>
              <a:t>Vermehrte/reduzierte segmentale Muskelaktivierung</a:t>
            </a:r>
          </a:p>
          <a:p>
            <a:pPr eaLnBrk="1" hangingPunct="1">
              <a:lnSpc>
                <a:spcPct val="140000"/>
              </a:lnSpc>
              <a:buFont typeface="Wingdings" panose="05000000000000000000" pitchFamily="2" charset="2"/>
              <a:buChar char="Ø"/>
            </a:pPr>
            <a:r>
              <a:rPr lang="de-AT" altLang="de-DE" sz="2800">
                <a:solidFill>
                  <a:srgbClr val="002060"/>
                </a:solidFill>
                <a:latin typeface="Calibri" panose="020F0502020204030204" pitchFamily="34" charset="0"/>
                <a:cs typeface="Calibri" panose="020F0502020204030204" pitchFamily="34" charset="0"/>
              </a:rPr>
              <a:t>(Verzögerte) muskuläre Reaktion</a:t>
            </a:r>
          </a:p>
          <a:p>
            <a:pPr eaLnBrk="1" hangingPunct="1">
              <a:lnSpc>
                <a:spcPct val="140000"/>
              </a:lnSpc>
              <a:buFont typeface="Wingdings" panose="05000000000000000000" pitchFamily="2" charset="2"/>
              <a:buChar char="Ø"/>
            </a:pPr>
            <a:r>
              <a:rPr lang="de-AT" altLang="de-DE" sz="2800">
                <a:solidFill>
                  <a:srgbClr val="002060"/>
                </a:solidFill>
                <a:latin typeface="Calibri" panose="020F0502020204030204" pitchFamily="34" charset="0"/>
                <a:cs typeface="Calibri" panose="020F0502020204030204" pitchFamily="34" charset="0"/>
              </a:rPr>
              <a:t>(Pathologische) Synergien zwischen Muskelgruppen</a:t>
            </a:r>
          </a:p>
          <a:p>
            <a:pPr eaLnBrk="1" hangingPunct="1">
              <a:lnSpc>
                <a:spcPct val="140000"/>
              </a:lnSpc>
              <a:buFont typeface="Wingdings" panose="05000000000000000000" pitchFamily="2" charset="2"/>
              <a:buChar char="Ø"/>
            </a:pPr>
            <a:r>
              <a:rPr lang="de-AT" altLang="de-DE" sz="2800">
                <a:solidFill>
                  <a:srgbClr val="002060"/>
                </a:solidFill>
                <a:latin typeface="Calibri" panose="020F0502020204030204" pitchFamily="34" charset="0"/>
                <a:cs typeface="Calibri" panose="020F0502020204030204" pitchFamily="34" charset="0"/>
              </a:rPr>
              <a:t>(Verstärkte) Ermüdung (RMS, fatigue slope)</a:t>
            </a:r>
          </a:p>
          <a:p>
            <a:pPr eaLnBrk="1" hangingPunct="1">
              <a:lnSpc>
                <a:spcPct val="140000"/>
              </a:lnSpc>
              <a:buFont typeface="Wingdings" panose="05000000000000000000" pitchFamily="2" charset="2"/>
              <a:buChar char="Ø"/>
            </a:pPr>
            <a:r>
              <a:rPr lang="de-AT" altLang="de-DE" sz="2800">
                <a:solidFill>
                  <a:srgbClr val="002060"/>
                </a:solidFill>
                <a:latin typeface="Calibri" panose="020F0502020204030204" pitchFamily="34" charset="0"/>
                <a:cs typeface="Calibri" panose="020F0502020204030204" pitchFamily="34" charset="0"/>
              </a:rPr>
              <a:t>(Veränderte) Aktivierungsmuster (Flex-Relax)</a:t>
            </a:r>
          </a:p>
          <a:p>
            <a:pPr eaLnBrk="1" hangingPunct="1">
              <a:lnSpc>
                <a:spcPct val="140000"/>
              </a:lnSpc>
              <a:buFont typeface="Wingdings" panose="05000000000000000000" pitchFamily="2" charset="2"/>
              <a:buChar char="Ø"/>
            </a:pPr>
            <a:r>
              <a:rPr lang="de-AT" altLang="de-DE" sz="2800">
                <a:solidFill>
                  <a:srgbClr val="002060"/>
                </a:solidFill>
                <a:latin typeface="Calibri" panose="020F0502020204030204" pitchFamily="34" charset="0"/>
                <a:cs typeface="Calibri" panose="020F0502020204030204" pitchFamily="34" charset="0"/>
              </a:rPr>
              <a:t>(Geänderte) Rekrutierung/Feuerung motorischer Einheiten</a:t>
            </a:r>
          </a:p>
        </p:txBody>
      </p:sp>
      <p:sp>
        <p:nvSpPr>
          <p:cNvPr id="60419" name="Titel 1">
            <a:extLst>
              <a:ext uri="{FF2B5EF4-FFF2-40B4-BE49-F238E27FC236}">
                <a16:creationId xmlns:a16="http://schemas.microsoft.com/office/drawing/2014/main" id="{AE6CC369-A4F9-CD5F-B730-0734CD54F9F4}"/>
              </a:ext>
            </a:extLst>
          </p:cNvPr>
          <p:cNvSpPr>
            <a:spLocks noGrp="1" noChangeArrowheads="1"/>
          </p:cNvSpPr>
          <p:nvPr>
            <p:ph type="title" idx="4294967295"/>
          </p:nvPr>
        </p:nvSpPr>
        <p:spPr>
          <a:xfrm>
            <a:off x="0" y="269875"/>
            <a:ext cx="9144000" cy="1143000"/>
          </a:xfrm>
        </p:spPr>
        <p:txBody>
          <a:bodyPr/>
          <a:lstStyle/>
          <a:p>
            <a:pPr eaLnBrk="1" hangingPunct="1"/>
            <a:r>
              <a:rPr lang="de-DE" altLang="de-DE">
                <a:solidFill>
                  <a:srgbClr val="002060"/>
                </a:solidFill>
                <a:latin typeface="Calibri" panose="020F0502020204030204" pitchFamily="34" charset="0"/>
              </a:rPr>
              <a:t>Information durch sEMG, Sonographie</a:t>
            </a:r>
            <a:endParaRPr lang="de-AT" altLang="de-DE">
              <a:solidFill>
                <a:srgbClr val="002060"/>
              </a:solidFill>
              <a:latin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Inhaltsplatzhalter 2">
            <a:extLst>
              <a:ext uri="{FF2B5EF4-FFF2-40B4-BE49-F238E27FC236}">
                <a16:creationId xmlns:a16="http://schemas.microsoft.com/office/drawing/2014/main" id="{F915A90E-2B90-56E6-95C0-77CF1930D91B}"/>
              </a:ext>
            </a:extLst>
          </p:cNvPr>
          <p:cNvSpPr>
            <a:spLocks noGrp="1" noChangeArrowheads="1"/>
          </p:cNvSpPr>
          <p:nvPr>
            <p:ph idx="4294967295"/>
          </p:nvPr>
        </p:nvSpPr>
        <p:spPr>
          <a:xfrm>
            <a:off x="827584" y="1844824"/>
            <a:ext cx="9515475" cy="3734371"/>
          </a:xfrm>
        </p:spPr>
        <p:txBody>
          <a:bodyPr anchor="ctr"/>
          <a:lstStyle/>
          <a:p>
            <a:pPr marL="0" indent="0" eaLnBrk="1" hangingPunct="1">
              <a:lnSpc>
                <a:spcPct val="140000"/>
              </a:lnSpc>
              <a:buNone/>
            </a:pPr>
            <a:r>
              <a:rPr lang="de-DE" altLang="de-DE" sz="2400" dirty="0" err="1">
                <a:solidFill>
                  <a:srgbClr val="002060"/>
                </a:solidFill>
                <a:latin typeface="Calibri" panose="020F0502020204030204" pitchFamily="34" charset="0"/>
              </a:rPr>
              <a:t>Schmerzassessment</a:t>
            </a:r>
            <a:r>
              <a:rPr lang="de-DE" altLang="de-DE" sz="2400" dirty="0">
                <a:solidFill>
                  <a:srgbClr val="002060"/>
                </a:solidFill>
                <a:latin typeface="Calibri" panose="020F0502020204030204" pitchFamily="34" charset="0"/>
              </a:rPr>
              <a:t>:</a:t>
            </a:r>
            <a:endParaRPr lang="de-AT" altLang="de-DE" sz="24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Schmerzintensität (kontinuierliche </a:t>
            </a:r>
            <a:r>
              <a:rPr lang="de-AT" altLang="de-DE" sz="2400" dirty="0" err="1">
                <a:solidFill>
                  <a:srgbClr val="002060"/>
                </a:solidFill>
                <a:latin typeface="Calibri" panose="020F0502020204030204" pitchFamily="34" charset="0"/>
                <a:cs typeface="Calibri" panose="020F0502020204030204" pitchFamily="34" charset="0"/>
              </a:rPr>
              <a:t>vs</a:t>
            </a:r>
            <a:r>
              <a:rPr lang="de-AT" altLang="de-DE" sz="2400" dirty="0">
                <a:solidFill>
                  <a:srgbClr val="002060"/>
                </a:solidFill>
                <a:latin typeface="Calibri" panose="020F0502020204030204" pitchFamily="34" charset="0"/>
                <a:cs typeface="Calibri" panose="020F0502020204030204" pitchFamily="34" charset="0"/>
              </a:rPr>
              <a:t> numerische Skala)</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Brief </a:t>
            </a:r>
            <a:r>
              <a:rPr lang="de-AT" altLang="de-DE" sz="2400" dirty="0" err="1">
                <a:solidFill>
                  <a:srgbClr val="002060"/>
                </a:solidFill>
                <a:latin typeface="Calibri" panose="020F0502020204030204" pitchFamily="34" charset="0"/>
                <a:cs typeface="Calibri" panose="020F0502020204030204" pitchFamily="34" charset="0"/>
              </a:rPr>
              <a:t>pain</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inventory</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Intens</a:t>
            </a:r>
            <a:r>
              <a:rPr lang="de-AT" altLang="de-DE" sz="2400" dirty="0">
                <a:solidFill>
                  <a:srgbClr val="002060"/>
                </a:solidFill>
                <a:latin typeface="Calibri" panose="020F0502020204030204" pitchFamily="34" charset="0"/>
                <a:cs typeface="Calibri" panose="020F0502020204030204" pitchFamily="34" charset="0"/>
              </a:rPr>
              <a:t>, Qual, Lokal, &lt;24h ..)</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Pain-</a:t>
            </a:r>
            <a:r>
              <a:rPr lang="de-AT" altLang="de-DE" sz="2400" dirty="0" err="1">
                <a:solidFill>
                  <a:srgbClr val="002060"/>
                </a:solidFill>
                <a:latin typeface="Calibri" panose="020F0502020204030204" pitchFamily="34" charset="0"/>
                <a:cs typeface="Calibri" panose="020F0502020204030204" pitchFamily="34" charset="0"/>
              </a:rPr>
              <a:t>free</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range</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of</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motion</a:t>
            </a:r>
            <a:endParaRPr lang="de-AT" altLang="de-DE" sz="24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err="1">
                <a:solidFill>
                  <a:srgbClr val="002060"/>
                </a:solidFill>
                <a:latin typeface="Calibri" panose="020F0502020204030204" pitchFamily="34" charset="0"/>
                <a:cs typeface="Calibri" panose="020F0502020204030204" pitchFamily="34" charset="0"/>
              </a:rPr>
              <a:t>Pressure</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algometry</a:t>
            </a:r>
            <a:endParaRPr lang="de-AT" altLang="de-DE" sz="24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err="1">
                <a:solidFill>
                  <a:srgbClr val="002060"/>
                </a:solidFill>
                <a:latin typeface="Calibri" panose="020F0502020204030204" pitchFamily="34" charset="0"/>
                <a:cs typeface="Calibri" panose="020F0502020204030204" pitchFamily="34" charset="0"/>
              </a:rPr>
              <a:t>Analgeticakonsum</a:t>
            </a:r>
            <a:endParaRPr lang="de-AT" altLang="de-DE" sz="24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RMDQ, </a:t>
            </a:r>
            <a:r>
              <a:rPr lang="de-AT" altLang="de-DE" sz="2400" dirty="0" err="1">
                <a:solidFill>
                  <a:srgbClr val="002060"/>
                </a:solidFill>
                <a:latin typeface="Calibri" panose="020F0502020204030204" pitchFamily="34" charset="0"/>
                <a:cs typeface="Calibri" panose="020F0502020204030204" pitchFamily="34" charset="0"/>
              </a:rPr>
              <a:t>QoL</a:t>
            </a:r>
            <a:r>
              <a:rPr lang="de-AT" altLang="de-DE" sz="2400" dirty="0">
                <a:solidFill>
                  <a:srgbClr val="002060"/>
                </a:solidFill>
                <a:latin typeface="Calibri" panose="020F0502020204030204" pitchFamily="34" charset="0"/>
                <a:cs typeface="Calibri" panose="020F0502020204030204" pitchFamily="34" charset="0"/>
              </a:rPr>
              <a:t> ….</a:t>
            </a:r>
          </a:p>
        </p:txBody>
      </p:sp>
      <p:sp>
        <p:nvSpPr>
          <p:cNvPr id="65539" name="Titel 1">
            <a:extLst>
              <a:ext uri="{FF2B5EF4-FFF2-40B4-BE49-F238E27FC236}">
                <a16:creationId xmlns:a16="http://schemas.microsoft.com/office/drawing/2014/main" id="{9929641E-FE8E-F2BD-5178-5DA0AB94F03E}"/>
              </a:ext>
            </a:extLst>
          </p:cNvPr>
          <p:cNvSpPr>
            <a:spLocks noGrp="1" noChangeArrowheads="1"/>
          </p:cNvSpPr>
          <p:nvPr>
            <p:ph type="title" idx="4294967295"/>
          </p:nvPr>
        </p:nvSpPr>
        <p:spPr>
          <a:xfrm>
            <a:off x="0" y="549275"/>
            <a:ext cx="8931275" cy="1143000"/>
          </a:xfrm>
        </p:spPr>
        <p:txBody>
          <a:bodyPr/>
          <a:lstStyle/>
          <a:p>
            <a:pPr eaLnBrk="1" hangingPunct="1"/>
            <a:r>
              <a:rPr lang="de-DE" altLang="de-DE" sz="5400" dirty="0">
                <a:solidFill>
                  <a:srgbClr val="FF0000"/>
                </a:solidFill>
                <a:latin typeface="Calibri" panose="020F0502020204030204" pitchFamily="34" charset="0"/>
              </a:rPr>
              <a:t>Wo ist die Evidenz?</a:t>
            </a:r>
            <a:endParaRPr lang="de-AT" altLang="de-DE" sz="5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2662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53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5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5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53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53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5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P spid="6553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Titel 1">
            <a:extLst>
              <a:ext uri="{FF2B5EF4-FFF2-40B4-BE49-F238E27FC236}">
                <a16:creationId xmlns:a16="http://schemas.microsoft.com/office/drawing/2014/main" id="{F22366FC-523F-3C40-2244-5220596510AA}"/>
              </a:ext>
            </a:extLst>
          </p:cNvPr>
          <p:cNvSpPr>
            <a:spLocks noGrp="1" noChangeArrowheads="1"/>
          </p:cNvSpPr>
          <p:nvPr>
            <p:ph type="title" idx="4294967295"/>
          </p:nvPr>
        </p:nvSpPr>
        <p:spPr>
          <a:xfrm>
            <a:off x="250825" y="404813"/>
            <a:ext cx="8642350" cy="1143000"/>
          </a:xfrm>
        </p:spPr>
        <p:txBody>
          <a:bodyPr/>
          <a:lstStyle/>
          <a:p>
            <a:pPr eaLnBrk="1" hangingPunct="1"/>
            <a:r>
              <a:rPr lang="de-DE" altLang="de-DE" sz="5400">
                <a:solidFill>
                  <a:srgbClr val="002060"/>
                </a:solidFill>
                <a:latin typeface="Calibri" panose="020F0502020204030204" pitchFamily="34" charset="0"/>
              </a:rPr>
              <a:t>Ziele</a:t>
            </a:r>
            <a:endParaRPr lang="de-AT" altLang="de-DE" sz="5400">
              <a:solidFill>
                <a:srgbClr val="002060"/>
              </a:solidFill>
              <a:latin typeface="Calibri" panose="020F0502020204030204" pitchFamily="34" charset="0"/>
            </a:endParaRPr>
          </a:p>
        </p:txBody>
      </p:sp>
      <p:sp>
        <p:nvSpPr>
          <p:cNvPr id="3" name="Inhaltsplatzhalter 2">
            <a:extLst>
              <a:ext uri="{FF2B5EF4-FFF2-40B4-BE49-F238E27FC236}">
                <a16:creationId xmlns:a16="http://schemas.microsoft.com/office/drawing/2014/main" id="{95F4D5DB-5556-6A7F-CB3A-2C3C10D9C542}"/>
              </a:ext>
            </a:extLst>
          </p:cNvPr>
          <p:cNvSpPr txBox="1">
            <a:spLocks noChangeArrowheads="1"/>
          </p:cNvSpPr>
          <p:nvPr/>
        </p:nvSpPr>
        <p:spPr bwMode="auto">
          <a:xfrm>
            <a:off x="279400" y="1989138"/>
            <a:ext cx="8928100" cy="3660775"/>
          </a:xfrm>
          <a:prstGeom prst="rect">
            <a:avLst/>
          </a:prstGeom>
          <a:noFill/>
          <a:ln>
            <a:noFill/>
          </a:ln>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140000"/>
              </a:lnSpc>
              <a:buFont typeface="Wingdings" panose="05000000000000000000" pitchFamily="2" charset="2"/>
              <a:buChar char="Ø"/>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Gleichmäßige Druckverteilung  (</a:t>
            </a:r>
            <a:r>
              <a:rPr lang="de-AT" altLang="de-DE" sz="2400" kern="0" dirty="0" err="1">
                <a:solidFill>
                  <a:srgbClr val="002060"/>
                </a:solidFill>
                <a:latin typeface="Calibri" panose="020F0502020204030204" pitchFamily="34" charset="0"/>
                <a:ea typeface="Calibri" panose="020F0502020204030204" pitchFamily="34" charset="0"/>
                <a:cs typeface="Calibri" panose="020F0502020204030204" pitchFamily="34" charset="0"/>
              </a:rPr>
              <a:t>Disci</a:t>
            </a: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eaLnBrk="1" hangingPunct="1">
              <a:lnSpc>
                <a:spcPct val="140000"/>
              </a:lnSpc>
              <a:buFont typeface="Wingdings" panose="05000000000000000000" pitchFamily="2" charset="2"/>
              <a:buChar char="Ø"/>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Stabiles Gleichgewicht der WS </a:t>
            </a:r>
          </a:p>
          <a:p>
            <a:pPr eaLnBrk="1" hangingPunct="1">
              <a:lnSpc>
                <a:spcPct val="140000"/>
              </a:lnSpc>
              <a:buFont typeface="Wingdings" panose="05000000000000000000" pitchFamily="2" charset="2"/>
              <a:buChar char="Ø"/>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Koordination von Agonisten/Antagonisten </a:t>
            </a:r>
          </a:p>
          <a:p>
            <a:pPr eaLnBrk="1" hangingPunct="1">
              <a:lnSpc>
                <a:spcPct val="140000"/>
              </a:lnSpc>
              <a:buFont typeface="Wingdings" panose="05000000000000000000" pitchFamily="2" charset="2"/>
              <a:buChar char="Ø"/>
              <a:defRPr/>
            </a:pPr>
            <a:r>
              <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rPr>
              <a:t>Posturale Kontrolle (Sturzprophylaxe, Schutz vor Überbelastung)</a:t>
            </a:r>
          </a:p>
          <a:p>
            <a:pPr marL="0" indent="0" eaLnBrk="1" hangingPunct="1">
              <a:lnSpc>
                <a:spcPct val="140000"/>
              </a:lnSpc>
              <a:buFontTx/>
              <a:buNone/>
              <a:defRPr/>
            </a:pPr>
            <a:endParaRPr lang="de-AT" altLang="de-DE" sz="1000" dirty="0">
              <a:solidFill>
                <a:srgbClr val="FF0000"/>
              </a:solidFill>
              <a:latin typeface="Calibri" panose="020F0502020204030204" pitchFamily="34" charset="0"/>
              <a:cs typeface="Calibri" panose="020F0502020204030204" pitchFamily="34" charset="0"/>
            </a:endParaRPr>
          </a:p>
          <a:p>
            <a:pPr marL="0" indent="0" eaLnBrk="1" hangingPunct="1">
              <a:lnSpc>
                <a:spcPct val="140000"/>
              </a:lnSpc>
              <a:buFontTx/>
              <a:buNone/>
              <a:defRPr/>
            </a:pPr>
            <a:r>
              <a:rPr lang="de-AT" altLang="de-DE" sz="2400" dirty="0">
                <a:solidFill>
                  <a:srgbClr val="FF0000"/>
                </a:solidFill>
                <a:latin typeface="Calibri" panose="020F0502020204030204" pitchFamily="34" charset="0"/>
                <a:cs typeface="Calibri" panose="020F0502020204030204" pitchFamily="34" charset="0"/>
              </a:rPr>
              <a:t>Wenig Literatur zu Zielerreichung durch Trainingstherapie basierend auf neuerem Assessment </a:t>
            </a:r>
          </a:p>
          <a:p>
            <a:pPr eaLnBrk="1" hangingPunct="1">
              <a:lnSpc>
                <a:spcPct val="140000"/>
              </a:lnSpc>
              <a:buFont typeface="Wingdings" panose="05000000000000000000" pitchFamily="2" charset="2"/>
              <a:buChar char="Ø"/>
              <a:defRPr/>
            </a:pPr>
            <a:endParaRPr lang="de-AT" altLang="de-DE" sz="2400" kern="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Inhaltsplatzhalter 2">
            <a:extLst>
              <a:ext uri="{FF2B5EF4-FFF2-40B4-BE49-F238E27FC236}">
                <a16:creationId xmlns:a16="http://schemas.microsoft.com/office/drawing/2014/main" id="{F915A90E-2B90-56E6-95C0-77CF1930D91B}"/>
              </a:ext>
            </a:extLst>
          </p:cNvPr>
          <p:cNvSpPr>
            <a:spLocks noGrp="1" noChangeArrowheads="1"/>
          </p:cNvSpPr>
          <p:nvPr>
            <p:ph idx="4294967295"/>
          </p:nvPr>
        </p:nvSpPr>
        <p:spPr>
          <a:xfrm>
            <a:off x="1187450" y="2060575"/>
            <a:ext cx="9515475" cy="3662363"/>
          </a:xfrm>
        </p:spPr>
        <p:txBody>
          <a:bodyPr anchor="ctr"/>
          <a:lstStyle/>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Entängstigung, Familiarisation</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Verbesserung der Koordination, Bewegungsmuster</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Kräftigung, Verbesserung der Ausdauer</a:t>
            </a:r>
          </a:p>
          <a:p>
            <a:pPr eaLnBrk="1" hangingPunct="1">
              <a:lnSpc>
                <a:spcPct val="140000"/>
              </a:lnSpc>
              <a:buFont typeface="Wingdings" panose="05000000000000000000" pitchFamily="2" charset="2"/>
              <a:buChar char="Ø"/>
            </a:pPr>
            <a:r>
              <a:rPr lang="de-AT" altLang="de-DE" sz="2400">
                <a:solidFill>
                  <a:srgbClr val="002060"/>
                </a:solidFill>
                <a:latin typeface="Calibri" panose="020F0502020204030204" pitchFamily="34" charset="0"/>
                <a:cs typeface="Calibri" panose="020F0502020204030204" pitchFamily="34" charset="0"/>
              </a:rPr>
              <a:t>Dehnung, Detonisierung, Entspannung</a:t>
            </a:r>
          </a:p>
        </p:txBody>
      </p:sp>
      <p:sp>
        <p:nvSpPr>
          <p:cNvPr id="65539" name="Titel 1">
            <a:extLst>
              <a:ext uri="{FF2B5EF4-FFF2-40B4-BE49-F238E27FC236}">
                <a16:creationId xmlns:a16="http://schemas.microsoft.com/office/drawing/2014/main" id="{9929641E-FE8E-F2BD-5178-5DA0AB94F03E}"/>
              </a:ext>
            </a:extLst>
          </p:cNvPr>
          <p:cNvSpPr>
            <a:spLocks noGrp="1" noChangeArrowheads="1"/>
          </p:cNvSpPr>
          <p:nvPr>
            <p:ph type="title" idx="4294967295"/>
          </p:nvPr>
        </p:nvSpPr>
        <p:spPr>
          <a:xfrm>
            <a:off x="0" y="549275"/>
            <a:ext cx="8931275" cy="1143000"/>
          </a:xfrm>
        </p:spPr>
        <p:txBody>
          <a:bodyPr/>
          <a:lstStyle/>
          <a:p>
            <a:pPr eaLnBrk="1" hangingPunct="1"/>
            <a:r>
              <a:rPr lang="de-DE" altLang="de-DE" sz="5400">
                <a:solidFill>
                  <a:srgbClr val="002060"/>
                </a:solidFill>
                <a:latin typeface="Calibri" panose="020F0502020204030204" pitchFamily="34" charset="0"/>
              </a:rPr>
              <a:t>Medizinische Trainingstherapie</a:t>
            </a:r>
            <a:endParaRPr lang="de-AT" altLang="de-DE" sz="5400">
              <a:solidFill>
                <a:srgbClr val="002060"/>
              </a:solidFill>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Textfeld 2">
            <a:extLst>
              <a:ext uri="{FF2B5EF4-FFF2-40B4-BE49-F238E27FC236}">
                <a16:creationId xmlns:a16="http://schemas.microsoft.com/office/drawing/2014/main" id="{7B7C4FBA-A339-AF47-F114-51160F8B2BD7}"/>
              </a:ext>
            </a:extLst>
          </p:cNvPr>
          <p:cNvSpPr txBox="1">
            <a:spLocks noChangeArrowheads="1"/>
          </p:cNvSpPr>
          <p:nvPr/>
        </p:nvSpPr>
        <p:spPr bwMode="auto">
          <a:xfrm>
            <a:off x="2124075" y="3933825"/>
            <a:ext cx="4627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de-DE" sz="1800">
                <a:solidFill>
                  <a:srgbClr val="505050"/>
                </a:solidFill>
                <a:latin typeface="helvetica" panose="020B0604020202020204" pitchFamily="34" charset="0"/>
              </a:rPr>
              <a:t>The most important variables were age, straight-leg raise, prone instability test, aberrant motions, lumbar hypermobility, and fear-avoidance beliefs.</a:t>
            </a:r>
            <a:endParaRPr lang="de-AT" altLang="de-DE" sz="1800"/>
          </a:p>
        </p:txBody>
      </p:sp>
      <p:sp>
        <p:nvSpPr>
          <p:cNvPr id="67587" name="Textfeld 4">
            <a:extLst>
              <a:ext uri="{FF2B5EF4-FFF2-40B4-BE49-F238E27FC236}">
                <a16:creationId xmlns:a16="http://schemas.microsoft.com/office/drawing/2014/main" id="{99CC2993-DCF5-CBB3-FA58-390F33FFEBF2}"/>
              </a:ext>
            </a:extLst>
          </p:cNvPr>
          <p:cNvSpPr txBox="1">
            <a:spLocks noChangeArrowheads="1"/>
          </p:cNvSpPr>
          <p:nvPr/>
        </p:nvSpPr>
        <p:spPr bwMode="auto">
          <a:xfrm>
            <a:off x="1476375" y="1052513"/>
            <a:ext cx="46275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de-DE" sz="1800"/>
              <a:t>Hicks, G. E., Fritz, J. M., Delitto, A. &amp; McGill, S. M. Preliminary development of a clinical prediction rule for determining which patients with low back pain will respond to a stabilization exercise program. Arch. Phys. Med. Rehabil. 86, 1753–1762. https://doi. org/10.1016/j.apmr.2005.03.033 (2005).</a:t>
            </a:r>
            <a:endParaRPr lang="de-AT" altLang="de-DE"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Inhaltsplatzhalter 2">
            <a:extLst>
              <a:ext uri="{FF2B5EF4-FFF2-40B4-BE49-F238E27FC236}">
                <a16:creationId xmlns:a16="http://schemas.microsoft.com/office/drawing/2014/main" id="{F0C345B5-53F2-FAE0-AD86-9DDD4511D98F}"/>
              </a:ext>
            </a:extLst>
          </p:cNvPr>
          <p:cNvSpPr>
            <a:spLocks noGrp="1" noChangeArrowheads="1"/>
          </p:cNvSpPr>
          <p:nvPr>
            <p:ph idx="4294967295"/>
          </p:nvPr>
        </p:nvSpPr>
        <p:spPr>
          <a:xfrm>
            <a:off x="684213" y="342900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69635" name="Titel 1">
            <a:extLst>
              <a:ext uri="{FF2B5EF4-FFF2-40B4-BE49-F238E27FC236}">
                <a16:creationId xmlns:a16="http://schemas.microsoft.com/office/drawing/2014/main" id="{331BC22F-86F5-D46F-3980-9EB2134C3843}"/>
              </a:ext>
            </a:extLst>
          </p:cNvPr>
          <p:cNvSpPr>
            <a:spLocks noGrp="1" noChangeArrowheads="1"/>
          </p:cNvSpPr>
          <p:nvPr>
            <p:ph type="title" idx="4294967295"/>
          </p:nvPr>
        </p:nvSpPr>
        <p:spPr>
          <a:xfrm>
            <a:off x="322263" y="146050"/>
            <a:ext cx="8642350" cy="1143000"/>
          </a:xfrm>
        </p:spPr>
        <p:txBody>
          <a:bodyPr/>
          <a:lstStyle/>
          <a:p>
            <a:pPr eaLnBrk="1" hangingPunct="1"/>
            <a:r>
              <a:rPr lang="de-DE" altLang="de-DE" sz="5400">
                <a:solidFill>
                  <a:srgbClr val="002060"/>
                </a:solidFill>
                <a:latin typeface="Calibri" panose="020F0502020204030204" pitchFamily="34" charset="0"/>
              </a:rPr>
              <a:t>Zusammenfassung</a:t>
            </a:r>
            <a:endParaRPr lang="de-AT" altLang="de-DE" sz="5400">
              <a:solidFill>
                <a:srgbClr val="002060"/>
              </a:solidFill>
              <a:latin typeface="Calibri" panose="020F0502020204030204" pitchFamily="34" charset="0"/>
            </a:endParaRPr>
          </a:p>
        </p:txBody>
      </p:sp>
      <p:pic>
        <p:nvPicPr>
          <p:cNvPr id="69636" name="Grafik 3">
            <a:extLst>
              <a:ext uri="{FF2B5EF4-FFF2-40B4-BE49-F238E27FC236}">
                <a16:creationId xmlns:a16="http://schemas.microsoft.com/office/drawing/2014/main" id="{9E593878-85F9-8C5F-3C16-329BC42AF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0" y="260350"/>
            <a:ext cx="12142788"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Inhaltsplatzhalter 2">
            <a:extLst>
              <a:ext uri="{FF2B5EF4-FFF2-40B4-BE49-F238E27FC236}">
                <a16:creationId xmlns:a16="http://schemas.microsoft.com/office/drawing/2014/main" id="{6A055245-705E-A32E-9AE5-4E5A46D86325}"/>
              </a:ext>
            </a:extLst>
          </p:cNvPr>
          <p:cNvSpPr>
            <a:spLocks noGrp="1" noChangeArrowheads="1"/>
          </p:cNvSpPr>
          <p:nvPr>
            <p:ph idx="4294967295"/>
          </p:nvPr>
        </p:nvSpPr>
        <p:spPr>
          <a:xfrm>
            <a:off x="684213" y="3429000"/>
            <a:ext cx="9359900" cy="3662363"/>
          </a:xfrm>
        </p:spPr>
        <p:txBody>
          <a:bodyPr anchor="ctr"/>
          <a:lstStyle/>
          <a:p>
            <a:pPr eaLnBrk="1" hangingPunct="1">
              <a:lnSpc>
                <a:spcPct val="90000"/>
              </a:lnSpc>
              <a:buFont typeface="Wingdings" panose="05000000000000000000" pitchFamily="2" charset="2"/>
              <a:buNone/>
            </a:pPr>
            <a:endParaRPr lang="en-GB" altLang="de-DE" sz="2200" b="1"/>
          </a:p>
          <a:p>
            <a:pPr eaLnBrk="1" hangingPunct="1">
              <a:lnSpc>
                <a:spcPct val="140000"/>
              </a:lnSpc>
              <a:buFont typeface="Wingdings" panose="05000000000000000000" pitchFamily="2" charset="2"/>
              <a:buChar char="§"/>
            </a:pPr>
            <a:endParaRPr lang="de-AT" altLang="de-DE" sz="2800"/>
          </a:p>
        </p:txBody>
      </p:sp>
      <p:sp>
        <p:nvSpPr>
          <p:cNvPr id="3" name="Rechteck 2">
            <a:extLst>
              <a:ext uri="{FF2B5EF4-FFF2-40B4-BE49-F238E27FC236}">
                <a16:creationId xmlns:a16="http://schemas.microsoft.com/office/drawing/2014/main" id="{B2A2753B-5317-43D6-3A13-C92F633F7C06}"/>
              </a:ext>
            </a:extLst>
          </p:cNvPr>
          <p:cNvSpPr/>
          <p:nvPr/>
        </p:nvSpPr>
        <p:spPr>
          <a:xfrm>
            <a:off x="193675" y="2276475"/>
            <a:ext cx="8964613" cy="2862263"/>
          </a:xfrm>
          <a:prstGeom prst="rect">
            <a:avLst/>
          </a:prstGeom>
        </p:spPr>
        <p:txBody>
          <a:bodyPr>
            <a:spAutoFit/>
          </a:bodyPr>
          <a:lstStyle/>
          <a:p>
            <a:pPr marL="342900" indent="-342900" eaLnBrk="1" hangingPunct="1">
              <a:buFont typeface="Wingdings" panose="05000000000000000000" pitchFamily="2" charset="2"/>
              <a:buChar char="Ø"/>
              <a:defRPr/>
            </a:pPr>
            <a:r>
              <a:rPr lang="de-DE" altLang="de-DE" sz="3600" dirty="0">
                <a:solidFill>
                  <a:srgbClr val="002060"/>
                </a:solidFill>
                <a:latin typeface="Calibri" panose="020F0502020204030204" pitchFamily="34" charset="0"/>
                <a:cs typeface="Arial" charset="0"/>
              </a:rPr>
              <a:t>PNMES 2-100 Hz, 30 min 3x/Wo, 12 Wo </a:t>
            </a:r>
            <a:r>
              <a:rPr lang="de-DE" altLang="de-DE" sz="3600" dirty="0" err="1">
                <a:solidFill>
                  <a:srgbClr val="002060"/>
                </a:solidFill>
                <a:latin typeface="Calibri" panose="020F0502020204030204" pitchFamily="34" charset="0"/>
                <a:cs typeface="Arial" charset="0"/>
              </a:rPr>
              <a:t>vs</a:t>
            </a:r>
            <a:r>
              <a:rPr lang="de-DE" altLang="de-DE" sz="3600" dirty="0">
                <a:solidFill>
                  <a:srgbClr val="002060"/>
                </a:solidFill>
                <a:latin typeface="Calibri" panose="020F0502020204030204" pitchFamily="34" charset="0"/>
                <a:cs typeface="Arial" charset="0"/>
              </a:rPr>
              <a:t> </a:t>
            </a:r>
            <a:r>
              <a:rPr lang="de-DE" altLang="de-DE" sz="3600" dirty="0" err="1">
                <a:solidFill>
                  <a:srgbClr val="002060"/>
                </a:solidFill>
                <a:latin typeface="Calibri" panose="020F0502020204030204" pitchFamily="34" charset="0"/>
                <a:cs typeface="Arial" charset="0"/>
              </a:rPr>
              <a:t>sham</a:t>
            </a:r>
            <a:r>
              <a:rPr lang="de-DE" altLang="de-DE" sz="3600" dirty="0">
                <a:solidFill>
                  <a:srgbClr val="002060"/>
                </a:solidFill>
                <a:latin typeface="Calibri" panose="020F0502020204030204" pitchFamily="34" charset="0"/>
                <a:cs typeface="Arial" charset="0"/>
              </a:rPr>
              <a:t> PNMES (nicht aufgedreht); Beginn/Ende/4 Wo </a:t>
            </a:r>
            <a:r>
              <a:rPr lang="de-DE" altLang="de-DE" sz="3600" dirty="0" err="1">
                <a:solidFill>
                  <a:srgbClr val="002060"/>
                </a:solidFill>
                <a:latin typeface="Calibri" panose="020F0502020204030204" pitchFamily="34" charset="0"/>
                <a:cs typeface="Arial" charset="0"/>
              </a:rPr>
              <a:t>post</a:t>
            </a:r>
            <a:endParaRPr lang="de-DE" altLang="de-DE" sz="3600" dirty="0">
              <a:solidFill>
                <a:srgbClr val="002060"/>
              </a:solidFill>
              <a:latin typeface="Calibri" panose="020F0502020204030204" pitchFamily="34" charset="0"/>
              <a:cs typeface="Arial" charset="0"/>
            </a:endParaRPr>
          </a:p>
          <a:p>
            <a:pPr eaLnBrk="1" hangingPunct="1">
              <a:defRPr/>
            </a:pPr>
            <a:endParaRPr lang="de-DE" altLang="de-DE" sz="3600" dirty="0">
              <a:solidFill>
                <a:srgbClr val="002060"/>
              </a:solidFill>
              <a:latin typeface="Calibri" panose="020F0502020204030204" pitchFamily="34" charset="0"/>
              <a:cs typeface="Arial" charset="0"/>
            </a:endParaRPr>
          </a:p>
          <a:p>
            <a:pPr marL="342900" indent="-342900" eaLnBrk="1" hangingPunct="1">
              <a:buFont typeface="Wingdings" panose="05000000000000000000" pitchFamily="2" charset="2"/>
              <a:buChar char="Ø"/>
              <a:defRPr/>
            </a:pPr>
            <a:r>
              <a:rPr lang="de-DE" altLang="de-DE" sz="3600" dirty="0">
                <a:solidFill>
                  <a:srgbClr val="002060"/>
                </a:solidFill>
                <a:latin typeface="Calibri" panose="020F0502020204030204" pitchFamily="34" charset="0"/>
                <a:cs typeface="Arial" charset="0"/>
              </a:rPr>
              <a:t>PNMES: VAS, ROM HWS, Neck </a:t>
            </a:r>
            <a:r>
              <a:rPr lang="de-DE" altLang="de-DE" sz="3600" dirty="0" err="1">
                <a:solidFill>
                  <a:srgbClr val="002060"/>
                </a:solidFill>
                <a:latin typeface="Calibri" panose="020F0502020204030204" pitchFamily="34" charset="0"/>
                <a:cs typeface="Arial" charset="0"/>
              </a:rPr>
              <a:t>Disabil</a:t>
            </a:r>
            <a:r>
              <a:rPr lang="de-DE" altLang="de-DE" sz="3600" dirty="0">
                <a:solidFill>
                  <a:srgbClr val="002060"/>
                </a:solidFill>
                <a:latin typeface="Calibri" panose="020F0502020204030204" pitchFamily="34" charset="0"/>
                <a:cs typeface="Arial" charset="0"/>
              </a:rPr>
              <a:t> Index</a:t>
            </a:r>
          </a:p>
        </p:txBody>
      </p:sp>
      <p:pic>
        <p:nvPicPr>
          <p:cNvPr id="113668" name="Grafik 4">
            <a:extLst>
              <a:ext uri="{FF2B5EF4-FFF2-40B4-BE49-F238E27FC236}">
                <a16:creationId xmlns:a16="http://schemas.microsoft.com/office/drawing/2014/main" id="{1BA4D879-EC74-4364-87D7-FFA744AA3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7" t="14413" r="28738" b="61200"/>
          <a:stretch>
            <a:fillRect/>
          </a:stretch>
        </p:blipFill>
        <p:spPr bwMode="auto">
          <a:xfrm>
            <a:off x="2124075" y="0"/>
            <a:ext cx="41767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feil: nach oben 5">
            <a:extLst>
              <a:ext uri="{FF2B5EF4-FFF2-40B4-BE49-F238E27FC236}">
                <a16:creationId xmlns:a16="http://schemas.microsoft.com/office/drawing/2014/main" id="{83985883-D3CD-5178-55AE-7BE804AC2331}"/>
              </a:ext>
            </a:extLst>
          </p:cNvPr>
          <p:cNvSpPr/>
          <p:nvPr/>
        </p:nvSpPr>
        <p:spPr>
          <a:xfrm>
            <a:off x="8820150" y="4508500"/>
            <a:ext cx="73025" cy="433388"/>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Inhaltsplatzhalter 2">
            <a:extLst>
              <a:ext uri="{FF2B5EF4-FFF2-40B4-BE49-F238E27FC236}">
                <a16:creationId xmlns:a16="http://schemas.microsoft.com/office/drawing/2014/main" id="{F915A90E-2B90-56E6-95C0-77CF1930D91B}"/>
              </a:ext>
            </a:extLst>
          </p:cNvPr>
          <p:cNvSpPr>
            <a:spLocks noGrp="1" noChangeArrowheads="1"/>
          </p:cNvSpPr>
          <p:nvPr>
            <p:ph idx="4294967295"/>
          </p:nvPr>
        </p:nvSpPr>
        <p:spPr>
          <a:xfrm>
            <a:off x="-108520" y="1988840"/>
            <a:ext cx="9515475" cy="3734371"/>
          </a:xfrm>
        </p:spPr>
        <p:txBody>
          <a:bodyPr anchor="ctr"/>
          <a:lstStyle/>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Fehlende Kontrollgruppen</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Fehlende/unplausible Verblindung</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Unterschiedliche Methoden (Dosierung, Dauer/Frequenz, Outcomes, akut/</a:t>
            </a:r>
            <a:r>
              <a:rPr lang="de-AT" altLang="de-DE" sz="2400" dirty="0" err="1">
                <a:solidFill>
                  <a:srgbClr val="002060"/>
                </a:solidFill>
                <a:latin typeface="Calibri" panose="020F0502020204030204" pitchFamily="34" charset="0"/>
                <a:cs typeface="Calibri" panose="020F0502020204030204" pitchFamily="34" charset="0"/>
              </a:rPr>
              <a:t>chron</a:t>
            </a:r>
            <a:r>
              <a:rPr lang="de-AT" altLang="de-DE" sz="2400" dirty="0">
                <a:solidFill>
                  <a:srgbClr val="002060"/>
                </a:solidFill>
                <a:latin typeface="Calibri" panose="020F0502020204030204" pitchFamily="34" charset="0"/>
                <a:cs typeface="Calibri" panose="020F0502020204030204" pitchFamily="34" charset="0"/>
              </a:rPr>
              <a:t> Schmerz, Studienpopulation, Beobachtungszeitraum)</a:t>
            </a:r>
          </a:p>
          <a:p>
            <a:pPr marL="0" indent="0" eaLnBrk="1" hangingPunct="1">
              <a:lnSpc>
                <a:spcPct val="140000"/>
              </a:lnSpc>
              <a:buNone/>
            </a:pPr>
            <a:endParaRPr lang="de-AT" altLang="de-DE" sz="12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Metaanalysen: RCT mit zu kleinen Fallzahlen, Statistik und PatientInnen heterogen, </a:t>
            </a:r>
            <a:r>
              <a:rPr lang="de-AT" altLang="de-DE" sz="2400" dirty="0" err="1">
                <a:solidFill>
                  <a:srgbClr val="002060"/>
                </a:solidFill>
                <a:latin typeface="Calibri" panose="020F0502020204030204" pitchFamily="34" charset="0"/>
                <a:cs typeface="Calibri" panose="020F0502020204030204" pitchFamily="34" charset="0"/>
              </a:rPr>
              <a:t>Confounders</a:t>
            </a:r>
            <a:r>
              <a:rPr lang="de-AT" altLang="de-DE" sz="2400" dirty="0">
                <a:solidFill>
                  <a:srgbClr val="002060"/>
                </a:solidFill>
                <a:latin typeface="Calibri" panose="020F0502020204030204" pitchFamily="34" charset="0"/>
                <a:cs typeface="Calibri" panose="020F0502020204030204" pitchFamily="34" charset="0"/>
              </a:rPr>
              <a:t>/andere Behandlungen, </a:t>
            </a:r>
            <a:r>
              <a:rPr lang="de-AT" altLang="de-DE" sz="2400" dirty="0" err="1">
                <a:solidFill>
                  <a:srgbClr val="002060"/>
                </a:solidFill>
                <a:latin typeface="Calibri" panose="020F0502020204030204" pitchFamily="34" charset="0"/>
                <a:cs typeface="Calibri" panose="020F0502020204030204" pitchFamily="34" charset="0"/>
              </a:rPr>
              <a:t>Publication</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bias</a:t>
            </a:r>
            <a:r>
              <a:rPr lang="de-AT" altLang="de-DE" sz="2400" dirty="0">
                <a:solidFill>
                  <a:srgbClr val="002060"/>
                </a:solidFill>
                <a:latin typeface="Calibri" panose="020F0502020204030204" pitchFamily="34" charset="0"/>
                <a:cs typeface="Calibri" panose="020F0502020204030204" pitchFamily="34" charset="0"/>
              </a:rPr>
              <a:t> (Studien mit </a:t>
            </a:r>
            <a:r>
              <a:rPr lang="de-AT" altLang="de-DE" sz="2400" dirty="0" err="1">
                <a:solidFill>
                  <a:srgbClr val="002060"/>
                </a:solidFill>
                <a:latin typeface="Calibri" panose="020F0502020204030204" pitchFamily="34" charset="0"/>
                <a:cs typeface="Calibri" panose="020F0502020204030204" pitchFamily="34" charset="0"/>
              </a:rPr>
              <a:t>pos</a:t>
            </a:r>
            <a:r>
              <a:rPr lang="de-AT" altLang="de-DE" sz="2400" dirty="0">
                <a:solidFill>
                  <a:srgbClr val="002060"/>
                </a:solidFill>
                <a:latin typeface="Calibri" panose="020F0502020204030204" pitchFamily="34" charset="0"/>
                <a:cs typeface="Calibri" panose="020F0502020204030204" pitchFamily="34" charset="0"/>
              </a:rPr>
              <a:t> Ergebnis bevorzugt)     </a:t>
            </a:r>
          </a:p>
        </p:txBody>
      </p:sp>
      <p:sp>
        <p:nvSpPr>
          <p:cNvPr id="65539" name="Titel 1">
            <a:extLst>
              <a:ext uri="{FF2B5EF4-FFF2-40B4-BE49-F238E27FC236}">
                <a16:creationId xmlns:a16="http://schemas.microsoft.com/office/drawing/2014/main" id="{9929641E-FE8E-F2BD-5178-5DA0AB94F03E}"/>
              </a:ext>
            </a:extLst>
          </p:cNvPr>
          <p:cNvSpPr>
            <a:spLocks noGrp="1" noChangeArrowheads="1"/>
          </p:cNvSpPr>
          <p:nvPr>
            <p:ph type="title" idx="4294967295"/>
          </p:nvPr>
        </p:nvSpPr>
        <p:spPr>
          <a:xfrm>
            <a:off x="-1314654" y="404664"/>
            <a:ext cx="11773308" cy="1143000"/>
          </a:xfrm>
        </p:spPr>
        <p:txBody>
          <a:bodyPr/>
          <a:lstStyle/>
          <a:p>
            <a:pPr eaLnBrk="1" hangingPunct="1"/>
            <a:r>
              <a:rPr lang="de-DE" altLang="de-DE" sz="4800" dirty="0">
                <a:solidFill>
                  <a:srgbClr val="002060"/>
                </a:solidFill>
                <a:latin typeface="Calibri" panose="020F0502020204030204" pitchFamily="34" charset="0"/>
              </a:rPr>
              <a:t>Studien bis   ̴2000 (</a:t>
            </a:r>
            <a:r>
              <a:rPr lang="de-DE" altLang="de-DE" sz="4800" dirty="0" err="1">
                <a:solidFill>
                  <a:srgbClr val="002060"/>
                </a:solidFill>
                <a:latin typeface="Calibri" panose="020F0502020204030204" pitchFamily="34" charset="0"/>
              </a:rPr>
              <a:t>ak</a:t>
            </a:r>
            <a:r>
              <a:rPr lang="de-DE" altLang="de-DE" sz="4800" dirty="0">
                <a:solidFill>
                  <a:srgbClr val="002060"/>
                </a:solidFill>
                <a:latin typeface="Calibri" panose="020F0502020204030204" pitchFamily="34" charset="0"/>
              </a:rPr>
              <a:t> WS-Schmerz)</a:t>
            </a:r>
            <a:endParaRPr lang="de-AT" altLang="de-DE" sz="48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33628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Inhaltsplatzhalter 2">
            <a:extLst>
              <a:ext uri="{FF2B5EF4-FFF2-40B4-BE49-F238E27FC236}">
                <a16:creationId xmlns:a16="http://schemas.microsoft.com/office/drawing/2014/main" id="{F915A90E-2B90-56E6-95C0-77CF1930D91B}"/>
              </a:ext>
            </a:extLst>
          </p:cNvPr>
          <p:cNvSpPr>
            <a:spLocks noGrp="1" noChangeArrowheads="1"/>
          </p:cNvSpPr>
          <p:nvPr>
            <p:ph idx="4294967295"/>
          </p:nvPr>
        </p:nvSpPr>
        <p:spPr>
          <a:xfrm>
            <a:off x="-108520" y="1772816"/>
            <a:ext cx="9515475" cy="3662363"/>
          </a:xfrm>
        </p:spPr>
        <p:txBody>
          <a:bodyPr anchor="ctr"/>
          <a:lstStyle/>
          <a:p>
            <a:pPr eaLnBrk="1" hangingPunct="1">
              <a:lnSpc>
                <a:spcPct val="140000"/>
              </a:lnSpc>
              <a:buFont typeface="Wingdings" panose="05000000000000000000" pitchFamily="2" charset="2"/>
              <a:buChar char="Ø"/>
            </a:pPr>
            <a:r>
              <a:rPr lang="de-AT" altLang="de-DE" sz="2400" dirty="0" err="1">
                <a:solidFill>
                  <a:srgbClr val="002060"/>
                </a:solidFill>
                <a:latin typeface="Calibri" panose="020F0502020204030204" pitchFamily="34" charset="0"/>
                <a:cs typeface="Calibri" panose="020F0502020204030204" pitchFamily="34" charset="0"/>
              </a:rPr>
              <a:t>Analgeticaverbrauch</a:t>
            </a:r>
            <a:r>
              <a:rPr lang="de-AT" altLang="de-DE" sz="2400" dirty="0">
                <a:solidFill>
                  <a:srgbClr val="002060"/>
                </a:solidFill>
                <a:latin typeface="Calibri" panose="020F0502020204030204" pitchFamily="34" charset="0"/>
                <a:cs typeface="Calibri" panose="020F0502020204030204" pitchFamily="34" charset="0"/>
              </a:rPr>
              <a:t> – 26,5% im Vergleich zu </a:t>
            </a:r>
            <a:r>
              <a:rPr lang="de-AT" altLang="de-DE" sz="2400" dirty="0" err="1">
                <a:solidFill>
                  <a:srgbClr val="002060"/>
                </a:solidFill>
                <a:latin typeface="Calibri" panose="020F0502020204030204" pitchFamily="34" charset="0"/>
                <a:cs typeface="Calibri" panose="020F0502020204030204" pitchFamily="34" charset="0"/>
              </a:rPr>
              <a:t>Plazebo</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i="1" dirty="0" err="1">
                <a:solidFill>
                  <a:srgbClr val="002060"/>
                </a:solidFill>
                <a:latin typeface="Calibri" panose="020F0502020204030204" pitchFamily="34" charset="0"/>
                <a:cs typeface="Calibri" panose="020F0502020204030204" pitchFamily="34" charset="0"/>
              </a:rPr>
              <a:t>Bjordal</a:t>
            </a:r>
            <a:r>
              <a:rPr lang="de-AT" altLang="de-DE" sz="2400" i="1" dirty="0">
                <a:solidFill>
                  <a:srgbClr val="002060"/>
                </a:solidFill>
                <a:latin typeface="Calibri" panose="020F0502020204030204" pitchFamily="34" charset="0"/>
                <a:cs typeface="Calibri" panose="020F0502020204030204" pitchFamily="34" charset="0"/>
              </a:rPr>
              <a:t> JM 2003</a:t>
            </a:r>
            <a:r>
              <a:rPr lang="de-AT" altLang="de-DE" sz="2400" dirty="0">
                <a:solidFill>
                  <a:srgbClr val="002060"/>
                </a:solidFill>
                <a:latin typeface="Calibri" panose="020F0502020204030204" pitchFamily="34" charset="0"/>
                <a:cs typeface="Calibri" panose="020F0502020204030204" pitchFamily="34" charset="0"/>
              </a:rPr>
              <a:t>)</a:t>
            </a:r>
          </a:p>
          <a:p>
            <a:pPr marL="0" indent="0" eaLnBrk="1" hangingPunct="1">
              <a:lnSpc>
                <a:spcPct val="140000"/>
              </a:lnSpc>
              <a:buNone/>
            </a:pPr>
            <a:endParaRPr lang="de-AT" altLang="de-DE" sz="10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Cochrane review (19 RCTs, 1346 Pat): Vorsichtige Evidenz für Empfehlung (</a:t>
            </a:r>
            <a:r>
              <a:rPr lang="de-AT" altLang="de-DE" sz="2400" i="1" dirty="0">
                <a:solidFill>
                  <a:srgbClr val="002060"/>
                </a:solidFill>
                <a:latin typeface="Calibri" panose="020F0502020204030204" pitchFamily="34" charset="0"/>
                <a:cs typeface="Calibri" panose="020F0502020204030204" pitchFamily="34" charset="0"/>
              </a:rPr>
              <a:t>Johnson MI 2015</a:t>
            </a:r>
            <a:r>
              <a:rPr lang="de-AT" altLang="de-DE" sz="2400" dirty="0">
                <a:solidFill>
                  <a:srgbClr val="002060"/>
                </a:solidFill>
                <a:latin typeface="Calibri" panose="020F0502020204030204" pitchFamily="34" charset="0"/>
                <a:cs typeface="Calibri" panose="020F0502020204030204" pitchFamily="34" charset="0"/>
              </a:rPr>
              <a:t>)</a:t>
            </a:r>
          </a:p>
          <a:p>
            <a:pPr marL="0" indent="0" eaLnBrk="1" hangingPunct="1">
              <a:lnSpc>
                <a:spcPct val="140000"/>
              </a:lnSpc>
              <a:buNone/>
            </a:pPr>
            <a:r>
              <a:rPr lang="de-AT" altLang="de-DE" sz="1000" dirty="0">
                <a:solidFill>
                  <a:srgbClr val="002060"/>
                </a:solidFill>
                <a:latin typeface="Calibri" panose="020F0502020204030204" pitchFamily="34" charset="0"/>
                <a:cs typeface="Calibri" panose="020F0502020204030204" pitchFamily="34" charset="0"/>
              </a:rPr>
              <a:t> </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Guidelines (Australien, Neu Seeland) empfehlen TENS (</a:t>
            </a:r>
            <a:r>
              <a:rPr lang="de-AT" altLang="de-DE" sz="2400" i="1" dirty="0" err="1">
                <a:solidFill>
                  <a:srgbClr val="002060"/>
                </a:solidFill>
                <a:latin typeface="Calibri" panose="020F0502020204030204" pitchFamily="34" charset="0"/>
                <a:cs typeface="Calibri" panose="020F0502020204030204" pitchFamily="34" charset="0"/>
              </a:rPr>
              <a:t>Schug</a:t>
            </a:r>
            <a:r>
              <a:rPr lang="de-AT" altLang="de-DE" sz="2400" i="1" dirty="0">
                <a:solidFill>
                  <a:srgbClr val="002060"/>
                </a:solidFill>
                <a:latin typeface="Calibri" panose="020F0502020204030204" pitchFamily="34" charset="0"/>
                <a:cs typeface="Calibri" panose="020F0502020204030204" pitchFamily="34" charset="0"/>
              </a:rPr>
              <a:t> SA 2016</a:t>
            </a:r>
            <a:r>
              <a:rPr lang="de-AT" altLang="de-DE" sz="2400" dirty="0">
                <a:solidFill>
                  <a:srgbClr val="002060"/>
                </a:solidFill>
                <a:latin typeface="Calibri" panose="020F0502020204030204" pitchFamily="34" charset="0"/>
                <a:cs typeface="Calibri" panose="020F0502020204030204" pitchFamily="34" charset="0"/>
              </a:rPr>
              <a:t>)</a:t>
            </a:r>
          </a:p>
          <a:p>
            <a:pPr eaLnBrk="1" hangingPunct="1">
              <a:lnSpc>
                <a:spcPct val="140000"/>
              </a:lnSpc>
              <a:buFont typeface="Wingdings" panose="05000000000000000000" pitchFamily="2" charset="2"/>
              <a:buChar char="Ø"/>
            </a:pPr>
            <a:endParaRPr lang="de-AT" altLang="de-DE" sz="1000" dirty="0">
              <a:solidFill>
                <a:srgbClr val="002060"/>
              </a:solidFill>
              <a:latin typeface="Calibri" panose="020F0502020204030204" pitchFamily="34" charset="0"/>
              <a:cs typeface="Calibri" panose="020F0502020204030204" pitchFamily="34" charset="0"/>
            </a:endParaRPr>
          </a:p>
        </p:txBody>
      </p:sp>
      <p:sp>
        <p:nvSpPr>
          <p:cNvPr id="65539" name="Titel 1">
            <a:extLst>
              <a:ext uri="{FF2B5EF4-FFF2-40B4-BE49-F238E27FC236}">
                <a16:creationId xmlns:a16="http://schemas.microsoft.com/office/drawing/2014/main" id="{9929641E-FE8E-F2BD-5178-5DA0AB94F03E}"/>
              </a:ext>
            </a:extLst>
          </p:cNvPr>
          <p:cNvSpPr>
            <a:spLocks noGrp="1" noChangeArrowheads="1"/>
          </p:cNvSpPr>
          <p:nvPr>
            <p:ph type="title" idx="4294967295"/>
          </p:nvPr>
        </p:nvSpPr>
        <p:spPr>
          <a:xfrm>
            <a:off x="106362" y="419273"/>
            <a:ext cx="8931275" cy="1143000"/>
          </a:xfrm>
        </p:spPr>
        <p:txBody>
          <a:bodyPr/>
          <a:lstStyle/>
          <a:p>
            <a:pPr eaLnBrk="1" hangingPunct="1"/>
            <a:r>
              <a:rPr lang="de-DE" altLang="de-DE" sz="5400" dirty="0">
                <a:solidFill>
                  <a:srgbClr val="002060"/>
                </a:solidFill>
                <a:latin typeface="Calibri" panose="020F0502020204030204" pitchFamily="34" charset="0"/>
              </a:rPr>
              <a:t>Akuter WS-Schmerz</a:t>
            </a:r>
            <a:endParaRPr lang="de-AT" altLang="de-DE" sz="5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02325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Inhaltsplatzhalter 2">
            <a:extLst>
              <a:ext uri="{FF2B5EF4-FFF2-40B4-BE49-F238E27FC236}">
                <a16:creationId xmlns:a16="http://schemas.microsoft.com/office/drawing/2014/main" id="{F915A90E-2B90-56E6-95C0-77CF1930D91B}"/>
              </a:ext>
            </a:extLst>
          </p:cNvPr>
          <p:cNvSpPr>
            <a:spLocks noGrp="1" noChangeArrowheads="1"/>
          </p:cNvSpPr>
          <p:nvPr>
            <p:ph idx="4294967295"/>
          </p:nvPr>
        </p:nvSpPr>
        <p:spPr>
          <a:xfrm>
            <a:off x="107504" y="2420888"/>
            <a:ext cx="8928992" cy="3662363"/>
          </a:xfrm>
        </p:spPr>
        <p:txBody>
          <a:bodyPr anchor="ctr"/>
          <a:lstStyle/>
          <a:p>
            <a:pPr eaLnBrk="1" hangingPunct="1">
              <a:lnSpc>
                <a:spcPct val="140000"/>
              </a:lnSpc>
              <a:buFont typeface="Wingdings" panose="05000000000000000000" pitchFamily="2" charset="2"/>
              <a:buChar char="Ø"/>
            </a:pPr>
            <a:r>
              <a:rPr lang="de-AT" altLang="de-DE" sz="2400" dirty="0" err="1">
                <a:solidFill>
                  <a:srgbClr val="002060"/>
                </a:solidFill>
                <a:latin typeface="Calibri" panose="020F0502020204030204" pitchFamily="34" charset="0"/>
                <a:cs typeface="Calibri" panose="020F0502020204030204" pitchFamily="34" charset="0"/>
              </a:rPr>
              <a:t>Plazebo</a:t>
            </a:r>
            <a:r>
              <a:rPr lang="de-AT" altLang="de-DE" sz="2400" dirty="0">
                <a:solidFill>
                  <a:srgbClr val="002060"/>
                </a:solidFill>
                <a:latin typeface="Calibri" panose="020F0502020204030204" pitchFamily="34" charset="0"/>
                <a:cs typeface="Calibri" panose="020F0502020204030204" pitchFamily="34" charset="0"/>
              </a:rPr>
              <a:t> (Sham), keine </a:t>
            </a:r>
            <a:r>
              <a:rPr lang="de-AT" altLang="de-DE" sz="2400" dirty="0" err="1">
                <a:solidFill>
                  <a:srgbClr val="002060"/>
                </a:solidFill>
                <a:latin typeface="Calibri" panose="020F0502020204030204" pitchFamily="34" charset="0"/>
                <a:cs typeface="Calibri" panose="020F0502020204030204" pitchFamily="34" charset="0"/>
              </a:rPr>
              <a:t>Ther</a:t>
            </a:r>
            <a:r>
              <a:rPr lang="de-AT" altLang="de-DE" sz="2400" dirty="0">
                <a:solidFill>
                  <a:srgbClr val="002060"/>
                </a:solidFill>
                <a:latin typeface="Calibri" panose="020F0502020204030204" pitchFamily="34" charset="0"/>
                <a:cs typeface="Calibri" panose="020F0502020204030204" pitchFamily="34" charset="0"/>
              </a:rPr>
              <a:t>/Warteliste (Ko), </a:t>
            </a:r>
            <a:r>
              <a:rPr lang="de-AT" altLang="de-DE" sz="2400" dirty="0" err="1">
                <a:solidFill>
                  <a:srgbClr val="002060"/>
                </a:solidFill>
                <a:latin typeface="Calibri" panose="020F0502020204030204" pitchFamily="34" charset="0"/>
                <a:cs typeface="Calibri" panose="020F0502020204030204" pitchFamily="34" charset="0"/>
              </a:rPr>
              <a:t>standard</a:t>
            </a:r>
            <a:r>
              <a:rPr lang="de-AT" altLang="de-DE" sz="2400" dirty="0">
                <a:solidFill>
                  <a:srgbClr val="002060"/>
                </a:solidFill>
                <a:latin typeface="Calibri" panose="020F0502020204030204" pitchFamily="34" charset="0"/>
                <a:cs typeface="Calibri" panose="020F0502020204030204" pitchFamily="34" charset="0"/>
              </a:rPr>
              <a:t> care/andere Therapie (</a:t>
            </a:r>
            <a:r>
              <a:rPr lang="de-AT" altLang="de-DE" sz="2400" dirty="0" err="1">
                <a:solidFill>
                  <a:srgbClr val="002060"/>
                </a:solidFill>
                <a:latin typeface="Calibri" panose="020F0502020204030204" pitchFamily="34" charset="0"/>
                <a:cs typeface="Calibri" panose="020F0502020204030204" pitchFamily="34" charset="0"/>
              </a:rPr>
              <a:t>Exercise</a:t>
            </a:r>
            <a:r>
              <a:rPr lang="de-AT" altLang="de-DE" sz="2400" dirty="0">
                <a:solidFill>
                  <a:srgbClr val="002060"/>
                </a:solidFill>
                <a:latin typeface="Calibri" panose="020F0502020204030204" pitchFamily="34" charset="0"/>
                <a:cs typeface="Calibri" panose="020F0502020204030204" pitchFamily="34" charset="0"/>
              </a:rPr>
              <a:t>/</a:t>
            </a:r>
            <a:r>
              <a:rPr lang="de-AT" altLang="de-DE" sz="2400" dirty="0" err="1">
                <a:solidFill>
                  <a:srgbClr val="002060"/>
                </a:solidFill>
                <a:latin typeface="Calibri" panose="020F0502020204030204" pitchFamily="34" charset="0"/>
                <a:cs typeface="Calibri" panose="020F0502020204030204" pitchFamily="34" charset="0"/>
              </a:rPr>
              <a:t>physiother</a:t>
            </a:r>
            <a:r>
              <a:rPr lang="de-AT" altLang="de-DE" sz="2400" dirty="0">
                <a:solidFill>
                  <a:srgbClr val="002060"/>
                </a:solidFill>
                <a:latin typeface="Calibri" panose="020F0502020204030204" pitchFamily="34" charset="0"/>
                <a:cs typeface="Calibri" panose="020F0502020204030204" pitchFamily="34" charset="0"/>
              </a:rPr>
              <a:t>/</a:t>
            </a:r>
            <a:r>
              <a:rPr lang="de-AT" altLang="de-DE" sz="2400" dirty="0" err="1">
                <a:solidFill>
                  <a:srgbClr val="002060"/>
                </a:solidFill>
                <a:latin typeface="Calibri" panose="020F0502020204030204" pitchFamily="34" charset="0"/>
                <a:cs typeface="Calibri" panose="020F0502020204030204" pitchFamily="34" charset="0"/>
              </a:rPr>
              <a:t>drugs</a:t>
            </a:r>
            <a:r>
              <a:rPr lang="de-AT" altLang="de-DE" sz="2400" dirty="0">
                <a:solidFill>
                  <a:srgbClr val="002060"/>
                </a:solidFill>
                <a:latin typeface="Calibri" panose="020F0502020204030204" pitchFamily="34" charset="0"/>
                <a:cs typeface="Calibri" panose="020F0502020204030204" pitchFamily="34" charset="0"/>
              </a:rPr>
              <a:t>)</a:t>
            </a:r>
          </a:p>
          <a:p>
            <a:pPr eaLnBrk="1" hangingPunct="1">
              <a:lnSpc>
                <a:spcPct val="140000"/>
              </a:lnSpc>
              <a:buFont typeface="Wingdings" panose="05000000000000000000" pitchFamily="2" charset="2"/>
              <a:buChar char="Ø"/>
            </a:pPr>
            <a:endParaRPr lang="de-AT" altLang="de-DE" sz="10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err="1">
                <a:solidFill>
                  <a:srgbClr val="002060"/>
                </a:solidFill>
                <a:latin typeface="Calibri" panose="020F0502020204030204" pitchFamily="34" charset="0"/>
                <a:cs typeface="Calibri" panose="020F0502020204030204" pitchFamily="34" charset="0"/>
              </a:rPr>
              <a:t>Standardis</a:t>
            </a:r>
            <a:r>
              <a:rPr lang="de-AT" altLang="de-DE" sz="2400" dirty="0">
                <a:solidFill>
                  <a:srgbClr val="002060"/>
                </a:solidFill>
                <a:latin typeface="Calibri" panose="020F0502020204030204" pitchFamily="34" charset="0"/>
                <a:cs typeface="Calibri" panose="020F0502020204030204" pitchFamily="34" charset="0"/>
              </a:rPr>
              <a:t>. Strom: über dem Schmerzpunkt/Nervenbündel, &lt; 250 Hz, &lt; 500 µsec Impulsdauer, &lt; 60 </a:t>
            </a:r>
            <a:r>
              <a:rPr lang="de-AT" altLang="de-DE" sz="2400" dirty="0" err="1">
                <a:solidFill>
                  <a:srgbClr val="002060"/>
                </a:solidFill>
                <a:latin typeface="Calibri" panose="020F0502020204030204" pitchFamily="34" charset="0"/>
                <a:cs typeface="Calibri" panose="020F0502020204030204" pitchFamily="34" charset="0"/>
              </a:rPr>
              <a:t>mAmp</a:t>
            </a:r>
            <a:r>
              <a:rPr lang="de-AT" altLang="de-DE" sz="2400" dirty="0">
                <a:solidFill>
                  <a:srgbClr val="002060"/>
                </a:solidFill>
                <a:latin typeface="Calibri" panose="020F0502020204030204" pitchFamily="34" charset="0"/>
                <a:cs typeface="Calibri" panose="020F0502020204030204" pitchFamily="34" charset="0"/>
              </a:rPr>
              <a:t> (kräftig/nicht schmerzhaft)</a:t>
            </a:r>
          </a:p>
          <a:p>
            <a:pPr eaLnBrk="1" hangingPunct="1">
              <a:lnSpc>
                <a:spcPct val="140000"/>
              </a:lnSpc>
              <a:buFont typeface="Wingdings" panose="05000000000000000000" pitchFamily="2" charset="2"/>
              <a:buChar char="Ø"/>
            </a:pPr>
            <a:endParaRPr lang="de-AT" altLang="de-DE" sz="10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NRS/VAS in Ruhe/Bewegung</a:t>
            </a:r>
          </a:p>
          <a:p>
            <a:pPr eaLnBrk="1" hangingPunct="1">
              <a:lnSpc>
                <a:spcPct val="140000"/>
              </a:lnSpc>
              <a:buFont typeface="Wingdings" panose="05000000000000000000" pitchFamily="2" charset="2"/>
              <a:buChar char="Ø"/>
            </a:pPr>
            <a:endParaRPr lang="de-AT" altLang="de-DE" sz="2400" dirty="0">
              <a:solidFill>
                <a:srgbClr val="002060"/>
              </a:solidFill>
              <a:latin typeface="Calibri" panose="020F0502020204030204" pitchFamily="34" charset="0"/>
              <a:cs typeface="Calibri" panose="020F0502020204030204" pitchFamily="34" charset="0"/>
            </a:endParaRPr>
          </a:p>
          <a:p>
            <a:pPr marL="0" indent="0" algn="ctr" eaLnBrk="1" hangingPunct="1">
              <a:buNone/>
            </a:pPr>
            <a:r>
              <a:rPr lang="de-AT" sz="1000" b="0" i="0" dirty="0">
                <a:solidFill>
                  <a:srgbClr val="002060"/>
                </a:solidFill>
                <a:effectLst/>
                <a:latin typeface="Calibri" panose="020F0502020204030204" pitchFamily="34" charset="0"/>
                <a:cs typeface="Calibri" panose="020F0502020204030204" pitchFamily="34" charset="0"/>
              </a:rPr>
              <a:t>Johnson MI et al: </a:t>
            </a:r>
            <a:r>
              <a:rPr lang="de-AT" sz="1000" b="0" i="0" dirty="0" err="1">
                <a:solidFill>
                  <a:srgbClr val="002060"/>
                </a:solidFill>
                <a:effectLst/>
                <a:latin typeface="Calibri" panose="020F0502020204030204" pitchFamily="34" charset="0"/>
                <a:cs typeface="Calibri" panose="020F0502020204030204" pitchFamily="34" charset="0"/>
              </a:rPr>
              <a:t>Efficacy</a:t>
            </a:r>
            <a:r>
              <a:rPr lang="de-AT" sz="1000" b="0" i="0" dirty="0">
                <a:solidFill>
                  <a:srgbClr val="002060"/>
                </a:solidFill>
                <a:effectLst/>
                <a:latin typeface="Calibri" panose="020F0502020204030204" pitchFamily="34" charset="0"/>
                <a:cs typeface="Calibri" panose="020F0502020204030204" pitchFamily="34" charset="0"/>
              </a:rPr>
              <a:t> and </a:t>
            </a:r>
            <a:r>
              <a:rPr lang="de-AT" sz="1000" b="0" i="0" dirty="0" err="1">
                <a:solidFill>
                  <a:srgbClr val="002060"/>
                </a:solidFill>
                <a:effectLst/>
                <a:latin typeface="Calibri" panose="020F0502020204030204" pitchFamily="34" charset="0"/>
                <a:cs typeface="Calibri" panose="020F0502020204030204" pitchFamily="34" charset="0"/>
              </a:rPr>
              <a:t>safety</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of</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transcutaneous</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electrical</a:t>
            </a:r>
            <a:r>
              <a:rPr lang="de-AT" sz="1000" b="0" i="0" dirty="0">
                <a:solidFill>
                  <a:srgbClr val="002060"/>
                </a:solidFill>
                <a:effectLst/>
                <a:latin typeface="Calibri" panose="020F0502020204030204" pitchFamily="34" charset="0"/>
                <a:cs typeface="Calibri" panose="020F0502020204030204" pitchFamily="34" charset="0"/>
              </a:rPr>
              <a:t> nerve </a:t>
            </a:r>
            <a:r>
              <a:rPr lang="de-AT" sz="1000" b="0" i="0" dirty="0" err="1">
                <a:solidFill>
                  <a:srgbClr val="002060"/>
                </a:solidFill>
                <a:effectLst/>
                <a:latin typeface="Calibri" panose="020F0502020204030204" pitchFamily="34" charset="0"/>
                <a:cs typeface="Calibri" panose="020F0502020204030204" pitchFamily="34" charset="0"/>
              </a:rPr>
              <a:t>stimulation</a:t>
            </a:r>
            <a:r>
              <a:rPr lang="de-AT" sz="1000" b="0" i="0" dirty="0">
                <a:solidFill>
                  <a:srgbClr val="002060"/>
                </a:solidFill>
                <a:effectLst/>
                <a:latin typeface="Calibri" panose="020F0502020204030204" pitchFamily="34" charset="0"/>
                <a:cs typeface="Calibri" panose="020F0502020204030204" pitchFamily="34" charset="0"/>
              </a:rPr>
              <a:t> (TENS) </a:t>
            </a:r>
            <a:r>
              <a:rPr lang="de-AT" sz="1000" b="0" i="0" dirty="0" err="1">
                <a:solidFill>
                  <a:srgbClr val="002060"/>
                </a:solidFill>
                <a:effectLst/>
                <a:latin typeface="Calibri" panose="020F0502020204030204" pitchFamily="34" charset="0"/>
                <a:cs typeface="Calibri" panose="020F0502020204030204" pitchFamily="34" charset="0"/>
              </a:rPr>
              <a:t>for</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acute</a:t>
            </a:r>
            <a:r>
              <a:rPr lang="de-AT" sz="1000" b="0" i="0" dirty="0">
                <a:solidFill>
                  <a:srgbClr val="002060"/>
                </a:solidFill>
                <a:effectLst/>
                <a:latin typeface="Calibri" panose="020F0502020204030204" pitchFamily="34" charset="0"/>
                <a:cs typeface="Calibri" panose="020F0502020204030204" pitchFamily="34" charset="0"/>
              </a:rPr>
              <a:t> and </a:t>
            </a:r>
            <a:r>
              <a:rPr lang="de-AT" sz="1000" b="0" i="0" dirty="0" err="1">
                <a:solidFill>
                  <a:srgbClr val="002060"/>
                </a:solidFill>
                <a:effectLst/>
                <a:latin typeface="Calibri" panose="020F0502020204030204" pitchFamily="34" charset="0"/>
                <a:cs typeface="Calibri" panose="020F0502020204030204" pitchFamily="34" charset="0"/>
              </a:rPr>
              <a:t>chronic</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pain</a:t>
            </a:r>
            <a:r>
              <a:rPr lang="de-AT" sz="1000" b="0" i="0" dirty="0">
                <a:solidFill>
                  <a:srgbClr val="002060"/>
                </a:solidFill>
                <a:effectLst/>
                <a:latin typeface="Calibri" panose="020F0502020204030204" pitchFamily="34" charset="0"/>
                <a:cs typeface="Calibri" panose="020F0502020204030204" pitchFamily="34" charset="0"/>
              </a:rPr>
              <a:t> in </a:t>
            </a:r>
            <a:r>
              <a:rPr lang="de-AT" sz="1000" b="0" i="0" dirty="0" err="1">
                <a:solidFill>
                  <a:srgbClr val="002060"/>
                </a:solidFill>
                <a:effectLst/>
                <a:latin typeface="Calibri" panose="020F0502020204030204" pitchFamily="34" charset="0"/>
                <a:cs typeface="Calibri" panose="020F0502020204030204" pitchFamily="34" charset="0"/>
              </a:rPr>
              <a:t>adults</a:t>
            </a:r>
            <a:r>
              <a:rPr lang="de-AT" sz="1000" b="0" i="0" dirty="0">
                <a:solidFill>
                  <a:srgbClr val="002060"/>
                </a:solidFill>
                <a:effectLst/>
                <a:latin typeface="Calibri" panose="020F0502020204030204" pitchFamily="34" charset="0"/>
                <a:cs typeface="Calibri" panose="020F0502020204030204" pitchFamily="34" charset="0"/>
              </a:rPr>
              <a:t>: </a:t>
            </a:r>
          </a:p>
          <a:p>
            <a:pPr marL="0" indent="0" algn="ctr" eaLnBrk="1" hangingPunct="1">
              <a:buNone/>
            </a:pPr>
            <a:r>
              <a:rPr lang="de-AT" sz="1000" b="0" i="0" dirty="0">
                <a:solidFill>
                  <a:srgbClr val="002060"/>
                </a:solidFill>
                <a:effectLst/>
                <a:latin typeface="Calibri" panose="020F0502020204030204" pitchFamily="34" charset="0"/>
                <a:cs typeface="Calibri" panose="020F0502020204030204" pitchFamily="34" charset="0"/>
              </a:rPr>
              <a:t>a </a:t>
            </a:r>
            <a:r>
              <a:rPr lang="de-AT" sz="1000" b="0" i="0" dirty="0" err="1">
                <a:solidFill>
                  <a:srgbClr val="002060"/>
                </a:solidFill>
                <a:effectLst/>
                <a:latin typeface="Calibri" panose="020F0502020204030204" pitchFamily="34" charset="0"/>
                <a:cs typeface="Calibri" panose="020F0502020204030204" pitchFamily="34" charset="0"/>
              </a:rPr>
              <a:t>systematic</a:t>
            </a:r>
            <a:r>
              <a:rPr lang="de-AT" sz="1000" b="0" i="0" dirty="0">
                <a:solidFill>
                  <a:srgbClr val="002060"/>
                </a:solidFill>
                <a:effectLst/>
                <a:latin typeface="Calibri" panose="020F0502020204030204" pitchFamily="34" charset="0"/>
                <a:cs typeface="Calibri" panose="020F0502020204030204" pitchFamily="34" charset="0"/>
              </a:rPr>
              <a:t> review and meta-analysis </a:t>
            </a:r>
            <a:r>
              <a:rPr lang="de-AT" sz="1000" b="0" i="0" dirty="0" err="1">
                <a:solidFill>
                  <a:srgbClr val="002060"/>
                </a:solidFill>
                <a:effectLst/>
                <a:latin typeface="Calibri" panose="020F0502020204030204" pitchFamily="34" charset="0"/>
                <a:cs typeface="Calibri" panose="020F0502020204030204" pitchFamily="34" charset="0"/>
              </a:rPr>
              <a:t>of</a:t>
            </a:r>
            <a:r>
              <a:rPr lang="de-AT" sz="1000" b="0" i="0" dirty="0">
                <a:solidFill>
                  <a:srgbClr val="002060"/>
                </a:solidFill>
                <a:effectLst/>
                <a:latin typeface="Calibri" panose="020F0502020204030204" pitchFamily="34" charset="0"/>
                <a:cs typeface="Calibri" panose="020F0502020204030204" pitchFamily="34" charset="0"/>
              </a:rPr>
              <a:t> 381 </a:t>
            </a:r>
            <a:r>
              <a:rPr lang="de-AT" sz="1000" b="0" i="0" dirty="0" err="1">
                <a:solidFill>
                  <a:srgbClr val="002060"/>
                </a:solidFill>
                <a:effectLst/>
                <a:latin typeface="Calibri" panose="020F0502020204030204" pitchFamily="34" charset="0"/>
                <a:cs typeface="Calibri" panose="020F0502020204030204" pitchFamily="34" charset="0"/>
              </a:rPr>
              <a:t>studies</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the</a:t>
            </a:r>
            <a:r>
              <a:rPr lang="de-AT" sz="1000" b="0" i="0" dirty="0">
                <a:solidFill>
                  <a:srgbClr val="002060"/>
                </a:solidFill>
                <a:effectLst/>
                <a:latin typeface="Calibri" panose="020F0502020204030204" pitchFamily="34" charset="0"/>
                <a:cs typeface="Calibri" panose="020F0502020204030204" pitchFamily="34" charset="0"/>
              </a:rPr>
              <a:t> meta-TENS </a:t>
            </a:r>
            <a:r>
              <a:rPr lang="de-AT" sz="1000" b="0" i="0" dirty="0" err="1">
                <a:solidFill>
                  <a:srgbClr val="002060"/>
                </a:solidFill>
                <a:effectLst/>
                <a:latin typeface="Calibri" panose="020F0502020204030204" pitchFamily="34" charset="0"/>
                <a:cs typeface="Calibri" panose="020F0502020204030204" pitchFamily="34" charset="0"/>
              </a:rPr>
              <a:t>study</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1" dirty="0">
                <a:solidFill>
                  <a:srgbClr val="002060"/>
                </a:solidFill>
                <a:effectLst/>
                <a:latin typeface="Calibri" panose="020F0502020204030204" pitchFamily="34" charset="0"/>
                <a:cs typeface="Calibri" panose="020F0502020204030204" pitchFamily="34" charset="0"/>
              </a:rPr>
              <a:t>BMJ Open. 2022 Feb 10;12(2).</a:t>
            </a:r>
            <a:endParaRPr lang="de-AT" altLang="de-DE" sz="1000" i="1"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endParaRPr lang="de-AT" altLang="de-DE" sz="2400" dirty="0">
              <a:solidFill>
                <a:srgbClr val="002060"/>
              </a:solidFill>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11AFD82E-285A-1579-9CBE-C78B7E445ED1}"/>
              </a:ext>
            </a:extLst>
          </p:cNvPr>
          <p:cNvSpPr txBox="1">
            <a:spLocks noChangeArrowheads="1"/>
          </p:cNvSpPr>
          <p:nvPr/>
        </p:nvSpPr>
        <p:spPr bwMode="auto">
          <a:xfrm>
            <a:off x="-162272" y="476672"/>
            <a:ext cx="94685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de-DE" altLang="de-DE" sz="5400" kern="0" dirty="0" err="1">
                <a:solidFill>
                  <a:srgbClr val="002060"/>
                </a:solidFill>
                <a:latin typeface="Calibri" panose="020F0502020204030204" pitchFamily="34" charset="0"/>
              </a:rPr>
              <a:t>Systemat</a:t>
            </a:r>
            <a:r>
              <a:rPr lang="de-DE" altLang="de-DE" sz="5400" kern="0" dirty="0">
                <a:solidFill>
                  <a:srgbClr val="002060"/>
                </a:solidFill>
                <a:latin typeface="Calibri" panose="020F0502020204030204" pitchFamily="34" charset="0"/>
              </a:rPr>
              <a:t>. Review/Metaanalyse</a:t>
            </a:r>
            <a:endParaRPr lang="de-AT" altLang="de-DE" sz="5400" kern="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918190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Inhaltsplatzhalter 2">
            <a:extLst>
              <a:ext uri="{FF2B5EF4-FFF2-40B4-BE49-F238E27FC236}">
                <a16:creationId xmlns:a16="http://schemas.microsoft.com/office/drawing/2014/main" id="{F915A90E-2B90-56E6-95C0-77CF1930D91B}"/>
              </a:ext>
            </a:extLst>
          </p:cNvPr>
          <p:cNvSpPr>
            <a:spLocks noGrp="1" noChangeArrowheads="1"/>
          </p:cNvSpPr>
          <p:nvPr>
            <p:ph idx="4294967295"/>
          </p:nvPr>
        </p:nvSpPr>
        <p:spPr>
          <a:xfrm>
            <a:off x="26379" y="2204864"/>
            <a:ext cx="9306272" cy="3662363"/>
          </a:xfrm>
        </p:spPr>
        <p:txBody>
          <a:bodyPr anchor="ctr"/>
          <a:lstStyle/>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381 RCT (</a:t>
            </a:r>
            <a:r>
              <a:rPr lang="de-AT" altLang="de-DE" sz="2400" dirty="0" err="1">
                <a:solidFill>
                  <a:srgbClr val="002060"/>
                </a:solidFill>
                <a:latin typeface="Calibri" panose="020F0502020204030204" pitchFamily="34" charset="0"/>
                <a:cs typeface="Calibri" panose="020F0502020204030204" pitchFamily="34" charset="0"/>
              </a:rPr>
              <a:t>ca</a:t>
            </a:r>
            <a:r>
              <a:rPr lang="de-AT" altLang="de-DE" sz="2400" dirty="0">
                <a:solidFill>
                  <a:srgbClr val="002060"/>
                </a:solidFill>
                <a:latin typeface="Calibri" panose="020F0502020204030204" pitchFamily="34" charset="0"/>
                <a:cs typeface="Calibri" panose="020F0502020204030204" pitchFamily="34" charset="0"/>
              </a:rPr>
              <a:t> 25.000 Pat)</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Zahlreiche gepoolte Daten (&gt; 500 PatientInnen pro Studie)</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Beobachtungszeit während Applikation und unmittelbar danach</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Subgruppenanalysen (</a:t>
            </a:r>
            <a:r>
              <a:rPr lang="de-AT" altLang="de-DE" sz="2400" dirty="0" err="1">
                <a:solidFill>
                  <a:srgbClr val="002060"/>
                </a:solidFill>
                <a:latin typeface="Calibri" panose="020F0502020204030204" pitchFamily="34" charset="0"/>
                <a:cs typeface="Calibri" panose="020F0502020204030204" pitchFamily="34" charset="0"/>
              </a:rPr>
              <a:t>statist</a:t>
            </a:r>
            <a:r>
              <a:rPr lang="de-AT" altLang="de-DE" sz="2400" dirty="0">
                <a:solidFill>
                  <a:srgbClr val="002060"/>
                </a:solidFill>
                <a:latin typeface="Calibri" panose="020F0502020204030204" pitchFamily="34" charset="0"/>
                <a:cs typeface="Calibri" panose="020F0502020204030204" pitchFamily="34" charset="0"/>
              </a:rPr>
              <a:t>. Heterogenität, Effektgröße, Public </a:t>
            </a:r>
            <a:r>
              <a:rPr lang="de-AT" altLang="de-DE" sz="2400" dirty="0" err="1">
                <a:solidFill>
                  <a:srgbClr val="002060"/>
                </a:solidFill>
                <a:latin typeface="Calibri" panose="020F0502020204030204" pitchFamily="34" charset="0"/>
                <a:cs typeface="Calibri" panose="020F0502020204030204" pitchFamily="34" charset="0"/>
              </a:rPr>
              <a:t>bias</a:t>
            </a:r>
            <a:r>
              <a:rPr lang="de-AT" altLang="de-DE" sz="2400" dirty="0">
                <a:solidFill>
                  <a:srgbClr val="002060"/>
                </a:solidFill>
                <a:latin typeface="Calibri" panose="020F0502020204030204" pitchFamily="34" charset="0"/>
                <a:cs typeface="Calibri" panose="020F0502020204030204" pitchFamily="34" charset="0"/>
              </a:rPr>
              <a:t>)</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 10 % Schmerzreduktion </a:t>
            </a:r>
            <a:r>
              <a:rPr lang="de-AT" altLang="de-DE" sz="2400" dirty="0" err="1">
                <a:solidFill>
                  <a:srgbClr val="002060"/>
                </a:solidFill>
                <a:latin typeface="Calibri" panose="020F0502020204030204" pitchFamily="34" charset="0"/>
                <a:cs typeface="Calibri" panose="020F0502020204030204" pitchFamily="34" charset="0"/>
              </a:rPr>
              <a:t>zw</a:t>
            </a:r>
            <a:r>
              <a:rPr lang="de-AT" altLang="de-DE" sz="2400" dirty="0">
                <a:solidFill>
                  <a:srgbClr val="002060"/>
                </a:solidFill>
                <a:latin typeface="Calibri" panose="020F0502020204030204" pitchFamily="34" charset="0"/>
                <a:cs typeface="Calibri" panose="020F0502020204030204" pitchFamily="34" charset="0"/>
              </a:rPr>
              <a:t> Gruppen (min klinisch </a:t>
            </a:r>
            <a:r>
              <a:rPr lang="de-AT" altLang="de-DE" sz="2400" dirty="0" err="1">
                <a:solidFill>
                  <a:srgbClr val="002060"/>
                </a:solidFill>
                <a:latin typeface="Calibri" panose="020F0502020204030204" pitchFamily="34" charset="0"/>
                <a:cs typeface="Calibri" panose="020F0502020204030204" pitchFamily="34" charset="0"/>
              </a:rPr>
              <a:t>rel</a:t>
            </a:r>
            <a:r>
              <a:rPr lang="de-AT" altLang="de-DE" sz="2400" dirty="0">
                <a:solidFill>
                  <a:srgbClr val="002060"/>
                </a:solidFill>
                <a:latin typeface="Calibri" panose="020F0502020204030204" pitchFamily="34" charset="0"/>
                <a:cs typeface="Calibri" panose="020F0502020204030204" pitchFamily="34" charset="0"/>
              </a:rPr>
              <a:t>  Unterschied)</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Gruppen mit ≥ 30-50 % und ≥ 50 % Schmerzreduktion</a:t>
            </a:r>
          </a:p>
          <a:p>
            <a:pPr marL="0" indent="0" eaLnBrk="1" hangingPunct="1">
              <a:lnSpc>
                <a:spcPct val="140000"/>
              </a:lnSpc>
              <a:buNone/>
            </a:pPr>
            <a:endParaRPr lang="de-AT" sz="1000" b="0" i="0" dirty="0">
              <a:solidFill>
                <a:srgbClr val="002060"/>
              </a:solidFill>
              <a:effectLst/>
              <a:latin typeface="Calibri" panose="020F0502020204030204" pitchFamily="34" charset="0"/>
              <a:cs typeface="Calibri" panose="020F0502020204030204" pitchFamily="34" charset="0"/>
            </a:endParaRPr>
          </a:p>
          <a:p>
            <a:pPr marL="0" indent="0" algn="ctr" eaLnBrk="1" hangingPunct="1">
              <a:buNone/>
            </a:pPr>
            <a:r>
              <a:rPr lang="de-AT" sz="1000" b="0" i="0" dirty="0">
                <a:solidFill>
                  <a:srgbClr val="002060"/>
                </a:solidFill>
                <a:effectLst/>
                <a:latin typeface="Calibri" panose="020F0502020204030204" pitchFamily="34" charset="0"/>
                <a:cs typeface="Calibri" panose="020F0502020204030204" pitchFamily="34" charset="0"/>
              </a:rPr>
              <a:t>Johnson MI et al: </a:t>
            </a:r>
            <a:r>
              <a:rPr lang="de-AT" sz="1000" b="0" i="0" dirty="0" err="1">
                <a:solidFill>
                  <a:srgbClr val="002060"/>
                </a:solidFill>
                <a:effectLst/>
                <a:latin typeface="Calibri" panose="020F0502020204030204" pitchFamily="34" charset="0"/>
                <a:cs typeface="Calibri" panose="020F0502020204030204" pitchFamily="34" charset="0"/>
              </a:rPr>
              <a:t>Efficacy</a:t>
            </a:r>
            <a:r>
              <a:rPr lang="de-AT" sz="1000" b="0" i="0" dirty="0">
                <a:solidFill>
                  <a:srgbClr val="002060"/>
                </a:solidFill>
                <a:effectLst/>
                <a:latin typeface="Calibri" panose="020F0502020204030204" pitchFamily="34" charset="0"/>
                <a:cs typeface="Calibri" panose="020F0502020204030204" pitchFamily="34" charset="0"/>
              </a:rPr>
              <a:t> and </a:t>
            </a:r>
            <a:r>
              <a:rPr lang="de-AT" sz="1000" b="0" i="0" dirty="0" err="1">
                <a:solidFill>
                  <a:srgbClr val="002060"/>
                </a:solidFill>
                <a:effectLst/>
                <a:latin typeface="Calibri" panose="020F0502020204030204" pitchFamily="34" charset="0"/>
                <a:cs typeface="Calibri" panose="020F0502020204030204" pitchFamily="34" charset="0"/>
              </a:rPr>
              <a:t>safety</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of</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transcutaneous</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electrical</a:t>
            </a:r>
            <a:r>
              <a:rPr lang="de-AT" sz="1000" b="0" i="0" dirty="0">
                <a:solidFill>
                  <a:srgbClr val="002060"/>
                </a:solidFill>
                <a:effectLst/>
                <a:latin typeface="Calibri" panose="020F0502020204030204" pitchFamily="34" charset="0"/>
                <a:cs typeface="Calibri" panose="020F0502020204030204" pitchFamily="34" charset="0"/>
              </a:rPr>
              <a:t> nerve </a:t>
            </a:r>
            <a:r>
              <a:rPr lang="de-AT" sz="1000" b="0" i="0" dirty="0" err="1">
                <a:solidFill>
                  <a:srgbClr val="002060"/>
                </a:solidFill>
                <a:effectLst/>
                <a:latin typeface="Calibri" panose="020F0502020204030204" pitchFamily="34" charset="0"/>
                <a:cs typeface="Calibri" panose="020F0502020204030204" pitchFamily="34" charset="0"/>
              </a:rPr>
              <a:t>stimulation</a:t>
            </a:r>
            <a:r>
              <a:rPr lang="de-AT" sz="1000" b="0" i="0" dirty="0">
                <a:solidFill>
                  <a:srgbClr val="002060"/>
                </a:solidFill>
                <a:effectLst/>
                <a:latin typeface="Calibri" panose="020F0502020204030204" pitchFamily="34" charset="0"/>
                <a:cs typeface="Calibri" panose="020F0502020204030204" pitchFamily="34" charset="0"/>
              </a:rPr>
              <a:t> (TENS) </a:t>
            </a:r>
            <a:r>
              <a:rPr lang="de-AT" sz="1000" b="0" i="0" dirty="0" err="1">
                <a:solidFill>
                  <a:srgbClr val="002060"/>
                </a:solidFill>
                <a:effectLst/>
                <a:latin typeface="Calibri" panose="020F0502020204030204" pitchFamily="34" charset="0"/>
                <a:cs typeface="Calibri" panose="020F0502020204030204" pitchFamily="34" charset="0"/>
              </a:rPr>
              <a:t>for</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acute</a:t>
            </a:r>
            <a:r>
              <a:rPr lang="de-AT" sz="1000" b="0" i="0" dirty="0">
                <a:solidFill>
                  <a:srgbClr val="002060"/>
                </a:solidFill>
                <a:effectLst/>
                <a:latin typeface="Calibri" panose="020F0502020204030204" pitchFamily="34" charset="0"/>
                <a:cs typeface="Calibri" panose="020F0502020204030204" pitchFamily="34" charset="0"/>
              </a:rPr>
              <a:t> and </a:t>
            </a:r>
            <a:r>
              <a:rPr lang="de-AT" sz="1000" b="0" i="0" dirty="0" err="1">
                <a:solidFill>
                  <a:srgbClr val="002060"/>
                </a:solidFill>
                <a:effectLst/>
                <a:latin typeface="Calibri" panose="020F0502020204030204" pitchFamily="34" charset="0"/>
                <a:cs typeface="Calibri" panose="020F0502020204030204" pitchFamily="34" charset="0"/>
              </a:rPr>
              <a:t>chronic</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pain</a:t>
            </a:r>
            <a:r>
              <a:rPr lang="de-AT" sz="1000" b="0" i="0" dirty="0">
                <a:solidFill>
                  <a:srgbClr val="002060"/>
                </a:solidFill>
                <a:effectLst/>
                <a:latin typeface="Calibri" panose="020F0502020204030204" pitchFamily="34" charset="0"/>
                <a:cs typeface="Calibri" panose="020F0502020204030204" pitchFamily="34" charset="0"/>
              </a:rPr>
              <a:t> in </a:t>
            </a:r>
            <a:r>
              <a:rPr lang="de-AT" sz="1000" b="0" i="0" dirty="0" err="1">
                <a:solidFill>
                  <a:srgbClr val="002060"/>
                </a:solidFill>
                <a:effectLst/>
                <a:latin typeface="Calibri" panose="020F0502020204030204" pitchFamily="34" charset="0"/>
                <a:cs typeface="Calibri" panose="020F0502020204030204" pitchFamily="34" charset="0"/>
              </a:rPr>
              <a:t>adults</a:t>
            </a:r>
            <a:r>
              <a:rPr lang="de-AT" sz="1000" b="0" i="0" dirty="0">
                <a:solidFill>
                  <a:srgbClr val="002060"/>
                </a:solidFill>
                <a:effectLst/>
                <a:latin typeface="Calibri" panose="020F0502020204030204" pitchFamily="34" charset="0"/>
                <a:cs typeface="Calibri" panose="020F0502020204030204" pitchFamily="34" charset="0"/>
              </a:rPr>
              <a:t>: </a:t>
            </a:r>
          </a:p>
          <a:p>
            <a:pPr marL="0" indent="0" algn="ctr" eaLnBrk="1" hangingPunct="1">
              <a:buNone/>
            </a:pPr>
            <a:r>
              <a:rPr lang="de-AT" sz="1000" b="0" i="0" dirty="0">
                <a:solidFill>
                  <a:srgbClr val="002060"/>
                </a:solidFill>
                <a:effectLst/>
                <a:latin typeface="Calibri" panose="020F0502020204030204" pitchFamily="34" charset="0"/>
                <a:cs typeface="Calibri" panose="020F0502020204030204" pitchFamily="34" charset="0"/>
              </a:rPr>
              <a:t>a </a:t>
            </a:r>
            <a:r>
              <a:rPr lang="de-AT" sz="1000" b="0" i="0" dirty="0" err="1">
                <a:solidFill>
                  <a:srgbClr val="002060"/>
                </a:solidFill>
                <a:effectLst/>
                <a:latin typeface="Calibri" panose="020F0502020204030204" pitchFamily="34" charset="0"/>
                <a:cs typeface="Calibri" panose="020F0502020204030204" pitchFamily="34" charset="0"/>
              </a:rPr>
              <a:t>systematic</a:t>
            </a:r>
            <a:r>
              <a:rPr lang="de-AT" sz="1000" b="0" i="0" dirty="0">
                <a:solidFill>
                  <a:srgbClr val="002060"/>
                </a:solidFill>
                <a:effectLst/>
                <a:latin typeface="Calibri" panose="020F0502020204030204" pitchFamily="34" charset="0"/>
                <a:cs typeface="Calibri" panose="020F0502020204030204" pitchFamily="34" charset="0"/>
              </a:rPr>
              <a:t> review and meta-analysis </a:t>
            </a:r>
            <a:r>
              <a:rPr lang="de-AT" sz="1000" b="0" i="0" dirty="0" err="1">
                <a:solidFill>
                  <a:srgbClr val="002060"/>
                </a:solidFill>
                <a:effectLst/>
                <a:latin typeface="Calibri" panose="020F0502020204030204" pitchFamily="34" charset="0"/>
                <a:cs typeface="Calibri" panose="020F0502020204030204" pitchFamily="34" charset="0"/>
              </a:rPr>
              <a:t>of</a:t>
            </a:r>
            <a:r>
              <a:rPr lang="de-AT" sz="1000" b="0" i="0" dirty="0">
                <a:solidFill>
                  <a:srgbClr val="002060"/>
                </a:solidFill>
                <a:effectLst/>
                <a:latin typeface="Calibri" panose="020F0502020204030204" pitchFamily="34" charset="0"/>
                <a:cs typeface="Calibri" panose="020F0502020204030204" pitchFamily="34" charset="0"/>
              </a:rPr>
              <a:t> 381 </a:t>
            </a:r>
            <a:r>
              <a:rPr lang="de-AT" sz="1000" b="0" i="0" dirty="0" err="1">
                <a:solidFill>
                  <a:srgbClr val="002060"/>
                </a:solidFill>
                <a:effectLst/>
                <a:latin typeface="Calibri" panose="020F0502020204030204" pitchFamily="34" charset="0"/>
                <a:cs typeface="Calibri" panose="020F0502020204030204" pitchFamily="34" charset="0"/>
              </a:rPr>
              <a:t>studies</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0" dirty="0" err="1">
                <a:solidFill>
                  <a:srgbClr val="002060"/>
                </a:solidFill>
                <a:effectLst/>
                <a:latin typeface="Calibri" panose="020F0502020204030204" pitchFamily="34" charset="0"/>
                <a:cs typeface="Calibri" panose="020F0502020204030204" pitchFamily="34" charset="0"/>
              </a:rPr>
              <a:t>the</a:t>
            </a:r>
            <a:r>
              <a:rPr lang="de-AT" sz="1000" b="0" i="0" dirty="0">
                <a:solidFill>
                  <a:srgbClr val="002060"/>
                </a:solidFill>
                <a:effectLst/>
                <a:latin typeface="Calibri" panose="020F0502020204030204" pitchFamily="34" charset="0"/>
                <a:cs typeface="Calibri" panose="020F0502020204030204" pitchFamily="34" charset="0"/>
              </a:rPr>
              <a:t> meta-TENS </a:t>
            </a:r>
            <a:r>
              <a:rPr lang="de-AT" sz="1000" b="0" i="0" dirty="0" err="1">
                <a:solidFill>
                  <a:srgbClr val="002060"/>
                </a:solidFill>
                <a:effectLst/>
                <a:latin typeface="Calibri" panose="020F0502020204030204" pitchFamily="34" charset="0"/>
                <a:cs typeface="Calibri" panose="020F0502020204030204" pitchFamily="34" charset="0"/>
              </a:rPr>
              <a:t>study</a:t>
            </a:r>
            <a:r>
              <a:rPr lang="de-AT" sz="1000" b="0" i="0" dirty="0">
                <a:solidFill>
                  <a:srgbClr val="002060"/>
                </a:solidFill>
                <a:effectLst/>
                <a:latin typeface="Calibri" panose="020F0502020204030204" pitchFamily="34" charset="0"/>
                <a:cs typeface="Calibri" panose="020F0502020204030204" pitchFamily="34" charset="0"/>
              </a:rPr>
              <a:t>). </a:t>
            </a:r>
            <a:r>
              <a:rPr lang="de-AT" sz="1000" b="0" i="1" dirty="0">
                <a:solidFill>
                  <a:srgbClr val="002060"/>
                </a:solidFill>
                <a:effectLst/>
                <a:latin typeface="Calibri" panose="020F0502020204030204" pitchFamily="34" charset="0"/>
                <a:cs typeface="Calibri" panose="020F0502020204030204" pitchFamily="34" charset="0"/>
              </a:rPr>
              <a:t>BMJ Open. 2022 Feb 10;12(2).</a:t>
            </a:r>
            <a:endParaRPr lang="de-AT" altLang="de-DE" sz="1000" i="1" dirty="0">
              <a:solidFill>
                <a:srgbClr val="002060"/>
              </a:solidFill>
              <a:latin typeface="Calibri" panose="020F0502020204030204" pitchFamily="34" charset="0"/>
              <a:cs typeface="Calibri" panose="020F0502020204030204" pitchFamily="34" charset="0"/>
            </a:endParaRPr>
          </a:p>
        </p:txBody>
      </p:sp>
      <p:sp>
        <p:nvSpPr>
          <p:cNvPr id="65539" name="Titel 1">
            <a:extLst>
              <a:ext uri="{FF2B5EF4-FFF2-40B4-BE49-F238E27FC236}">
                <a16:creationId xmlns:a16="http://schemas.microsoft.com/office/drawing/2014/main" id="{9929641E-FE8E-F2BD-5178-5DA0AB94F03E}"/>
              </a:ext>
            </a:extLst>
          </p:cNvPr>
          <p:cNvSpPr>
            <a:spLocks noGrp="1" noChangeArrowheads="1"/>
          </p:cNvSpPr>
          <p:nvPr>
            <p:ph type="title" idx="4294967295"/>
          </p:nvPr>
        </p:nvSpPr>
        <p:spPr>
          <a:xfrm>
            <a:off x="-162272" y="476672"/>
            <a:ext cx="9468544" cy="1143000"/>
          </a:xfrm>
        </p:spPr>
        <p:txBody>
          <a:bodyPr/>
          <a:lstStyle/>
          <a:p>
            <a:pPr eaLnBrk="1" hangingPunct="1"/>
            <a:r>
              <a:rPr lang="de-DE" altLang="de-DE" sz="5400" dirty="0" err="1">
                <a:solidFill>
                  <a:srgbClr val="002060"/>
                </a:solidFill>
                <a:latin typeface="Calibri" panose="020F0502020204030204" pitchFamily="34" charset="0"/>
              </a:rPr>
              <a:t>Systemat</a:t>
            </a:r>
            <a:r>
              <a:rPr lang="de-DE" altLang="de-DE" sz="5400" dirty="0">
                <a:solidFill>
                  <a:srgbClr val="002060"/>
                </a:solidFill>
                <a:latin typeface="Calibri" panose="020F0502020204030204" pitchFamily="34" charset="0"/>
              </a:rPr>
              <a:t>. Review/Metaanalyse</a:t>
            </a:r>
            <a:endParaRPr lang="de-AT" altLang="de-DE" sz="5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427697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Inhaltsplatzhalter 2">
            <a:extLst>
              <a:ext uri="{FF2B5EF4-FFF2-40B4-BE49-F238E27FC236}">
                <a16:creationId xmlns:a16="http://schemas.microsoft.com/office/drawing/2014/main" id="{F915A90E-2B90-56E6-95C0-77CF1930D91B}"/>
              </a:ext>
            </a:extLst>
          </p:cNvPr>
          <p:cNvSpPr>
            <a:spLocks noGrp="1" noChangeArrowheads="1"/>
          </p:cNvSpPr>
          <p:nvPr>
            <p:ph idx="4294967295"/>
          </p:nvPr>
        </p:nvSpPr>
        <p:spPr>
          <a:xfrm>
            <a:off x="-114855" y="1772816"/>
            <a:ext cx="9289032" cy="3662363"/>
          </a:xfrm>
        </p:spPr>
        <p:txBody>
          <a:bodyPr anchor="ctr"/>
          <a:lstStyle/>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NES </a:t>
            </a:r>
            <a:r>
              <a:rPr lang="de-AT" altLang="de-DE" sz="2400" dirty="0" err="1">
                <a:solidFill>
                  <a:srgbClr val="002060"/>
                </a:solidFill>
                <a:latin typeface="Calibri" panose="020F0502020204030204" pitchFamily="34" charset="0"/>
                <a:cs typeface="Calibri" panose="020F0502020204030204" pitchFamily="34" charset="0"/>
              </a:rPr>
              <a:t>vs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placebo</a:t>
            </a:r>
            <a:r>
              <a:rPr lang="de-AT" altLang="de-DE" sz="2400" dirty="0">
                <a:solidFill>
                  <a:srgbClr val="002060"/>
                </a:solidFill>
                <a:latin typeface="Calibri" panose="020F0502020204030204" pitchFamily="34" charset="0"/>
                <a:cs typeface="Calibri" panose="020F0502020204030204" pitchFamily="34" charset="0"/>
              </a:rPr>
              <a:t>“: NES besser</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NES </a:t>
            </a:r>
            <a:r>
              <a:rPr lang="de-AT" altLang="de-DE" sz="2400" dirty="0" err="1">
                <a:solidFill>
                  <a:srgbClr val="002060"/>
                </a:solidFill>
                <a:latin typeface="Calibri" panose="020F0502020204030204" pitchFamily="34" charset="0"/>
                <a:cs typeface="Calibri" panose="020F0502020204030204" pitchFamily="34" charset="0"/>
              </a:rPr>
              <a:t>vs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no</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treatment</a:t>
            </a:r>
            <a:r>
              <a:rPr lang="de-AT" altLang="de-DE" sz="2400" dirty="0">
                <a:solidFill>
                  <a:srgbClr val="002060"/>
                </a:solidFill>
                <a:latin typeface="Calibri" panose="020F0502020204030204" pitchFamily="34" charset="0"/>
                <a:cs typeface="Calibri" panose="020F0502020204030204" pitchFamily="34" charset="0"/>
              </a:rPr>
              <a:t>“: NES besser</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„Standard care“ (PT, </a:t>
            </a:r>
            <a:r>
              <a:rPr lang="de-AT" altLang="de-DE" sz="2400" dirty="0" err="1">
                <a:solidFill>
                  <a:srgbClr val="002060"/>
                </a:solidFill>
                <a:latin typeface="Calibri" panose="020F0502020204030204" pitchFamily="34" charset="0"/>
                <a:cs typeface="Calibri" panose="020F0502020204030204" pitchFamily="34" charset="0"/>
              </a:rPr>
              <a:t>exercise</a:t>
            </a:r>
            <a:r>
              <a:rPr lang="de-AT" altLang="de-DE" sz="2400" dirty="0">
                <a:solidFill>
                  <a:srgbClr val="002060"/>
                </a:solidFill>
                <a:latin typeface="Calibri" panose="020F0502020204030204" pitchFamily="34" charset="0"/>
                <a:cs typeface="Calibri" panose="020F0502020204030204" pitchFamily="34" charset="0"/>
              </a:rPr>
              <a:t>): NES Wirkung bleibt</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NES </a:t>
            </a:r>
            <a:r>
              <a:rPr lang="de-AT" altLang="de-DE" sz="2400" dirty="0" err="1">
                <a:solidFill>
                  <a:srgbClr val="002060"/>
                </a:solidFill>
                <a:latin typeface="Calibri" panose="020F0502020204030204" pitchFamily="34" charset="0"/>
                <a:cs typeface="Calibri" panose="020F0502020204030204" pitchFamily="34" charset="0"/>
              </a:rPr>
              <a:t>vs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other</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teratment</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pharmak</a:t>
            </a:r>
            <a:r>
              <a:rPr lang="de-AT" altLang="de-DE" sz="2400" dirty="0">
                <a:solidFill>
                  <a:srgbClr val="002060"/>
                </a:solidFill>
                <a:latin typeface="Calibri" panose="020F0502020204030204" pitchFamily="34" charset="0"/>
                <a:cs typeface="Calibri" panose="020F0502020204030204" pitchFamily="34" charset="0"/>
              </a:rPr>
              <a:t>/non </a:t>
            </a:r>
            <a:r>
              <a:rPr lang="de-AT" altLang="de-DE" sz="2400" dirty="0" err="1">
                <a:solidFill>
                  <a:srgbClr val="002060"/>
                </a:solidFill>
                <a:latin typeface="Calibri" panose="020F0502020204030204" pitchFamily="34" charset="0"/>
                <a:cs typeface="Calibri" panose="020F0502020204030204" pitchFamily="34" charset="0"/>
              </a:rPr>
              <a:t>pharmak</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zuviele</a:t>
            </a:r>
            <a:r>
              <a:rPr lang="de-AT" altLang="de-DE" sz="2400" dirty="0">
                <a:solidFill>
                  <a:srgbClr val="002060"/>
                </a:solidFill>
                <a:latin typeface="Calibri" panose="020F0502020204030204" pitchFamily="34" charset="0"/>
                <a:cs typeface="Calibri" panose="020F0502020204030204" pitchFamily="34" charset="0"/>
              </a:rPr>
              <a:t> Optionen</a:t>
            </a: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High </a:t>
            </a:r>
            <a:r>
              <a:rPr lang="de-AT" altLang="de-DE" sz="2400" dirty="0" err="1">
                <a:solidFill>
                  <a:srgbClr val="002060"/>
                </a:solidFill>
                <a:latin typeface="Calibri" panose="020F0502020204030204" pitchFamily="34" charset="0"/>
                <a:cs typeface="Calibri" panose="020F0502020204030204" pitchFamily="34" charset="0"/>
              </a:rPr>
              <a:t>vs</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low</a:t>
            </a:r>
            <a:r>
              <a:rPr lang="de-AT" altLang="de-DE" sz="2400" dirty="0">
                <a:solidFill>
                  <a:srgbClr val="002060"/>
                </a:solidFill>
                <a:latin typeface="Calibri" panose="020F0502020204030204" pitchFamily="34" charset="0"/>
                <a:cs typeface="Calibri" panose="020F0502020204030204" pitchFamily="34" charset="0"/>
              </a:rPr>
              <a:t> </a:t>
            </a:r>
            <a:r>
              <a:rPr lang="de-AT" altLang="de-DE" sz="2400" dirty="0" err="1">
                <a:solidFill>
                  <a:srgbClr val="002060"/>
                </a:solidFill>
                <a:latin typeface="Calibri" panose="020F0502020204030204" pitchFamily="34" charset="0"/>
                <a:cs typeface="Calibri" panose="020F0502020204030204" pitchFamily="34" charset="0"/>
              </a:rPr>
              <a:t>frequency</a:t>
            </a:r>
            <a:r>
              <a:rPr lang="de-AT" altLang="de-DE" sz="2400" dirty="0">
                <a:solidFill>
                  <a:srgbClr val="002060"/>
                </a:solidFill>
                <a:latin typeface="Calibri" panose="020F0502020204030204" pitchFamily="34" charset="0"/>
                <a:cs typeface="Calibri" panose="020F0502020204030204" pitchFamily="34" charset="0"/>
              </a:rPr>
              <a:t> NES: idem</a:t>
            </a:r>
          </a:p>
          <a:p>
            <a:pPr marL="0" indent="0" eaLnBrk="1" hangingPunct="1">
              <a:lnSpc>
                <a:spcPct val="140000"/>
              </a:lnSpc>
              <a:buNone/>
            </a:pPr>
            <a:endParaRPr lang="de-AT" altLang="de-DE" sz="2400" dirty="0">
              <a:solidFill>
                <a:srgbClr val="002060"/>
              </a:solidFill>
              <a:latin typeface="Calibri" panose="020F0502020204030204" pitchFamily="34" charset="0"/>
              <a:cs typeface="Calibri" panose="020F0502020204030204" pitchFamily="34" charset="0"/>
            </a:endParaRPr>
          </a:p>
          <a:p>
            <a:pPr eaLnBrk="1" hangingPunct="1">
              <a:lnSpc>
                <a:spcPct val="140000"/>
              </a:lnSpc>
              <a:buFont typeface="Wingdings" panose="05000000000000000000" pitchFamily="2" charset="2"/>
              <a:buChar char="Ø"/>
            </a:pPr>
            <a:r>
              <a:rPr lang="de-AT" altLang="de-DE" sz="2400" dirty="0">
                <a:solidFill>
                  <a:srgbClr val="002060"/>
                </a:solidFill>
                <a:latin typeface="Calibri" panose="020F0502020204030204" pitchFamily="34" charset="0"/>
                <a:cs typeface="Calibri" panose="020F0502020204030204" pitchFamily="34" charset="0"/>
              </a:rPr>
              <a:t>Sicherheit: selten Hautirritationen, unangenehmes Gefühl</a:t>
            </a:r>
          </a:p>
        </p:txBody>
      </p:sp>
      <p:sp>
        <p:nvSpPr>
          <p:cNvPr id="2" name="Titel 1">
            <a:extLst>
              <a:ext uri="{FF2B5EF4-FFF2-40B4-BE49-F238E27FC236}">
                <a16:creationId xmlns:a16="http://schemas.microsoft.com/office/drawing/2014/main" id="{FD23256A-DD0B-4693-3C9F-24CDF820A7C8}"/>
              </a:ext>
            </a:extLst>
          </p:cNvPr>
          <p:cNvSpPr txBox="1">
            <a:spLocks noChangeArrowheads="1"/>
          </p:cNvSpPr>
          <p:nvPr/>
        </p:nvSpPr>
        <p:spPr bwMode="auto">
          <a:xfrm>
            <a:off x="-252536" y="116632"/>
            <a:ext cx="94685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de-DE" altLang="de-DE" sz="5400" kern="0" dirty="0">
                <a:solidFill>
                  <a:srgbClr val="002060"/>
                </a:solidFill>
                <a:latin typeface="Calibri" panose="020F0502020204030204" pitchFamily="34" charset="0"/>
              </a:rPr>
              <a:t>Ergebnisse</a:t>
            </a:r>
            <a:endParaRPr lang="de-AT" altLang="de-DE" sz="5400" kern="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86359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53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53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53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2918</Words>
  <Application>Microsoft Office PowerPoint</Application>
  <PresentationFormat>Bildschirmpräsentation (4:3)</PresentationFormat>
  <Paragraphs>349</Paragraphs>
  <Slides>44</Slides>
  <Notes>39</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44</vt:i4>
      </vt:variant>
    </vt:vector>
  </HeadingPairs>
  <TitlesOfParts>
    <vt:vector size="56" baseType="lpstr">
      <vt:lpstr>Arial</vt:lpstr>
      <vt:lpstr>BlinkMacSystemFont</vt:lpstr>
      <vt:lpstr>Calibri</vt:lpstr>
      <vt:lpstr>Calibri Light</vt:lpstr>
      <vt:lpstr>ElsevierGulliver</vt:lpstr>
      <vt:lpstr>Georgia</vt:lpstr>
      <vt:lpstr>helvetica</vt:lpstr>
      <vt:lpstr>Lora</vt:lpstr>
      <vt:lpstr>Verdana</vt:lpstr>
      <vt:lpstr>Wingdings</vt:lpstr>
      <vt:lpstr>Standarddesign</vt:lpstr>
      <vt:lpstr>Benutzerdefiniertes Design</vt:lpstr>
      <vt:lpstr>PowerPoint-Präsentation</vt:lpstr>
      <vt:lpstr>PowerPoint-Präsentation</vt:lpstr>
      <vt:lpstr>PowerPoint-Präsentation</vt:lpstr>
      <vt:lpstr>Wo ist die Evidenz?</vt:lpstr>
      <vt:lpstr>Studien bis   ̴2000 (ak WS-Schmerz)</vt:lpstr>
      <vt:lpstr>Akuter WS-Schmerz</vt:lpstr>
      <vt:lpstr>PowerPoint-Präsentation</vt:lpstr>
      <vt:lpstr>Systemat. Review/Metaanalyse</vt:lpstr>
      <vt:lpstr>PowerPoint-Präsentation</vt:lpstr>
      <vt:lpstr>PowerPoint-Präsentation</vt:lpstr>
      <vt:lpstr>Haben Sie Fragen?</vt:lpstr>
      <vt:lpstr>PowerPoint-Präsentation</vt:lpstr>
      <vt:lpstr>Schmerzprozessierung (Bannister, Dickenson 2017)</vt:lpstr>
      <vt:lpstr>PowerPoint-Präsentation</vt:lpstr>
      <vt:lpstr>PowerPoint-Präsentation</vt:lpstr>
      <vt:lpstr>PowerPoint-Präsentation</vt:lpstr>
      <vt:lpstr>PowerPoint-Präsentation</vt:lpstr>
      <vt:lpstr>PowerPoint-Präsentation</vt:lpstr>
      <vt:lpstr>Conclusion</vt:lpstr>
      <vt:lpstr>PowerPoint-Präsentation</vt:lpstr>
      <vt:lpstr>Geändertes Bewegungsverhalten</vt:lpstr>
      <vt:lpstr>Physiologie</vt:lpstr>
      <vt:lpstr>Schmerz</vt:lpstr>
      <vt:lpstr>PowerPoint-Präsentation</vt:lpstr>
      <vt:lpstr>PowerPoint-Präsentation</vt:lpstr>
      <vt:lpstr>Medizinische Trainingstherapie</vt:lpstr>
      <vt:lpstr>Medizinische Trainingstherapie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Assessment beim WS-schmerz</vt:lpstr>
      <vt:lpstr>Information durch sEMG, Sonographie</vt:lpstr>
      <vt:lpstr>Ziele</vt:lpstr>
      <vt:lpstr>Medizinische Trainingstherapie</vt:lpstr>
      <vt:lpstr>PowerPoint-Präsentation</vt:lpstr>
      <vt:lpstr>Zusammenfassung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office</dc:creator>
  <cp:lastModifiedBy>Priv-Doz Kienbacher</cp:lastModifiedBy>
  <cp:revision>836</cp:revision>
  <cp:lastPrinted>2023-06-07T10:21:37Z</cp:lastPrinted>
  <dcterms:created xsi:type="dcterms:W3CDTF">2010-02-10T07:49:33Z</dcterms:created>
  <dcterms:modified xsi:type="dcterms:W3CDTF">2024-01-23T11:33:11Z</dcterms:modified>
</cp:coreProperties>
</file>