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78" r:id="rId3"/>
    <p:sldId id="279" r:id="rId4"/>
    <p:sldId id="285" r:id="rId5"/>
    <p:sldId id="286" r:id="rId6"/>
    <p:sldId id="280" r:id="rId7"/>
    <p:sldId id="287" r:id="rId8"/>
    <p:sldId id="284" r:id="rId9"/>
    <p:sldId id="281" r:id="rId10"/>
    <p:sldId id="289" r:id="rId11"/>
    <p:sldId id="290" r:id="rId12"/>
    <p:sldId id="282" r:id="rId13"/>
    <p:sldId id="291" r:id="rId14"/>
    <p:sldId id="288" r:id="rId15"/>
  </p:sldIdLst>
  <p:sldSz cx="9144000" cy="6858000" type="screen4x3"/>
  <p:notesSz cx="6858000" cy="99456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5" autoAdjust="0"/>
    <p:restoredTop sz="94727" autoAdjust="0"/>
  </p:normalViewPr>
  <p:slideViewPr>
    <p:cSldViewPr>
      <p:cViewPr varScale="1">
        <p:scale>
          <a:sx n="85" d="100"/>
          <a:sy n="85" d="100"/>
        </p:scale>
        <p:origin x="18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S%20Metastasen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de-DE" sz="1800" b="0" i="0" baseline="0">
                <a:effectLst/>
              </a:rPr>
              <a:t>Delay Wirbelsäulenmetastasen 2020-2024 Feldkirch</a:t>
            </a:r>
            <a:endParaRPr lang="de-DE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RIA_OP_OPS!$P$1:$T$1</c:f>
              <c:strCache>
                <c:ptCount val="5"/>
                <c:pt idx="0">
                  <c:v>Treatment Delay </c:v>
                </c:pt>
                <c:pt idx="1">
                  <c:v>Referral Delay</c:v>
                </c:pt>
                <c:pt idx="2">
                  <c:v>Patient Delay</c:v>
                </c:pt>
                <c:pt idx="3">
                  <c:v>Referral Delay + Treatment Delay </c:v>
                </c:pt>
                <c:pt idx="4">
                  <c:v>Total Delay</c:v>
                </c:pt>
              </c:strCache>
            </c:strRef>
          </c:cat>
          <c:val>
            <c:numRef>
              <c:f>RIA_OP_OPS!$P$39:$T$39</c:f>
              <c:numCache>
                <c:formatCode>General</c:formatCode>
                <c:ptCount val="5"/>
                <c:pt idx="0">
                  <c:v>7.833333333333333</c:v>
                </c:pt>
                <c:pt idx="1">
                  <c:v>5.9142857142857146</c:v>
                </c:pt>
                <c:pt idx="2">
                  <c:v>30.384615384615383</c:v>
                </c:pt>
                <c:pt idx="3">
                  <c:v>13.747619047619047</c:v>
                </c:pt>
                <c:pt idx="4">
                  <c:v>44.132234432234426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7-C649-AB03-26CB234E2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9849776"/>
        <c:axId val="399848600"/>
      </c:barChart>
      <c:catAx>
        <c:axId val="39984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9848600"/>
        <c:crosses val="autoZero"/>
        <c:auto val="1"/>
        <c:lblAlgn val="ctr"/>
        <c:lblOffset val="100"/>
        <c:noMultiLvlLbl val="0"/>
      </c:catAx>
      <c:valAx>
        <c:axId val="399848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984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Bilgeri Manfred Timeline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Tabelle1!$A$1:$G$1</c:f>
              <c:strCache>
                <c:ptCount val="7"/>
                <c:pt idx="0">
                  <c:v>MRT Extern</c:v>
                </c:pt>
                <c:pt idx="1">
                  <c:v>Staging CT</c:v>
                </c:pt>
                <c:pt idx="2">
                  <c:v>Biopsie</c:v>
                </c:pt>
                <c:pt idx="3">
                  <c:v>Tumorboard</c:v>
                </c:pt>
                <c:pt idx="4">
                  <c:v>OP</c:v>
                </c:pt>
                <c:pt idx="5">
                  <c:v>Histologie</c:v>
                </c:pt>
                <c:pt idx="6">
                  <c:v>Zeitverlust bis Therapie </c:v>
                </c:pt>
              </c:strCache>
            </c:strRef>
          </c:cat>
          <c:val>
            <c:numRef>
              <c:f>Tabelle1!$A$5:$G$5</c:f>
              <c:numCache>
                <c:formatCode>General</c:formatCode>
                <c:ptCount val="7"/>
                <c:pt idx="0">
                  <c:v>16</c:v>
                </c:pt>
                <c:pt idx="1">
                  <c:v>1</c:v>
                </c:pt>
                <c:pt idx="2">
                  <c:v>13</c:v>
                </c:pt>
                <c:pt idx="3">
                  <c:v>21</c:v>
                </c:pt>
                <c:pt idx="4">
                  <c:v>3</c:v>
                </c:pt>
                <c:pt idx="5">
                  <c:v>19</c:v>
                </c:pt>
                <c:pt idx="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2-AB4F-B8FD-D79BCDF03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9848208"/>
        <c:axId val="399847032"/>
      </c:barChart>
      <c:catAx>
        <c:axId val="399848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9847032"/>
        <c:crosses val="autoZero"/>
        <c:auto val="1"/>
        <c:lblAlgn val="ctr"/>
        <c:lblOffset val="100"/>
        <c:noMultiLvlLbl val="0"/>
      </c:catAx>
      <c:valAx>
        <c:axId val="399847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984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6B480-1AF8-4A4B-9B48-633FA7C50CF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5611847-AE93-490B-B957-A10EB66752BB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OP</a:t>
          </a:r>
        </a:p>
      </dgm:t>
    </dgm:pt>
    <dgm:pt modelId="{933DF388-E601-4AB0-9AFD-E9AB09F191A1}" type="parTrans" cxnId="{C6003C5B-93CC-41FE-A56C-7DB3CD081C0B}">
      <dgm:prSet/>
      <dgm:spPr/>
      <dgm:t>
        <a:bodyPr/>
        <a:lstStyle/>
        <a:p>
          <a:endParaRPr lang="de-DE"/>
        </a:p>
      </dgm:t>
    </dgm:pt>
    <dgm:pt modelId="{2C7609F1-529C-4E17-95A0-8C6F8A8A8A58}" type="sibTrans" cxnId="{C6003C5B-93CC-41FE-A56C-7DB3CD081C0B}">
      <dgm:prSet/>
      <dgm:spPr/>
      <dgm:t>
        <a:bodyPr/>
        <a:lstStyle/>
        <a:p>
          <a:endParaRPr lang="de-DE"/>
        </a:p>
      </dgm:t>
    </dgm:pt>
    <dgm:pt modelId="{3EEB02C9-480B-4AFD-AE62-77DFDAD4C36F}">
      <dgm:prSet phldrT="[Text]" custT="1"/>
      <dgm:spPr/>
      <dgm:t>
        <a:bodyPr/>
        <a:lstStyle/>
        <a:p>
          <a:r>
            <a:rPr lang="de-DE" sz="2000" b="1" dirty="0"/>
            <a:t>Akut:</a:t>
          </a:r>
        </a:p>
        <a:p>
          <a:r>
            <a:rPr lang="de-DE" sz="1700" dirty="0"/>
            <a:t>Parese</a:t>
          </a:r>
        </a:p>
        <a:p>
          <a:r>
            <a:rPr lang="de-DE" sz="1700" dirty="0" err="1"/>
            <a:t>Cauda</a:t>
          </a:r>
          <a:r>
            <a:rPr lang="de-DE" sz="1700" dirty="0"/>
            <a:t> </a:t>
          </a:r>
          <a:r>
            <a:rPr lang="de-DE" sz="1700" dirty="0" err="1"/>
            <a:t>Equina</a:t>
          </a:r>
          <a:endParaRPr lang="de-DE" sz="1700" dirty="0"/>
        </a:p>
      </dgm:t>
    </dgm:pt>
    <dgm:pt modelId="{F78FD8F6-1E9B-460B-AC75-3211F19E7746}" type="parTrans" cxnId="{CD83CFB6-D438-4572-A019-D5529C047C67}">
      <dgm:prSet/>
      <dgm:spPr/>
      <dgm:t>
        <a:bodyPr/>
        <a:lstStyle/>
        <a:p>
          <a:endParaRPr lang="de-DE"/>
        </a:p>
      </dgm:t>
    </dgm:pt>
    <dgm:pt modelId="{5113A59D-7ABF-4D80-861D-F077F5859C9B}" type="sibTrans" cxnId="{CD83CFB6-D438-4572-A019-D5529C047C67}">
      <dgm:prSet/>
      <dgm:spPr/>
      <dgm:t>
        <a:bodyPr/>
        <a:lstStyle/>
        <a:p>
          <a:endParaRPr lang="de-DE"/>
        </a:p>
      </dgm:t>
    </dgm:pt>
    <dgm:pt modelId="{DEFC6D9B-0423-44B6-A5E3-FD78CB565E07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err="1">
              <a:solidFill>
                <a:schemeClr val="tx1"/>
              </a:solidFill>
            </a:rPr>
            <a:t>Staging</a:t>
          </a:r>
          <a:r>
            <a:rPr lang="de-DE" dirty="0"/>
            <a:t> </a:t>
          </a:r>
          <a:r>
            <a:rPr lang="de-DE" dirty="0">
              <a:solidFill>
                <a:schemeClr val="tx1"/>
              </a:solidFill>
            </a:rPr>
            <a:t>CT, </a:t>
          </a:r>
          <a:r>
            <a:rPr lang="de-DE" dirty="0" err="1">
              <a:solidFill>
                <a:schemeClr val="tx1"/>
              </a:solidFill>
            </a:rPr>
            <a:t>Histo</a:t>
          </a:r>
          <a:r>
            <a:rPr lang="de-DE" dirty="0">
              <a:solidFill>
                <a:schemeClr val="tx1"/>
              </a:solidFill>
            </a:rPr>
            <a:t>, Tumorboard?</a:t>
          </a:r>
        </a:p>
      </dgm:t>
    </dgm:pt>
    <dgm:pt modelId="{6352AF7A-60DE-44D0-A721-96E3B3086F19}" type="parTrans" cxnId="{9BE98441-A4DA-442C-BBFD-213704D05CDB}">
      <dgm:prSet/>
      <dgm:spPr/>
      <dgm:t>
        <a:bodyPr/>
        <a:lstStyle/>
        <a:p>
          <a:endParaRPr lang="de-DE"/>
        </a:p>
      </dgm:t>
    </dgm:pt>
    <dgm:pt modelId="{2E50F6D0-93EB-4F6D-8765-A543162C387A}" type="sibTrans" cxnId="{9BE98441-A4DA-442C-BBFD-213704D05CDB}">
      <dgm:prSet/>
      <dgm:spPr/>
      <dgm:t>
        <a:bodyPr/>
        <a:lstStyle/>
        <a:p>
          <a:endParaRPr lang="de-DE"/>
        </a:p>
      </dgm:t>
    </dgm:pt>
    <dgm:pt modelId="{0C43FC41-F7BB-4461-A22B-80ADF082B464}">
      <dgm:prSet phldrT="[Text]" custT="1"/>
      <dgm:spPr/>
      <dgm:t>
        <a:bodyPr/>
        <a:lstStyle/>
        <a:p>
          <a:r>
            <a:rPr lang="de-DE" sz="2000" b="1" dirty="0"/>
            <a:t>Subakut:</a:t>
          </a:r>
        </a:p>
        <a:p>
          <a:r>
            <a:rPr lang="de-DE" sz="1700" dirty="0" err="1"/>
            <a:t>Plegie</a:t>
          </a:r>
          <a:endParaRPr lang="de-DE" sz="1700" dirty="0"/>
        </a:p>
        <a:p>
          <a:r>
            <a:rPr lang="de-DE" sz="1700" dirty="0"/>
            <a:t>Ataxie</a:t>
          </a:r>
        </a:p>
      </dgm:t>
    </dgm:pt>
    <dgm:pt modelId="{880BDB18-56F4-4902-9337-C36BE186DDA4}" type="parTrans" cxnId="{7F7BF60D-465B-4F6C-A8EF-3E4D159F52AA}">
      <dgm:prSet/>
      <dgm:spPr/>
      <dgm:t>
        <a:bodyPr/>
        <a:lstStyle/>
        <a:p>
          <a:endParaRPr lang="de-DE"/>
        </a:p>
      </dgm:t>
    </dgm:pt>
    <dgm:pt modelId="{07E90A65-D984-4709-89A5-1F9282AE45D8}" type="sibTrans" cxnId="{7F7BF60D-465B-4F6C-A8EF-3E4D159F52AA}">
      <dgm:prSet/>
      <dgm:spPr/>
      <dgm:t>
        <a:bodyPr/>
        <a:lstStyle/>
        <a:p>
          <a:endParaRPr lang="de-DE"/>
        </a:p>
      </dgm:t>
    </dgm:pt>
    <dgm:pt modelId="{D8C81154-232F-4B76-9BBB-03025CF1FA99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CT, MRT </a:t>
          </a:r>
          <a:r>
            <a:rPr lang="de-DE" dirty="0" err="1">
              <a:solidFill>
                <a:schemeClr val="tx1"/>
              </a:solidFill>
            </a:rPr>
            <a:t>Histo</a:t>
          </a:r>
          <a:r>
            <a:rPr lang="de-DE" dirty="0">
              <a:solidFill>
                <a:schemeClr val="tx1"/>
              </a:solidFill>
            </a:rPr>
            <a:t>, Tumorboard!</a:t>
          </a:r>
        </a:p>
      </dgm:t>
    </dgm:pt>
    <dgm:pt modelId="{32C591C2-F284-4828-98C2-DA5B8341B5ED}" type="parTrans" cxnId="{4D7151C8-E83E-407D-8707-322690253091}">
      <dgm:prSet/>
      <dgm:spPr/>
      <dgm:t>
        <a:bodyPr/>
        <a:lstStyle/>
        <a:p>
          <a:endParaRPr lang="de-DE"/>
        </a:p>
      </dgm:t>
    </dgm:pt>
    <dgm:pt modelId="{1E6BE5AE-9642-4154-B73A-3A720B112428}" type="sibTrans" cxnId="{4D7151C8-E83E-407D-8707-322690253091}">
      <dgm:prSet/>
      <dgm:spPr/>
      <dgm:t>
        <a:bodyPr/>
        <a:lstStyle/>
        <a:p>
          <a:endParaRPr lang="de-DE"/>
        </a:p>
      </dgm:t>
    </dgm:pt>
    <dgm:pt modelId="{CC889828-0136-4472-802C-F61BDB97E6CA}">
      <dgm:prSet phldrT="[Text]" custT="1"/>
      <dgm:spPr/>
      <dgm:t>
        <a:bodyPr/>
        <a:lstStyle/>
        <a:p>
          <a:r>
            <a:rPr lang="de-DE" sz="2000" b="1" dirty="0"/>
            <a:t>Elektiv:</a:t>
          </a:r>
        </a:p>
        <a:p>
          <a:r>
            <a:rPr lang="de-DE" sz="1700" dirty="0"/>
            <a:t>Kreuzschmerz</a:t>
          </a:r>
        </a:p>
        <a:p>
          <a:r>
            <a:rPr lang="de-DE" sz="1700" dirty="0"/>
            <a:t>Relative Instabilität</a:t>
          </a:r>
        </a:p>
      </dgm:t>
    </dgm:pt>
    <dgm:pt modelId="{8F08B773-FFDB-4577-886A-613A5B840568}" type="parTrans" cxnId="{7D758D12-7783-48A1-B589-0B7714109381}">
      <dgm:prSet/>
      <dgm:spPr/>
      <dgm:t>
        <a:bodyPr/>
        <a:lstStyle/>
        <a:p>
          <a:endParaRPr lang="de-DE"/>
        </a:p>
      </dgm:t>
    </dgm:pt>
    <dgm:pt modelId="{9C245911-8DCA-40F0-88CA-58F350CDED34}" type="sibTrans" cxnId="{7D758D12-7783-48A1-B589-0B7714109381}">
      <dgm:prSet/>
      <dgm:spPr/>
      <dgm:t>
        <a:bodyPr/>
        <a:lstStyle/>
        <a:p>
          <a:endParaRPr lang="de-DE"/>
        </a:p>
      </dgm:t>
    </dgm:pt>
    <dgm:pt modelId="{DDD6F9DA-C158-469D-8607-613512B6993C}" type="pres">
      <dgm:prSet presAssocID="{1026B480-1AF8-4A4B-9B48-633FA7C50CF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00D2494-DB4D-4874-B750-8677D6246AC8}" type="pres">
      <dgm:prSet presAssocID="{35611847-AE93-490B-B957-A10EB66752BB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04DAEEF8-6862-4294-BA56-80A1235E990D}" type="pres">
      <dgm:prSet presAssocID="{35611847-AE93-490B-B957-A10EB66752B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56D6A277-4D05-42B1-B7D4-678CF7136A20}" type="pres">
      <dgm:prSet presAssocID="{DEFC6D9B-0423-44B6-A5E3-FD78CB565E07}" presName="parentText2" presStyleLbl="node1" presStyleIdx="1" presStyleCnt="3" custScaleX="135683" custLinFactNeighborX="16632" custLinFactNeighborY="2056">
        <dgm:presLayoutVars>
          <dgm:chMax/>
          <dgm:chPref val="3"/>
          <dgm:bulletEnabled val="1"/>
        </dgm:presLayoutVars>
      </dgm:prSet>
      <dgm:spPr/>
    </dgm:pt>
    <dgm:pt modelId="{663FD2A8-36C1-47D5-9F7A-A6C4A1785096}" type="pres">
      <dgm:prSet presAssocID="{DEFC6D9B-0423-44B6-A5E3-FD78CB565E07}" presName="childText2" presStyleLbl="solidAlignAcc1" presStyleIdx="1" presStyleCnt="3" custLinFactNeighborX="-767" custLinFactNeighborY="13896">
        <dgm:presLayoutVars>
          <dgm:chMax val="0"/>
          <dgm:chPref val="0"/>
          <dgm:bulletEnabled val="1"/>
        </dgm:presLayoutVars>
      </dgm:prSet>
      <dgm:spPr/>
    </dgm:pt>
    <dgm:pt modelId="{88DFEB9F-DED4-45B4-9561-52C6A971E5D3}" type="pres">
      <dgm:prSet presAssocID="{D8C81154-232F-4B76-9BBB-03025CF1FA99}" presName="parentText3" presStyleLbl="node1" presStyleIdx="2" presStyleCnt="3" custScaleX="235378" custLinFactNeighborX="-284" custLinFactNeighborY="6773">
        <dgm:presLayoutVars>
          <dgm:chMax/>
          <dgm:chPref val="3"/>
          <dgm:bulletEnabled val="1"/>
        </dgm:presLayoutVars>
      </dgm:prSet>
      <dgm:spPr/>
    </dgm:pt>
    <dgm:pt modelId="{3B0782B6-F8CA-4A16-9D15-C7B4C04EF282}" type="pres">
      <dgm:prSet presAssocID="{D8C81154-232F-4B76-9BBB-03025CF1FA99}" presName="childText3" presStyleLbl="solidAlignAcc1" presStyleIdx="2" presStyleCnt="3" custLinFactNeighborX="-4397" custLinFactNeighborY="12409">
        <dgm:presLayoutVars>
          <dgm:chMax val="0"/>
          <dgm:chPref val="0"/>
          <dgm:bulletEnabled val="1"/>
        </dgm:presLayoutVars>
      </dgm:prSet>
      <dgm:spPr/>
    </dgm:pt>
  </dgm:ptLst>
  <dgm:cxnLst>
    <dgm:cxn modelId="{7F7BF60D-465B-4F6C-A8EF-3E4D159F52AA}" srcId="{DEFC6D9B-0423-44B6-A5E3-FD78CB565E07}" destId="{0C43FC41-F7BB-4461-A22B-80ADF082B464}" srcOrd="0" destOrd="0" parTransId="{880BDB18-56F4-4902-9337-C36BE186DDA4}" sibTransId="{07E90A65-D984-4709-89A5-1F9282AE45D8}"/>
    <dgm:cxn modelId="{7D758D12-7783-48A1-B589-0B7714109381}" srcId="{D8C81154-232F-4B76-9BBB-03025CF1FA99}" destId="{CC889828-0136-4472-802C-F61BDB97E6CA}" srcOrd="0" destOrd="0" parTransId="{8F08B773-FFDB-4577-886A-613A5B840568}" sibTransId="{9C245911-8DCA-40F0-88CA-58F350CDED34}"/>
    <dgm:cxn modelId="{9BE98441-A4DA-442C-BBFD-213704D05CDB}" srcId="{1026B480-1AF8-4A4B-9B48-633FA7C50CFB}" destId="{DEFC6D9B-0423-44B6-A5E3-FD78CB565E07}" srcOrd="1" destOrd="0" parTransId="{6352AF7A-60DE-44D0-A721-96E3B3086F19}" sibTransId="{2E50F6D0-93EB-4F6D-8765-A543162C387A}"/>
    <dgm:cxn modelId="{73D87559-65C0-4EEB-9EB9-8E266544B318}" type="presOf" srcId="{D8C81154-232F-4B76-9BBB-03025CF1FA99}" destId="{88DFEB9F-DED4-45B4-9561-52C6A971E5D3}" srcOrd="0" destOrd="0" presId="urn:microsoft.com/office/officeart/2009/3/layout/IncreasingArrowsProcess"/>
    <dgm:cxn modelId="{C6003C5B-93CC-41FE-A56C-7DB3CD081C0B}" srcId="{1026B480-1AF8-4A4B-9B48-633FA7C50CFB}" destId="{35611847-AE93-490B-B957-A10EB66752BB}" srcOrd="0" destOrd="0" parTransId="{933DF388-E601-4AB0-9AFD-E9AB09F191A1}" sibTransId="{2C7609F1-529C-4E17-95A0-8C6F8A8A8A58}"/>
    <dgm:cxn modelId="{199D9D7B-A02A-4B0F-A6D8-1DED919BDC07}" type="presOf" srcId="{1026B480-1AF8-4A4B-9B48-633FA7C50CFB}" destId="{DDD6F9DA-C158-469D-8607-613512B6993C}" srcOrd="0" destOrd="0" presId="urn:microsoft.com/office/officeart/2009/3/layout/IncreasingArrowsProcess"/>
    <dgm:cxn modelId="{A96E188A-B46F-46A5-AB09-61C101BE6BD8}" type="presOf" srcId="{DEFC6D9B-0423-44B6-A5E3-FD78CB565E07}" destId="{56D6A277-4D05-42B1-B7D4-678CF7136A20}" srcOrd="0" destOrd="0" presId="urn:microsoft.com/office/officeart/2009/3/layout/IncreasingArrowsProcess"/>
    <dgm:cxn modelId="{31EED4AA-7C52-405E-82A1-44E3613063C4}" type="presOf" srcId="{CC889828-0136-4472-802C-F61BDB97E6CA}" destId="{3B0782B6-F8CA-4A16-9D15-C7B4C04EF282}" srcOrd="0" destOrd="0" presId="urn:microsoft.com/office/officeart/2009/3/layout/IncreasingArrowsProcess"/>
    <dgm:cxn modelId="{A1CD50B0-E1EE-45B1-8C73-8AFADE222264}" type="presOf" srcId="{3EEB02C9-480B-4AFD-AE62-77DFDAD4C36F}" destId="{04DAEEF8-6862-4294-BA56-80A1235E990D}" srcOrd="0" destOrd="0" presId="urn:microsoft.com/office/officeart/2009/3/layout/IncreasingArrowsProcess"/>
    <dgm:cxn modelId="{CD83CFB6-D438-4572-A019-D5529C047C67}" srcId="{35611847-AE93-490B-B957-A10EB66752BB}" destId="{3EEB02C9-480B-4AFD-AE62-77DFDAD4C36F}" srcOrd="0" destOrd="0" parTransId="{F78FD8F6-1E9B-460B-AC75-3211F19E7746}" sibTransId="{5113A59D-7ABF-4D80-861D-F077F5859C9B}"/>
    <dgm:cxn modelId="{B4BF0AC6-8EB6-45D1-AA13-360AF15DECE7}" type="presOf" srcId="{35611847-AE93-490B-B957-A10EB66752BB}" destId="{D00D2494-DB4D-4874-B750-8677D6246AC8}" srcOrd="0" destOrd="0" presId="urn:microsoft.com/office/officeart/2009/3/layout/IncreasingArrowsProcess"/>
    <dgm:cxn modelId="{4D7151C8-E83E-407D-8707-322690253091}" srcId="{1026B480-1AF8-4A4B-9B48-633FA7C50CFB}" destId="{D8C81154-232F-4B76-9BBB-03025CF1FA99}" srcOrd="2" destOrd="0" parTransId="{32C591C2-F284-4828-98C2-DA5B8341B5ED}" sibTransId="{1E6BE5AE-9642-4154-B73A-3A720B112428}"/>
    <dgm:cxn modelId="{2E1312FA-15F4-4017-833A-A8932D32B563}" type="presOf" srcId="{0C43FC41-F7BB-4461-A22B-80ADF082B464}" destId="{663FD2A8-36C1-47D5-9F7A-A6C4A1785096}" srcOrd="0" destOrd="0" presId="urn:microsoft.com/office/officeart/2009/3/layout/IncreasingArrowsProcess"/>
    <dgm:cxn modelId="{C3CB2544-763A-4D66-99CF-7BD6CCCBD613}" type="presParOf" srcId="{DDD6F9DA-C158-469D-8607-613512B6993C}" destId="{D00D2494-DB4D-4874-B750-8677D6246AC8}" srcOrd="0" destOrd="0" presId="urn:microsoft.com/office/officeart/2009/3/layout/IncreasingArrowsProcess"/>
    <dgm:cxn modelId="{E2B4FC9F-D8F8-4C4F-84E3-FD014B8A03A8}" type="presParOf" srcId="{DDD6F9DA-C158-469D-8607-613512B6993C}" destId="{04DAEEF8-6862-4294-BA56-80A1235E990D}" srcOrd="1" destOrd="0" presId="urn:microsoft.com/office/officeart/2009/3/layout/IncreasingArrowsProcess"/>
    <dgm:cxn modelId="{8C44E360-6876-4896-B38B-54C2E33DACD0}" type="presParOf" srcId="{DDD6F9DA-C158-469D-8607-613512B6993C}" destId="{56D6A277-4D05-42B1-B7D4-678CF7136A20}" srcOrd="2" destOrd="0" presId="urn:microsoft.com/office/officeart/2009/3/layout/IncreasingArrowsProcess"/>
    <dgm:cxn modelId="{60379C0B-C7BC-4D80-B6E4-37230C69A796}" type="presParOf" srcId="{DDD6F9DA-C158-469D-8607-613512B6993C}" destId="{663FD2A8-36C1-47D5-9F7A-A6C4A1785096}" srcOrd="3" destOrd="0" presId="urn:microsoft.com/office/officeart/2009/3/layout/IncreasingArrowsProcess"/>
    <dgm:cxn modelId="{E01F9144-C037-4580-AA3B-26AF49D2D466}" type="presParOf" srcId="{DDD6F9DA-C158-469D-8607-613512B6993C}" destId="{88DFEB9F-DED4-45B4-9561-52C6A971E5D3}" srcOrd="4" destOrd="0" presId="urn:microsoft.com/office/officeart/2009/3/layout/IncreasingArrowsProcess"/>
    <dgm:cxn modelId="{3D6AF173-1609-4EA0-8FE7-5C8DA3E08890}" type="presParOf" srcId="{DDD6F9DA-C158-469D-8607-613512B6993C}" destId="{3B0782B6-F8CA-4A16-9D15-C7B4C04EF28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8F78DF-F957-0743-B0D4-B6DD760F1903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40A4EB42-9D08-0F47-9F70-5332A2BE0C0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Tag 1</a:t>
          </a:r>
        </a:p>
      </dgm:t>
    </dgm:pt>
    <dgm:pt modelId="{CC0EF050-2D80-8A45-A4C0-82FD57CB35B2}" type="parTrans" cxnId="{2F56F6FE-96FB-FD41-83AA-D66B0BA97894}">
      <dgm:prSet/>
      <dgm:spPr/>
      <dgm:t>
        <a:bodyPr/>
        <a:lstStyle/>
        <a:p>
          <a:endParaRPr lang="de-DE"/>
        </a:p>
      </dgm:t>
    </dgm:pt>
    <dgm:pt modelId="{659080EE-7777-C142-8C14-0E7CE607F5FF}" type="sibTrans" cxnId="{2F56F6FE-96FB-FD41-83AA-D66B0BA97894}">
      <dgm:prSet/>
      <dgm:spPr/>
      <dgm:t>
        <a:bodyPr/>
        <a:lstStyle/>
        <a:p>
          <a:endParaRPr lang="de-DE"/>
        </a:p>
      </dgm:t>
    </dgm:pt>
    <dgm:pt modelId="{D7EA4394-4F27-4D4B-83FC-F36361B5ACA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Tag 30</a:t>
          </a:r>
        </a:p>
      </dgm:t>
    </dgm:pt>
    <dgm:pt modelId="{0F6CB416-E882-6C4E-9060-F553755F4A0F}" type="parTrans" cxnId="{95BE27AD-7736-464B-BAAA-B6C9568E5EDE}">
      <dgm:prSet/>
      <dgm:spPr/>
      <dgm:t>
        <a:bodyPr/>
        <a:lstStyle/>
        <a:p>
          <a:endParaRPr lang="de-DE"/>
        </a:p>
      </dgm:t>
    </dgm:pt>
    <dgm:pt modelId="{116651E3-5732-E340-B148-F94B5871F5A8}" type="sibTrans" cxnId="{95BE27AD-7736-464B-BAAA-B6C9568E5EDE}">
      <dgm:prSet/>
      <dgm:spPr/>
      <dgm:t>
        <a:bodyPr/>
        <a:lstStyle/>
        <a:p>
          <a:endParaRPr lang="de-DE"/>
        </a:p>
      </dgm:t>
    </dgm:pt>
    <dgm:pt modelId="{AB954F39-7033-B446-BAEA-221E0A0971B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Tag 41</a:t>
          </a:r>
        </a:p>
      </dgm:t>
    </dgm:pt>
    <dgm:pt modelId="{D13BE67C-A45B-014C-A016-29052D1E914D}" type="parTrans" cxnId="{CFAB346A-A982-2343-80C2-2968C1E57E66}">
      <dgm:prSet/>
      <dgm:spPr/>
      <dgm:t>
        <a:bodyPr/>
        <a:lstStyle/>
        <a:p>
          <a:endParaRPr lang="de-DE"/>
        </a:p>
      </dgm:t>
    </dgm:pt>
    <dgm:pt modelId="{BAF0BFA7-C6F8-E94D-B286-9011053EFD30}" type="sibTrans" cxnId="{CFAB346A-A982-2343-80C2-2968C1E57E66}">
      <dgm:prSet/>
      <dgm:spPr/>
      <dgm:t>
        <a:bodyPr/>
        <a:lstStyle/>
        <a:p>
          <a:endParaRPr lang="de-DE"/>
        </a:p>
      </dgm:t>
    </dgm:pt>
    <dgm:pt modelId="{82A43218-C69F-B842-940F-6674DEF6B31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Tag 38</a:t>
          </a:r>
        </a:p>
      </dgm:t>
    </dgm:pt>
    <dgm:pt modelId="{C3254410-AF97-8743-97E5-AD19104E55D1}" type="parTrans" cxnId="{06425373-4151-034F-8D51-B6527EFB1FC0}">
      <dgm:prSet/>
      <dgm:spPr/>
      <dgm:t>
        <a:bodyPr/>
        <a:lstStyle/>
        <a:p>
          <a:endParaRPr lang="de-DE"/>
        </a:p>
      </dgm:t>
    </dgm:pt>
    <dgm:pt modelId="{146479CD-2769-964A-863B-E846611D7F03}" type="sibTrans" cxnId="{06425373-4151-034F-8D51-B6527EFB1FC0}">
      <dgm:prSet/>
      <dgm:spPr/>
      <dgm:t>
        <a:bodyPr/>
        <a:lstStyle/>
        <a:p>
          <a:endParaRPr lang="de-DE"/>
        </a:p>
      </dgm:t>
    </dgm:pt>
    <dgm:pt modelId="{F08DE9F6-9093-8249-93F8-85F5885702B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Tag 16</a:t>
          </a:r>
        </a:p>
      </dgm:t>
    </dgm:pt>
    <dgm:pt modelId="{CF6D6A42-AA12-6C4A-B8FE-33FB89C9CC81}" type="parTrans" cxnId="{4B1F217E-2249-FF49-ABE2-AC587A40546D}">
      <dgm:prSet/>
      <dgm:spPr/>
      <dgm:t>
        <a:bodyPr/>
        <a:lstStyle/>
        <a:p>
          <a:endParaRPr lang="de-DE"/>
        </a:p>
      </dgm:t>
    </dgm:pt>
    <dgm:pt modelId="{38F9B407-E325-3E41-9F55-5882B7983621}" type="sibTrans" cxnId="{4B1F217E-2249-FF49-ABE2-AC587A40546D}">
      <dgm:prSet/>
      <dgm:spPr/>
      <dgm:t>
        <a:bodyPr/>
        <a:lstStyle/>
        <a:p>
          <a:endParaRPr lang="de-DE"/>
        </a:p>
      </dgm:t>
    </dgm:pt>
    <dgm:pt modelId="{D4634777-519E-8140-B537-A5E2605DA02B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Tag</a:t>
          </a:r>
          <a:r>
            <a:rPr lang="de-DE" baseline="0" dirty="0">
              <a:solidFill>
                <a:schemeClr val="tx1"/>
              </a:solidFill>
            </a:rPr>
            <a:t> 49</a:t>
          </a:r>
          <a:endParaRPr lang="de-DE" dirty="0">
            <a:solidFill>
              <a:schemeClr val="tx1"/>
            </a:solidFill>
          </a:endParaRPr>
        </a:p>
      </dgm:t>
    </dgm:pt>
    <dgm:pt modelId="{86A5F7B1-9052-0C49-A0A9-F27882FC3D46}" type="parTrans" cxnId="{88A6B060-081B-1347-BA1D-191E6AFB0E92}">
      <dgm:prSet/>
      <dgm:spPr/>
      <dgm:t>
        <a:bodyPr/>
        <a:lstStyle/>
        <a:p>
          <a:endParaRPr lang="de-DE"/>
        </a:p>
      </dgm:t>
    </dgm:pt>
    <dgm:pt modelId="{C936AD1E-19E9-AB49-A0AB-2AE2BD913EEB}" type="sibTrans" cxnId="{88A6B060-081B-1347-BA1D-191E6AFB0E92}">
      <dgm:prSet/>
      <dgm:spPr/>
      <dgm:t>
        <a:bodyPr/>
        <a:lstStyle/>
        <a:p>
          <a:endParaRPr lang="de-DE"/>
        </a:p>
      </dgm:t>
    </dgm:pt>
    <dgm:pt modelId="{B97ED178-38CC-DE42-9B65-0D76B57C3E3E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Tag 17</a:t>
          </a:r>
        </a:p>
      </dgm:t>
    </dgm:pt>
    <dgm:pt modelId="{70C67E53-85FA-AA46-BF6C-F22BDDC3E131}" type="sibTrans" cxnId="{FAB0DBAA-B943-B040-AB86-4B61A50A5A1A}">
      <dgm:prSet/>
      <dgm:spPr/>
      <dgm:t>
        <a:bodyPr/>
        <a:lstStyle/>
        <a:p>
          <a:endParaRPr lang="de-DE"/>
        </a:p>
      </dgm:t>
    </dgm:pt>
    <dgm:pt modelId="{170ECE16-A64B-6349-AA53-63B86028AF33}" type="parTrans" cxnId="{FAB0DBAA-B943-B040-AB86-4B61A50A5A1A}">
      <dgm:prSet/>
      <dgm:spPr/>
      <dgm:t>
        <a:bodyPr/>
        <a:lstStyle/>
        <a:p>
          <a:endParaRPr lang="de-DE"/>
        </a:p>
      </dgm:t>
    </dgm:pt>
    <dgm:pt modelId="{E0F433A3-FAFA-3640-BA82-E8DE62D9F8E6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Tag 66</a:t>
          </a:r>
        </a:p>
      </dgm:t>
    </dgm:pt>
    <dgm:pt modelId="{C33B9F84-3749-DA42-9ABB-755996F5B31C}" type="parTrans" cxnId="{BF73A925-5A2C-5D43-995C-7B108D2DDAC4}">
      <dgm:prSet/>
      <dgm:spPr/>
      <dgm:t>
        <a:bodyPr/>
        <a:lstStyle/>
        <a:p>
          <a:endParaRPr lang="de-DE"/>
        </a:p>
      </dgm:t>
    </dgm:pt>
    <dgm:pt modelId="{0AE3B4AD-C12C-EB44-95CD-33BDC45287EA}" type="sibTrans" cxnId="{BF73A925-5A2C-5D43-995C-7B108D2DDAC4}">
      <dgm:prSet/>
      <dgm:spPr/>
      <dgm:t>
        <a:bodyPr/>
        <a:lstStyle/>
        <a:p>
          <a:endParaRPr lang="de-DE"/>
        </a:p>
      </dgm:t>
    </dgm:pt>
    <dgm:pt modelId="{6AC04B23-23E0-744C-A16D-6AF4A2FA9432}" type="pres">
      <dgm:prSet presAssocID="{B98F78DF-F957-0743-B0D4-B6DD760F1903}" presName="CompostProcess" presStyleCnt="0">
        <dgm:presLayoutVars>
          <dgm:dir/>
          <dgm:resizeHandles val="exact"/>
        </dgm:presLayoutVars>
      </dgm:prSet>
      <dgm:spPr/>
    </dgm:pt>
    <dgm:pt modelId="{61AFDFB8-5344-154B-B948-A3AFECB1B55B}" type="pres">
      <dgm:prSet presAssocID="{B98F78DF-F957-0743-B0D4-B6DD760F1903}" presName="arrow" presStyleLbl="bgShp" presStyleIdx="0" presStyleCnt="1"/>
      <dgm:spPr/>
    </dgm:pt>
    <dgm:pt modelId="{E73B529B-7D1D-D14D-86BA-A427C3B905CE}" type="pres">
      <dgm:prSet presAssocID="{B98F78DF-F957-0743-B0D4-B6DD760F1903}" presName="linearProcess" presStyleCnt="0"/>
      <dgm:spPr/>
    </dgm:pt>
    <dgm:pt modelId="{4D1C4DD2-DB15-4442-B419-E33674D4C374}" type="pres">
      <dgm:prSet presAssocID="{40A4EB42-9D08-0F47-9F70-5332A2BE0C0F}" presName="textNode" presStyleLbl="node1" presStyleIdx="0" presStyleCnt="8">
        <dgm:presLayoutVars>
          <dgm:bulletEnabled val="1"/>
        </dgm:presLayoutVars>
      </dgm:prSet>
      <dgm:spPr/>
    </dgm:pt>
    <dgm:pt modelId="{076B6F6D-A460-2548-A06E-F8E39CD18F46}" type="pres">
      <dgm:prSet presAssocID="{659080EE-7777-C142-8C14-0E7CE607F5FF}" presName="sibTrans" presStyleCnt="0"/>
      <dgm:spPr/>
    </dgm:pt>
    <dgm:pt modelId="{9EB25423-60F6-C44F-967A-A51ABBE2D440}" type="pres">
      <dgm:prSet presAssocID="{F08DE9F6-9093-8249-93F8-85F5885702B0}" presName="textNode" presStyleLbl="node1" presStyleIdx="1" presStyleCnt="8">
        <dgm:presLayoutVars>
          <dgm:bulletEnabled val="1"/>
        </dgm:presLayoutVars>
      </dgm:prSet>
      <dgm:spPr/>
    </dgm:pt>
    <dgm:pt modelId="{2A2B1755-3C41-A344-B606-39C247914A36}" type="pres">
      <dgm:prSet presAssocID="{38F9B407-E325-3E41-9F55-5882B7983621}" presName="sibTrans" presStyleCnt="0"/>
      <dgm:spPr/>
    </dgm:pt>
    <dgm:pt modelId="{11F59ABC-A474-644C-B75B-0ED59AAA9103}" type="pres">
      <dgm:prSet presAssocID="{B97ED178-38CC-DE42-9B65-0D76B57C3E3E}" presName="textNode" presStyleLbl="node1" presStyleIdx="2" presStyleCnt="8">
        <dgm:presLayoutVars>
          <dgm:bulletEnabled val="1"/>
        </dgm:presLayoutVars>
      </dgm:prSet>
      <dgm:spPr/>
    </dgm:pt>
    <dgm:pt modelId="{985B608E-43E8-254E-9741-09A53B369ECC}" type="pres">
      <dgm:prSet presAssocID="{70C67E53-85FA-AA46-BF6C-F22BDDC3E131}" presName="sibTrans" presStyleCnt="0"/>
      <dgm:spPr/>
    </dgm:pt>
    <dgm:pt modelId="{C2B5AD51-612E-9C46-9BB9-C8EDA5C27E26}" type="pres">
      <dgm:prSet presAssocID="{D7EA4394-4F27-4D4B-83FC-F36361B5ACA4}" presName="textNode" presStyleLbl="node1" presStyleIdx="3" presStyleCnt="8">
        <dgm:presLayoutVars>
          <dgm:bulletEnabled val="1"/>
        </dgm:presLayoutVars>
      </dgm:prSet>
      <dgm:spPr/>
    </dgm:pt>
    <dgm:pt modelId="{137227A6-81F4-2340-ADF3-7BBF1B0D0DC1}" type="pres">
      <dgm:prSet presAssocID="{116651E3-5732-E340-B148-F94B5871F5A8}" presName="sibTrans" presStyleCnt="0"/>
      <dgm:spPr/>
    </dgm:pt>
    <dgm:pt modelId="{E5ADD505-7665-4F49-9175-318B7D5990A0}" type="pres">
      <dgm:prSet presAssocID="{82A43218-C69F-B842-940F-6674DEF6B31D}" presName="textNode" presStyleLbl="node1" presStyleIdx="4" presStyleCnt="8">
        <dgm:presLayoutVars>
          <dgm:bulletEnabled val="1"/>
        </dgm:presLayoutVars>
      </dgm:prSet>
      <dgm:spPr/>
    </dgm:pt>
    <dgm:pt modelId="{DF531502-8EB7-6B42-8835-7B997F667C33}" type="pres">
      <dgm:prSet presAssocID="{146479CD-2769-964A-863B-E846611D7F03}" presName="sibTrans" presStyleCnt="0"/>
      <dgm:spPr/>
    </dgm:pt>
    <dgm:pt modelId="{831B908D-7C51-AB4A-893B-6C772C810064}" type="pres">
      <dgm:prSet presAssocID="{AB954F39-7033-B446-BAEA-221E0A0971BF}" presName="textNode" presStyleLbl="node1" presStyleIdx="5" presStyleCnt="8">
        <dgm:presLayoutVars>
          <dgm:bulletEnabled val="1"/>
        </dgm:presLayoutVars>
      </dgm:prSet>
      <dgm:spPr/>
    </dgm:pt>
    <dgm:pt modelId="{93F6A12B-2A0E-4C41-AB5B-0AC3ABD2BB39}" type="pres">
      <dgm:prSet presAssocID="{BAF0BFA7-C6F8-E94D-B286-9011053EFD30}" presName="sibTrans" presStyleCnt="0"/>
      <dgm:spPr/>
    </dgm:pt>
    <dgm:pt modelId="{98A22537-BA49-9E4E-A4D6-41468436892E}" type="pres">
      <dgm:prSet presAssocID="{D4634777-519E-8140-B537-A5E2605DA02B}" presName="textNode" presStyleLbl="node1" presStyleIdx="6" presStyleCnt="8">
        <dgm:presLayoutVars>
          <dgm:bulletEnabled val="1"/>
        </dgm:presLayoutVars>
      </dgm:prSet>
      <dgm:spPr/>
    </dgm:pt>
    <dgm:pt modelId="{9F29BD00-B97A-2A4A-9A84-EBA8CC4840E6}" type="pres">
      <dgm:prSet presAssocID="{C936AD1E-19E9-AB49-A0AB-2AE2BD913EEB}" presName="sibTrans" presStyleCnt="0"/>
      <dgm:spPr/>
    </dgm:pt>
    <dgm:pt modelId="{00EAC993-A537-B049-9951-26E28EF748E8}" type="pres">
      <dgm:prSet presAssocID="{E0F433A3-FAFA-3640-BA82-E8DE62D9F8E6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BF73A925-5A2C-5D43-995C-7B108D2DDAC4}" srcId="{B98F78DF-F957-0743-B0D4-B6DD760F1903}" destId="{E0F433A3-FAFA-3640-BA82-E8DE62D9F8E6}" srcOrd="7" destOrd="0" parTransId="{C33B9F84-3749-DA42-9ABB-755996F5B31C}" sibTransId="{0AE3B4AD-C12C-EB44-95CD-33BDC45287EA}"/>
    <dgm:cxn modelId="{8534D940-5ACC-784D-AC3A-9BEF58C37C5E}" type="presOf" srcId="{40A4EB42-9D08-0F47-9F70-5332A2BE0C0F}" destId="{4D1C4DD2-DB15-4442-B419-E33674D4C374}" srcOrd="0" destOrd="0" presId="urn:microsoft.com/office/officeart/2005/8/layout/hProcess9"/>
    <dgm:cxn modelId="{8B0A9550-561F-6740-92CF-EB188867CADD}" type="presOf" srcId="{F08DE9F6-9093-8249-93F8-85F5885702B0}" destId="{9EB25423-60F6-C44F-967A-A51ABBE2D440}" srcOrd="0" destOrd="0" presId="urn:microsoft.com/office/officeart/2005/8/layout/hProcess9"/>
    <dgm:cxn modelId="{88A6B060-081B-1347-BA1D-191E6AFB0E92}" srcId="{B98F78DF-F957-0743-B0D4-B6DD760F1903}" destId="{D4634777-519E-8140-B537-A5E2605DA02B}" srcOrd="6" destOrd="0" parTransId="{86A5F7B1-9052-0C49-A0A9-F27882FC3D46}" sibTransId="{C936AD1E-19E9-AB49-A0AB-2AE2BD913EEB}"/>
    <dgm:cxn modelId="{A9404C61-8044-6A43-B6D1-5AC0CCF4B7EF}" type="presOf" srcId="{E0F433A3-FAFA-3640-BA82-E8DE62D9F8E6}" destId="{00EAC993-A537-B049-9951-26E28EF748E8}" srcOrd="0" destOrd="0" presId="urn:microsoft.com/office/officeart/2005/8/layout/hProcess9"/>
    <dgm:cxn modelId="{CFAB346A-A982-2343-80C2-2968C1E57E66}" srcId="{B98F78DF-F957-0743-B0D4-B6DD760F1903}" destId="{AB954F39-7033-B446-BAEA-221E0A0971BF}" srcOrd="5" destOrd="0" parTransId="{D13BE67C-A45B-014C-A016-29052D1E914D}" sibTransId="{BAF0BFA7-C6F8-E94D-B286-9011053EFD30}"/>
    <dgm:cxn modelId="{06425373-4151-034F-8D51-B6527EFB1FC0}" srcId="{B98F78DF-F957-0743-B0D4-B6DD760F1903}" destId="{82A43218-C69F-B842-940F-6674DEF6B31D}" srcOrd="4" destOrd="0" parTransId="{C3254410-AF97-8743-97E5-AD19104E55D1}" sibTransId="{146479CD-2769-964A-863B-E846611D7F03}"/>
    <dgm:cxn modelId="{4B1F217E-2249-FF49-ABE2-AC587A40546D}" srcId="{B98F78DF-F957-0743-B0D4-B6DD760F1903}" destId="{F08DE9F6-9093-8249-93F8-85F5885702B0}" srcOrd="1" destOrd="0" parTransId="{CF6D6A42-AA12-6C4A-B8FE-33FB89C9CC81}" sibTransId="{38F9B407-E325-3E41-9F55-5882B7983621}"/>
    <dgm:cxn modelId="{6CA16C7E-3A11-E346-9824-91C010BD86B6}" type="presOf" srcId="{AB954F39-7033-B446-BAEA-221E0A0971BF}" destId="{831B908D-7C51-AB4A-893B-6C772C810064}" srcOrd="0" destOrd="0" presId="urn:microsoft.com/office/officeart/2005/8/layout/hProcess9"/>
    <dgm:cxn modelId="{F79F4696-2600-DF42-A639-38114510AA42}" type="presOf" srcId="{B97ED178-38CC-DE42-9B65-0D76B57C3E3E}" destId="{11F59ABC-A474-644C-B75B-0ED59AAA9103}" srcOrd="0" destOrd="0" presId="urn:microsoft.com/office/officeart/2005/8/layout/hProcess9"/>
    <dgm:cxn modelId="{FAB0DBAA-B943-B040-AB86-4B61A50A5A1A}" srcId="{B98F78DF-F957-0743-B0D4-B6DD760F1903}" destId="{B97ED178-38CC-DE42-9B65-0D76B57C3E3E}" srcOrd="2" destOrd="0" parTransId="{170ECE16-A64B-6349-AA53-63B86028AF33}" sibTransId="{70C67E53-85FA-AA46-BF6C-F22BDDC3E131}"/>
    <dgm:cxn modelId="{95BE27AD-7736-464B-BAAA-B6C9568E5EDE}" srcId="{B98F78DF-F957-0743-B0D4-B6DD760F1903}" destId="{D7EA4394-4F27-4D4B-83FC-F36361B5ACA4}" srcOrd="3" destOrd="0" parTransId="{0F6CB416-E882-6C4E-9060-F553755F4A0F}" sibTransId="{116651E3-5732-E340-B148-F94B5871F5A8}"/>
    <dgm:cxn modelId="{FE5754DF-6AAF-FF45-9549-452D3CD93367}" type="presOf" srcId="{B98F78DF-F957-0743-B0D4-B6DD760F1903}" destId="{6AC04B23-23E0-744C-A16D-6AF4A2FA9432}" srcOrd="0" destOrd="0" presId="urn:microsoft.com/office/officeart/2005/8/layout/hProcess9"/>
    <dgm:cxn modelId="{3C7151E6-249C-E74F-BDB2-3370A45C381F}" type="presOf" srcId="{D4634777-519E-8140-B537-A5E2605DA02B}" destId="{98A22537-BA49-9E4E-A4D6-41468436892E}" srcOrd="0" destOrd="0" presId="urn:microsoft.com/office/officeart/2005/8/layout/hProcess9"/>
    <dgm:cxn modelId="{62C761EB-192F-794F-8149-5139B31C854B}" type="presOf" srcId="{D7EA4394-4F27-4D4B-83FC-F36361B5ACA4}" destId="{C2B5AD51-612E-9C46-9BB9-C8EDA5C27E26}" srcOrd="0" destOrd="0" presId="urn:microsoft.com/office/officeart/2005/8/layout/hProcess9"/>
    <dgm:cxn modelId="{61F0EBEE-1321-EA4E-B423-B3052831EA04}" type="presOf" srcId="{82A43218-C69F-B842-940F-6674DEF6B31D}" destId="{E5ADD505-7665-4F49-9175-318B7D5990A0}" srcOrd="0" destOrd="0" presId="urn:microsoft.com/office/officeart/2005/8/layout/hProcess9"/>
    <dgm:cxn modelId="{2F56F6FE-96FB-FD41-83AA-D66B0BA97894}" srcId="{B98F78DF-F957-0743-B0D4-B6DD760F1903}" destId="{40A4EB42-9D08-0F47-9F70-5332A2BE0C0F}" srcOrd="0" destOrd="0" parTransId="{CC0EF050-2D80-8A45-A4C0-82FD57CB35B2}" sibTransId="{659080EE-7777-C142-8C14-0E7CE607F5FF}"/>
    <dgm:cxn modelId="{1F1A970A-8C8F-C94C-8661-AE8A14414F09}" type="presParOf" srcId="{6AC04B23-23E0-744C-A16D-6AF4A2FA9432}" destId="{61AFDFB8-5344-154B-B948-A3AFECB1B55B}" srcOrd="0" destOrd="0" presId="urn:microsoft.com/office/officeart/2005/8/layout/hProcess9"/>
    <dgm:cxn modelId="{B0F1F03E-8784-F249-AB92-7F0366D825DE}" type="presParOf" srcId="{6AC04B23-23E0-744C-A16D-6AF4A2FA9432}" destId="{E73B529B-7D1D-D14D-86BA-A427C3B905CE}" srcOrd="1" destOrd="0" presId="urn:microsoft.com/office/officeart/2005/8/layout/hProcess9"/>
    <dgm:cxn modelId="{F2F3FBEE-2598-2841-BD10-1FB2BC0E9B5A}" type="presParOf" srcId="{E73B529B-7D1D-D14D-86BA-A427C3B905CE}" destId="{4D1C4DD2-DB15-4442-B419-E33674D4C374}" srcOrd="0" destOrd="0" presId="urn:microsoft.com/office/officeart/2005/8/layout/hProcess9"/>
    <dgm:cxn modelId="{F4F049A2-F6CC-DA4E-A784-411397E022EF}" type="presParOf" srcId="{E73B529B-7D1D-D14D-86BA-A427C3B905CE}" destId="{076B6F6D-A460-2548-A06E-F8E39CD18F46}" srcOrd="1" destOrd="0" presId="urn:microsoft.com/office/officeart/2005/8/layout/hProcess9"/>
    <dgm:cxn modelId="{C8A56435-66C9-0449-8CB5-399E06DAF1B7}" type="presParOf" srcId="{E73B529B-7D1D-D14D-86BA-A427C3B905CE}" destId="{9EB25423-60F6-C44F-967A-A51ABBE2D440}" srcOrd="2" destOrd="0" presId="urn:microsoft.com/office/officeart/2005/8/layout/hProcess9"/>
    <dgm:cxn modelId="{D1BE9450-EB93-944F-AEEC-5954C39CD30C}" type="presParOf" srcId="{E73B529B-7D1D-D14D-86BA-A427C3B905CE}" destId="{2A2B1755-3C41-A344-B606-39C247914A36}" srcOrd="3" destOrd="0" presId="urn:microsoft.com/office/officeart/2005/8/layout/hProcess9"/>
    <dgm:cxn modelId="{4310956A-2083-2E4E-94E0-C42616D47116}" type="presParOf" srcId="{E73B529B-7D1D-D14D-86BA-A427C3B905CE}" destId="{11F59ABC-A474-644C-B75B-0ED59AAA9103}" srcOrd="4" destOrd="0" presId="urn:microsoft.com/office/officeart/2005/8/layout/hProcess9"/>
    <dgm:cxn modelId="{8D5B255A-8332-F84E-879E-67EB7A449EB3}" type="presParOf" srcId="{E73B529B-7D1D-D14D-86BA-A427C3B905CE}" destId="{985B608E-43E8-254E-9741-09A53B369ECC}" srcOrd="5" destOrd="0" presId="urn:microsoft.com/office/officeart/2005/8/layout/hProcess9"/>
    <dgm:cxn modelId="{BB755CCE-0C9E-9D4F-8FA4-BC91E91F05B7}" type="presParOf" srcId="{E73B529B-7D1D-D14D-86BA-A427C3B905CE}" destId="{C2B5AD51-612E-9C46-9BB9-C8EDA5C27E26}" srcOrd="6" destOrd="0" presId="urn:microsoft.com/office/officeart/2005/8/layout/hProcess9"/>
    <dgm:cxn modelId="{10FD4F17-97F3-DF4D-A29B-886BDB23207B}" type="presParOf" srcId="{E73B529B-7D1D-D14D-86BA-A427C3B905CE}" destId="{137227A6-81F4-2340-ADF3-7BBF1B0D0DC1}" srcOrd="7" destOrd="0" presId="urn:microsoft.com/office/officeart/2005/8/layout/hProcess9"/>
    <dgm:cxn modelId="{422A929F-ED84-974F-8DA9-264E1E81CDE1}" type="presParOf" srcId="{E73B529B-7D1D-D14D-86BA-A427C3B905CE}" destId="{E5ADD505-7665-4F49-9175-318B7D5990A0}" srcOrd="8" destOrd="0" presId="urn:microsoft.com/office/officeart/2005/8/layout/hProcess9"/>
    <dgm:cxn modelId="{EBB63E54-6C4F-F740-950D-5DBB0C4717EA}" type="presParOf" srcId="{E73B529B-7D1D-D14D-86BA-A427C3B905CE}" destId="{DF531502-8EB7-6B42-8835-7B997F667C33}" srcOrd="9" destOrd="0" presId="urn:microsoft.com/office/officeart/2005/8/layout/hProcess9"/>
    <dgm:cxn modelId="{8E019A78-2D3C-8A4F-8D60-DB16A99E11E5}" type="presParOf" srcId="{E73B529B-7D1D-D14D-86BA-A427C3B905CE}" destId="{831B908D-7C51-AB4A-893B-6C772C810064}" srcOrd="10" destOrd="0" presId="urn:microsoft.com/office/officeart/2005/8/layout/hProcess9"/>
    <dgm:cxn modelId="{C14773AD-BD9E-8E4B-B37E-AA23A9FDAE16}" type="presParOf" srcId="{E73B529B-7D1D-D14D-86BA-A427C3B905CE}" destId="{93F6A12B-2A0E-4C41-AB5B-0AC3ABD2BB39}" srcOrd="11" destOrd="0" presId="urn:microsoft.com/office/officeart/2005/8/layout/hProcess9"/>
    <dgm:cxn modelId="{F80EA5A9-5CF0-3843-A5F1-985958D4129B}" type="presParOf" srcId="{E73B529B-7D1D-D14D-86BA-A427C3B905CE}" destId="{98A22537-BA49-9E4E-A4D6-41468436892E}" srcOrd="12" destOrd="0" presId="urn:microsoft.com/office/officeart/2005/8/layout/hProcess9"/>
    <dgm:cxn modelId="{A6339307-FFA2-9F4E-A6F9-8AD1DB8EE88D}" type="presParOf" srcId="{E73B529B-7D1D-D14D-86BA-A427C3B905CE}" destId="{9F29BD00-B97A-2A4A-9A84-EBA8CC4840E6}" srcOrd="13" destOrd="0" presId="urn:microsoft.com/office/officeart/2005/8/layout/hProcess9"/>
    <dgm:cxn modelId="{8AD636B3-DE95-0845-ADD2-B7ADC63D35E7}" type="presParOf" srcId="{E73B529B-7D1D-D14D-86BA-A427C3B905CE}" destId="{00EAC993-A537-B049-9951-26E28EF748E8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D2494-DB4D-4874-B750-8677D6246AC8}">
      <dsp:nvSpPr>
        <dsp:cNvPr id="0" name=""/>
        <dsp:cNvSpPr/>
      </dsp:nvSpPr>
      <dsp:spPr>
        <a:xfrm>
          <a:off x="-792253" y="551139"/>
          <a:ext cx="6096000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9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</a:rPr>
            <a:t>OP</a:t>
          </a:r>
        </a:p>
      </dsp:txBody>
      <dsp:txXfrm>
        <a:off x="-792253" y="773091"/>
        <a:ext cx="5874048" cy="443905"/>
      </dsp:txXfrm>
    </dsp:sp>
    <dsp:sp modelId="{04DAEEF8-6862-4294-BA56-80A1235E990D}">
      <dsp:nvSpPr>
        <dsp:cNvPr id="0" name=""/>
        <dsp:cNvSpPr/>
      </dsp:nvSpPr>
      <dsp:spPr>
        <a:xfrm>
          <a:off x="-792253" y="1235768"/>
          <a:ext cx="1877568" cy="1710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Akut: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Parese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Cauda</a:t>
          </a:r>
          <a:r>
            <a:rPr lang="de-DE" sz="1700" kern="1200" dirty="0"/>
            <a:t> </a:t>
          </a:r>
          <a:r>
            <a:rPr lang="de-DE" sz="1700" kern="1200" dirty="0" err="1"/>
            <a:t>Equina</a:t>
          </a:r>
          <a:endParaRPr lang="de-DE" sz="1700" kern="1200" dirty="0"/>
        </a:p>
      </dsp:txBody>
      <dsp:txXfrm>
        <a:off x="-792253" y="1235768"/>
        <a:ext cx="1877568" cy="1710248"/>
      </dsp:txXfrm>
    </dsp:sp>
    <dsp:sp modelId="{56D6A277-4D05-42B1-B7D4-678CF7136A20}">
      <dsp:nvSpPr>
        <dsp:cNvPr id="0" name=""/>
        <dsp:cNvSpPr/>
      </dsp:nvSpPr>
      <dsp:spPr>
        <a:xfrm>
          <a:off x="372304" y="865329"/>
          <a:ext cx="5723695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9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chemeClr val="tx1"/>
              </a:solidFill>
            </a:rPr>
            <a:t>Staging</a:t>
          </a:r>
          <a:r>
            <a:rPr lang="de-DE" sz="1600" kern="1200" dirty="0"/>
            <a:t> </a:t>
          </a:r>
          <a:r>
            <a:rPr lang="de-DE" sz="1600" kern="1200" dirty="0">
              <a:solidFill>
                <a:schemeClr val="tx1"/>
              </a:solidFill>
            </a:rPr>
            <a:t>CT, </a:t>
          </a:r>
          <a:r>
            <a:rPr lang="de-DE" sz="1600" kern="1200" dirty="0" err="1">
              <a:solidFill>
                <a:schemeClr val="tx1"/>
              </a:solidFill>
            </a:rPr>
            <a:t>Histo</a:t>
          </a:r>
          <a:r>
            <a:rPr lang="de-DE" sz="1600" kern="1200" dirty="0">
              <a:solidFill>
                <a:schemeClr val="tx1"/>
              </a:solidFill>
            </a:rPr>
            <a:t>, Tumorboard?</a:t>
          </a:r>
        </a:p>
      </dsp:txBody>
      <dsp:txXfrm>
        <a:off x="372304" y="1087281"/>
        <a:ext cx="5501743" cy="443905"/>
      </dsp:txXfrm>
    </dsp:sp>
    <dsp:sp modelId="{663FD2A8-36C1-47D5-9F7A-A6C4A1785096}">
      <dsp:nvSpPr>
        <dsp:cNvPr id="0" name=""/>
        <dsp:cNvSpPr/>
      </dsp:nvSpPr>
      <dsp:spPr>
        <a:xfrm>
          <a:off x="1070913" y="1769361"/>
          <a:ext cx="1877568" cy="1710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Subakut: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Plegie</a:t>
          </a:r>
          <a:endParaRPr lang="de-DE" sz="17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Ataxie</a:t>
          </a:r>
        </a:p>
      </dsp:txBody>
      <dsp:txXfrm>
        <a:off x="1070913" y="1769361"/>
        <a:ext cx="1877568" cy="1710248"/>
      </dsp:txXfrm>
    </dsp:sp>
    <dsp:sp modelId="{88DFEB9F-DED4-45B4-9561-52C6A971E5D3}">
      <dsp:nvSpPr>
        <dsp:cNvPr id="0" name=""/>
        <dsp:cNvSpPr/>
      </dsp:nvSpPr>
      <dsp:spPr>
        <a:xfrm>
          <a:off x="1371726" y="1203143"/>
          <a:ext cx="5509878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9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</a:rPr>
            <a:t>CT, MRT </a:t>
          </a:r>
          <a:r>
            <a:rPr lang="de-DE" sz="1600" kern="1200" dirty="0" err="1">
              <a:solidFill>
                <a:schemeClr val="tx1"/>
              </a:solidFill>
            </a:rPr>
            <a:t>Histo</a:t>
          </a:r>
          <a:r>
            <a:rPr lang="de-DE" sz="1600" kern="1200" dirty="0">
              <a:solidFill>
                <a:schemeClr val="tx1"/>
              </a:solidFill>
            </a:rPr>
            <a:t>, Tumorboard!</a:t>
          </a:r>
        </a:p>
      </dsp:txBody>
      <dsp:txXfrm>
        <a:off x="1371726" y="1425095"/>
        <a:ext cx="5287926" cy="443905"/>
      </dsp:txXfrm>
    </dsp:sp>
    <dsp:sp modelId="{3B0782B6-F8CA-4A16-9D15-C7B4C04EF282}">
      <dsp:nvSpPr>
        <dsp:cNvPr id="0" name=""/>
        <dsp:cNvSpPr/>
      </dsp:nvSpPr>
      <dsp:spPr>
        <a:xfrm>
          <a:off x="2880325" y="2036760"/>
          <a:ext cx="1877568" cy="1685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Elektiv: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Kreuzschmerz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Relative Instabilität</a:t>
          </a:r>
        </a:p>
      </dsp:txBody>
      <dsp:txXfrm>
        <a:off x="2880325" y="2036760"/>
        <a:ext cx="1877568" cy="1685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FDFB8-5344-154B-B948-A3AFECB1B55B}">
      <dsp:nvSpPr>
        <dsp:cNvPr id="0" name=""/>
        <dsp:cNvSpPr/>
      </dsp:nvSpPr>
      <dsp:spPr>
        <a:xfrm>
          <a:off x="617219" y="0"/>
          <a:ext cx="6995160" cy="13290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C4DD2-DB15-4442-B419-E33674D4C374}">
      <dsp:nvSpPr>
        <dsp:cNvPr id="0" name=""/>
        <dsp:cNvSpPr/>
      </dsp:nvSpPr>
      <dsp:spPr>
        <a:xfrm>
          <a:off x="1004" y="398703"/>
          <a:ext cx="905386" cy="531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Tag 1</a:t>
          </a:r>
        </a:p>
      </dsp:txBody>
      <dsp:txXfrm>
        <a:off x="26955" y="424654"/>
        <a:ext cx="853484" cy="479702"/>
      </dsp:txXfrm>
    </dsp:sp>
    <dsp:sp modelId="{9EB25423-60F6-C44F-967A-A51ABBE2D440}">
      <dsp:nvSpPr>
        <dsp:cNvPr id="0" name=""/>
        <dsp:cNvSpPr/>
      </dsp:nvSpPr>
      <dsp:spPr>
        <a:xfrm>
          <a:off x="1047033" y="398703"/>
          <a:ext cx="905386" cy="531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Tag 16</a:t>
          </a:r>
        </a:p>
      </dsp:txBody>
      <dsp:txXfrm>
        <a:off x="1072984" y="424654"/>
        <a:ext cx="853484" cy="479702"/>
      </dsp:txXfrm>
    </dsp:sp>
    <dsp:sp modelId="{11F59ABC-A474-644C-B75B-0ED59AAA9103}">
      <dsp:nvSpPr>
        <dsp:cNvPr id="0" name=""/>
        <dsp:cNvSpPr/>
      </dsp:nvSpPr>
      <dsp:spPr>
        <a:xfrm>
          <a:off x="2093062" y="398703"/>
          <a:ext cx="905386" cy="531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Tag 17</a:t>
          </a:r>
        </a:p>
      </dsp:txBody>
      <dsp:txXfrm>
        <a:off x="2119013" y="424654"/>
        <a:ext cx="853484" cy="479702"/>
      </dsp:txXfrm>
    </dsp:sp>
    <dsp:sp modelId="{C2B5AD51-612E-9C46-9BB9-C8EDA5C27E26}">
      <dsp:nvSpPr>
        <dsp:cNvPr id="0" name=""/>
        <dsp:cNvSpPr/>
      </dsp:nvSpPr>
      <dsp:spPr>
        <a:xfrm>
          <a:off x="3139092" y="398703"/>
          <a:ext cx="905386" cy="531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Tag 30</a:t>
          </a:r>
        </a:p>
      </dsp:txBody>
      <dsp:txXfrm>
        <a:off x="3165043" y="424654"/>
        <a:ext cx="853484" cy="479702"/>
      </dsp:txXfrm>
    </dsp:sp>
    <dsp:sp modelId="{E5ADD505-7665-4F49-9175-318B7D5990A0}">
      <dsp:nvSpPr>
        <dsp:cNvPr id="0" name=""/>
        <dsp:cNvSpPr/>
      </dsp:nvSpPr>
      <dsp:spPr>
        <a:xfrm>
          <a:off x="4185121" y="398703"/>
          <a:ext cx="905386" cy="531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Tag 38</a:t>
          </a:r>
        </a:p>
      </dsp:txBody>
      <dsp:txXfrm>
        <a:off x="4211072" y="424654"/>
        <a:ext cx="853484" cy="479702"/>
      </dsp:txXfrm>
    </dsp:sp>
    <dsp:sp modelId="{831B908D-7C51-AB4A-893B-6C772C810064}">
      <dsp:nvSpPr>
        <dsp:cNvPr id="0" name=""/>
        <dsp:cNvSpPr/>
      </dsp:nvSpPr>
      <dsp:spPr>
        <a:xfrm>
          <a:off x="5231150" y="398703"/>
          <a:ext cx="905386" cy="531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Tag 41</a:t>
          </a:r>
        </a:p>
      </dsp:txBody>
      <dsp:txXfrm>
        <a:off x="5257101" y="424654"/>
        <a:ext cx="853484" cy="479702"/>
      </dsp:txXfrm>
    </dsp:sp>
    <dsp:sp modelId="{98A22537-BA49-9E4E-A4D6-41468436892E}">
      <dsp:nvSpPr>
        <dsp:cNvPr id="0" name=""/>
        <dsp:cNvSpPr/>
      </dsp:nvSpPr>
      <dsp:spPr>
        <a:xfrm>
          <a:off x="6277179" y="398703"/>
          <a:ext cx="905386" cy="531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Tag</a:t>
          </a:r>
          <a:r>
            <a:rPr lang="de-DE" sz="1800" kern="1200" baseline="0" dirty="0">
              <a:solidFill>
                <a:schemeClr val="tx1"/>
              </a:solidFill>
            </a:rPr>
            <a:t> 49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6303130" y="424654"/>
        <a:ext cx="853484" cy="479702"/>
      </dsp:txXfrm>
    </dsp:sp>
    <dsp:sp modelId="{00EAC993-A537-B049-9951-26E28EF748E8}">
      <dsp:nvSpPr>
        <dsp:cNvPr id="0" name=""/>
        <dsp:cNvSpPr/>
      </dsp:nvSpPr>
      <dsp:spPr>
        <a:xfrm>
          <a:off x="7323208" y="398703"/>
          <a:ext cx="905386" cy="531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Tag 66</a:t>
          </a:r>
        </a:p>
      </dsp:txBody>
      <dsp:txXfrm>
        <a:off x="7349159" y="424654"/>
        <a:ext cx="853484" cy="479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3FB01F0-1C47-BC6C-51DE-0FD6D4CC08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6B6079-0393-6A4F-8CE8-14018BD4A0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2BDA06-8247-5F42-997A-59CBFFE7AA34}" type="datetimeFigureOut">
              <a:rPr lang="de-DE"/>
              <a:pPr>
                <a:defRPr/>
              </a:pPr>
              <a:t>25.01.24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1255D329-8747-B201-6DFF-590C2DA703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81B2F04B-D884-85B7-1993-716300E54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F5E294-0DDB-B392-C933-BF2FF9268F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F5FFDF-EA21-7640-9E40-1CE8852EE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881FF8-154E-FE4C-A338-DDAD23FA1D3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1825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>
            <a:extLst>
              <a:ext uri="{FF2B5EF4-FFF2-40B4-BE49-F238E27FC236}">
                <a16:creationId xmlns:a16="http://schemas.microsoft.com/office/drawing/2014/main" id="{FBBA0BF2-889F-4A82-C78B-7636B92F8C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izenplatzhalter 2">
            <a:extLst>
              <a:ext uri="{FF2B5EF4-FFF2-40B4-BE49-F238E27FC236}">
                <a16:creationId xmlns:a16="http://schemas.microsoft.com/office/drawing/2014/main" id="{AE8EB87C-9932-7D0A-B152-73F2C73F93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AFA9E30F-E4E8-E3C3-CAC1-F9C37FA5A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8E9A60-24B4-E541-8F70-7C213F9988D4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8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>
            <a:extLst>
              <a:ext uri="{FF2B5EF4-FFF2-40B4-BE49-F238E27FC236}">
                <a16:creationId xmlns:a16="http://schemas.microsoft.com/office/drawing/2014/main" id="{FBBA0BF2-889F-4A82-C78B-7636B92F8C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izenplatzhalter 2">
            <a:extLst>
              <a:ext uri="{FF2B5EF4-FFF2-40B4-BE49-F238E27FC236}">
                <a16:creationId xmlns:a16="http://schemas.microsoft.com/office/drawing/2014/main" id="{AE8EB87C-9932-7D0A-B152-73F2C73F93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AFA9E30F-E4E8-E3C3-CAC1-F9C37FA5A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8E9A60-24B4-E541-8F70-7C213F9988D4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0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>
            <a:extLst>
              <a:ext uri="{FF2B5EF4-FFF2-40B4-BE49-F238E27FC236}">
                <a16:creationId xmlns:a16="http://schemas.microsoft.com/office/drawing/2014/main" id="{FBBA0BF2-889F-4A82-C78B-7636B92F8C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izenplatzhalter 2">
            <a:extLst>
              <a:ext uri="{FF2B5EF4-FFF2-40B4-BE49-F238E27FC236}">
                <a16:creationId xmlns:a16="http://schemas.microsoft.com/office/drawing/2014/main" id="{AE8EB87C-9932-7D0A-B152-73F2C73F93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AFA9E30F-E4E8-E3C3-CAC1-F9C37FA5A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8E9A60-24B4-E541-8F70-7C213F9988D4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45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>
            <a:extLst>
              <a:ext uri="{FF2B5EF4-FFF2-40B4-BE49-F238E27FC236}">
                <a16:creationId xmlns:a16="http://schemas.microsoft.com/office/drawing/2014/main" id="{FBBA0BF2-889F-4A82-C78B-7636B92F8C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izenplatzhalter 2">
            <a:extLst>
              <a:ext uri="{FF2B5EF4-FFF2-40B4-BE49-F238E27FC236}">
                <a16:creationId xmlns:a16="http://schemas.microsoft.com/office/drawing/2014/main" id="{AE8EB87C-9932-7D0A-B152-73F2C73F93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AFA9E30F-E4E8-E3C3-CAC1-F9C37FA5A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8E9A60-24B4-E541-8F70-7C213F9988D4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2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4DDB81-D492-EC00-2B4D-E2753ADB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3BE339-DBA1-9193-65BE-A8390C139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D82CEB-7678-6CC5-4D04-040888DB4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5F0CD-16F5-2443-BC6A-BAAD3348FA1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650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B4469E-B521-1994-773D-BB847E77D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4D0BF6-DF86-0FF1-3051-F25E006FB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3B9880-D7D4-BF9A-6D5B-604641F0B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3F059-BC32-A741-8654-E2E9BC290E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509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5EA73D-26BE-47E2-538D-F05A17231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E4C7E9-2935-8FDB-CCCE-DDBE3DD63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590F0A-5B4B-9563-D420-12FC4C361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FC1CC-0F5D-AC42-8F4A-9C1637511B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141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15CF23-1324-6BA0-9960-CE9939F34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3968C-108C-9E55-27D5-287906178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3E693A-ED52-9244-4150-972CE52DE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FFEC9-8748-9645-B7C2-4F48D4162C3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716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69DA98-76C5-3C95-BF45-B7EDF2E6F3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99025E-65DE-6AD5-8D8E-CFFEEBCA2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F93DB7-AA74-4173-5C55-8C8F572C0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C54A-011B-C14E-8599-51FC55E7BC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852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35219-EB35-F63E-EE88-3BF5668EF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8E5B0A-FB4B-5E7C-B323-082CFC0D0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6CF64-7614-37E3-09D4-BC73B2AC7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94DBD-3223-264E-9CFB-032EA4A61EC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548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FC782A-F95D-509C-CB88-597AA56945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A202DE-BC03-2004-D43A-C8B574996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744718-7D7B-DDA4-DA21-8BF987F15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C740F-DFA0-0F4C-AE0B-E382B1A19A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3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8DFF9F-9271-7E38-DBAF-D5247D651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964A27-EF76-3C5F-6668-E8D7641B2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AC7DA5-0A7F-EA21-2284-33938C5E3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53A22-D29B-9A41-A08D-D32393EDA8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784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A3B427-2E74-9901-0863-3C753F5BF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CD8883-57DC-4B89-156A-441319131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37C0B2-B907-F4CF-FFF1-32F1FC0E1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6DAD-C9BD-7C49-B8BB-780A78DAA3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456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F1B1D0-2A9D-FF59-9457-CC719CF95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E3ED-62D7-1E0B-FBF7-156E48252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E51DB3-5622-EBA1-0E58-22920341F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FF1E9-5A40-2E44-A48A-D387BA8F458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278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4EEA7-1509-01F0-5AC8-3D859DFC0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E4D0C-373C-D093-9413-F246DC0FF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EDD73C-256B-0A39-FF8E-6E6618BB5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42782-305C-854B-A617-DAF07574459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776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56A2C4-9548-45F9-4519-3133F6421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03ED57-355D-CD69-E993-08C8A03EE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39AD36-5A60-A61A-BD61-8165F07B23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F83B6B-6D10-E666-FCC8-74F0FFF38E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0B353D-0F06-BC60-BEA0-EE00F8E7F6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727C726-CD7E-414A-854A-A188BAFACD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7.jp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feld 7">
            <a:extLst>
              <a:ext uri="{FF2B5EF4-FFF2-40B4-BE49-F238E27FC236}">
                <a16:creationId xmlns:a16="http://schemas.microsoft.com/office/drawing/2014/main" id="{5793B2E1-1022-7945-04B0-A0A0FA780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6013" y="1582738"/>
            <a:ext cx="745172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de-DE" sz="1800"/>
              <a:t>	</a:t>
            </a:r>
            <a:r>
              <a:rPr lang="en-US" altLang="de-DE" sz="4400"/>
              <a:t>	</a:t>
            </a:r>
            <a:endParaRPr lang="de-DE" altLang="de-DE" sz="44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0A8AE1-D690-ABF0-882E-6EBB3A32B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3" y="2636913"/>
            <a:ext cx="2898036" cy="2849736"/>
          </a:xfrm>
          <a:prstGeom prst="rect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</p:pic>
      <p:sp>
        <p:nvSpPr>
          <p:cNvPr id="14340" name="Textfeld 1">
            <a:extLst>
              <a:ext uri="{FF2B5EF4-FFF2-40B4-BE49-F238E27FC236}">
                <a16:creationId xmlns:a16="http://schemas.microsoft.com/office/drawing/2014/main" id="{6624F24C-F9DC-DEA2-A325-BD1EBD807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6021388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/>
              <a:t>Michael Götzen, LKH Feldkirch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A64E19-BC1A-5128-6595-B3BC812ED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Tumorplegie</a:t>
            </a:r>
            <a:r>
              <a:rPr lang="de-DE" dirty="0"/>
              <a:t> – Zwischen Akutoperation und diagnostischer Abklärung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53800-5249-E1C1-D470-9C567402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0" y="1182609"/>
            <a:ext cx="8229600" cy="1143000"/>
          </a:xfrm>
        </p:spPr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7C5DD1-5DA5-32E8-AE15-3D44E9011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4525963"/>
          </a:xfrm>
        </p:spPr>
        <p:txBody>
          <a:bodyPr/>
          <a:lstStyle/>
          <a:p>
            <a:r>
              <a:rPr lang="de-DE" dirty="0"/>
              <a:t>Spinale Metastasen sind häufig</a:t>
            </a:r>
          </a:p>
          <a:p>
            <a:r>
              <a:rPr lang="de-DE" dirty="0"/>
              <a:t>Es gibt mehrere Entscheidungshilfen:</a:t>
            </a:r>
          </a:p>
          <a:p>
            <a:pPr lvl="1"/>
            <a:r>
              <a:rPr lang="de-DE" b="1" dirty="0"/>
              <a:t>Wie</a:t>
            </a:r>
            <a:r>
              <a:rPr lang="de-DE" dirty="0"/>
              <a:t> wir operieren</a:t>
            </a:r>
          </a:p>
          <a:p>
            <a:pPr lvl="1"/>
            <a:r>
              <a:rPr lang="de-DE" b="1" dirty="0"/>
              <a:t>Wen</a:t>
            </a:r>
            <a:r>
              <a:rPr lang="de-DE" dirty="0"/>
              <a:t> wir operieren: Survival &gt; 3 Monate</a:t>
            </a:r>
          </a:p>
          <a:p>
            <a:r>
              <a:rPr lang="de-DE" b="1" dirty="0"/>
              <a:t>Wann</a:t>
            </a:r>
            <a:r>
              <a:rPr lang="de-DE" dirty="0"/>
              <a:t> wir operieren:</a:t>
            </a:r>
          </a:p>
          <a:p>
            <a:pPr lvl="1"/>
            <a:r>
              <a:rPr lang="de-DE" dirty="0"/>
              <a:t>Akut vs. </a:t>
            </a:r>
            <a:r>
              <a:rPr lang="de-DE" dirty="0" err="1"/>
              <a:t>Subkut</a:t>
            </a:r>
            <a:r>
              <a:rPr lang="de-DE" dirty="0"/>
              <a:t> vs. Elektiv ist schwierig zu entscheiden, beeinflusst aber indirekt das </a:t>
            </a:r>
            <a:r>
              <a:rPr lang="de-DE" b="1" dirty="0"/>
              <a:t>Wie</a:t>
            </a:r>
            <a:r>
              <a:rPr lang="de-DE" dirty="0"/>
              <a:t> und </a:t>
            </a:r>
            <a:r>
              <a:rPr lang="de-DE" b="1" dirty="0"/>
              <a:t>Wen</a:t>
            </a:r>
          </a:p>
        </p:txBody>
      </p:sp>
    </p:spTree>
    <p:extLst>
      <p:ext uri="{BB962C8B-B14F-4D97-AF65-F5344CB8AC3E}">
        <p14:creationId xmlns:p14="http://schemas.microsoft.com/office/powerpoint/2010/main" val="1457767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F7AF2-808F-1768-68CA-ED9CA50B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55965"/>
            <a:ext cx="8229600" cy="1143000"/>
          </a:xfrm>
        </p:spPr>
        <p:txBody>
          <a:bodyPr/>
          <a:lstStyle/>
          <a:p>
            <a:r>
              <a:rPr lang="de-DE" b="1" dirty="0"/>
              <a:t>Fallbeispiel: 72 M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E3F6170-2542-1876-6D04-EA344E62B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03636"/>
              </p:ext>
            </p:extLst>
          </p:nvPr>
        </p:nvGraphicFramePr>
        <p:xfrm>
          <a:off x="470369" y="2982789"/>
          <a:ext cx="8229600" cy="132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E9E76E73-4F97-9CF4-B933-98FFCE6043A9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90558" y="3911500"/>
            <a:ext cx="15240" cy="120921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14CAA0AC-CFF3-681A-7E0E-82FDE2D92C92}"/>
              </a:ext>
            </a:extLst>
          </p:cNvPr>
          <p:cNvCxnSpPr>
            <a:cxnSpLocks/>
          </p:cNvCxnSpPr>
          <p:nvPr/>
        </p:nvCxnSpPr>
        <p:spPr>
          <a:xfrm>
            <a:off x="1979712" y="2982789"/>
            <a:ext cx="0" cy="3741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08048FE6-0C42-3B42-FBA9-F26D8A0FAC2D}"/>
              </a:ext>
            </a:extLst>
          </p:cNvPr>
          <p:cNvCxnSpPr>
            <a:cxnSpLocks/>
          </p:cNvCxnSpPr>
          <p:nvPr/>
        </p:nvCxnSpPr>
        <p:spPr>
          <a:xfrm>
            <a:off x="3040423" y="3896951"/>
            <a:ext cx="0" cy="108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B1F72424-25F6-2502-B6F8-31AF910C69A4}"/>
              </a:ext>
            </a:extLst>
          </p:cNvPr>
          <p:cNvCxnSpPr>
            <a:cxnSpLocks/>
          </p:cNvCxnSpPr>
          <p:nvPr/>
        </p:nvCxnSpPr>
        <p:spPr>
          <a:xfrm>
            <a:off x="4043573" y="2691800"/>
            <a:ext cx="0" cy="6651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C87C97C-0D4A-ED1F-A8D3-A2366DFA4B59}"/>
              </a:ext>
            </a:extLst>
          </p:cNvPr>
          <p:cNvCxnSpPr>
            <a:cxnSpLocks/>
          </p:cNvCxnSpPr>
          <p:nvPr/>
        </p:nvCxnSpPr>
        <p:spPr>
          <a:xfrm>
            <a:off x="5076056" y="3948933"/>
            <a:ext cx="0" cy="121846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602187A9-80F0-3731-781D-A72932EB0883}"/>
              </a:ext>
            </a:extLst>
          </p:cNvPr>
          <p:cNvCxnSpPr>
            <a:cxnSpLocks/>
          </p:cNvCxnSpPr>
          <p:nvPr/>
        </p:nvCxnSpPr>
        <p:spPr>
          <a:xfrm>
            <a:off x="6084168" y="2165118"/>
            <a:ext cx="0" cy="12411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D11B063-653B-9D1A-9D44-928C4B9FC4AA}"/>
              </a:ext>
            </a:extLst>
          </p:cNvPr>
          <p:cNvCxnSpPr>
            <a:cxnSpLocks/>
          </p:cNvCxnSpPr>
          <p:nvPr/>
        </p:nvCxnSpPr>
        <p:spPr>
          <a:xfrm>
            <a:off x="7232342" y="3896951"/>
            <a:ext cx="0" cy="7267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4061963D-EAF8-1FD9-779F-B158122A222E}"/>
              </a:ext>
            </a:extLst>
          </p:cNvPr>
          <p:cNvCxnSpPr>
            <a:cxnSpLocks/>
          </p:cNvCxnSpPr>
          <p:nvPr/>
        </p:nvCxnSpPr>
        <p:spPr>
          <a:xfrm>
            <a:off x="8244408" y="2773380"/>
            <a:ext cx="0" cy="6318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14393A4D-EA78-58F3-E18F-DE8D65B4EAB8}"/>
              </a:ext>
            </a:extLst>
          </p:cNvPr>
          <p:cNvSpPr/>
          <p:nvPr/>
        </p:nvSpPr>
        <p:spPr>
          <a:xfrm>
            <a:off x="575659" y="95754"/>
            <a:ext cx="2435984" cy="28632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 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D6DB76DF-52B5-C8D8-BF5D-0CFDD0C6615C}"/>
              </a:ext>
            </a:extLst>
          </p:cNvPr>
          <p:cNvSpPr/>
          <p:nvPr/>
        </p:nvSpPr>
        <p:spPr>
          <a:xfrm>
            <a:off x="191923" y="5120715"/>
            <a:ext cx="1427749" cy="1084218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CB375E61-5887-4D42-418A-0A65F3C5A72F}"/>
              </a:ext>
            </a:extLst>
          </p:cNvPr>
          <p:cNvSpPr/>
          <p:nvPr/>
        </p:nvSpPr>
        <p:spPr>
          <a:xfrm>
            <a:off x="2168747" y="4814193"/>
            <a:ext cx="1812690" cy="1723358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2BA02A09-3A2A-5C58-24DD-BC08CB3C0DCF}"/>
              </a:ext>
            </a:extLst>
          </p:cNvPr>
          <p:cNvSpPr/>
          <p:nvPr/>
        </p:nvSpPr>
        <p:spPr>
          <a:xfrm>
            <a:off x="3233139" y="1308182"/>
            <a:ext cx="1614584" cy="1412327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C58613DA-A257-33F5-AA8D-98FFFB6C8135}"/>
              </a:ext>
            </a:extLst>
          </p:cNvPr>
          <p:cNvSpPr/>
          <p:nvPr/>
        </p:nvSpPr>
        <p:spPr>
          <a:xfrm>
            <a:off x="4146516" y="5165855"/>
            <a:ext cx="2096731" cy="1084218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14CACEC6-9E04-83D3-10AA-7F84EEDB37CF}"/>
              </a:ext>
            </a:extLst>
          </p:cNvPr>
          <p:cNvSpPr/>
          <p:nvPr/>
        </p:nvSpPr>
        <p:spPr>
          <a:xfrm>
            <a:off x="5393378" y="836712"/>
            <a:ext cx="1482877" cy="1393075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E464FD3E-5F43-AA54-345C-979E71464498}"/>
              </a:ext>
            </a:extLst>
          </p:cNvPr>
          <p:cNvSpPr/>
          <p:nvPr/>
        </p:nvSpPr>
        <p:spPr>
          <a:xfrm>
            <a:off x="6508280" y="4623746"/>
            <a:ext cx="2154563" cy="91416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Ergebnis Histologie </a:t>
            </a:r>
            <a:r>
              <a:rPr lang="de-DE" sz="1600" u="sng" dirty="0"/>
              <a:t>Stanze</a:t>
            </a:r>
            <a:r>
              <a:rPr lang="de-DE" sz="1600" dirty="0"/>
              <a:t>: gering differenziertes Adeno CA Lunge</a:t>
            </a: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67F221E7-B898-2203-A9B5-48A9CAB7862C}"/>
              </a:ext>
            </a:extLst>
          </p:cNvPr>
          <p:cNvSpPr/>
          <p:nvPr/>
        </p:nvSpPr>
        <p:spPr>
          <a:xfrm>
            <a:off x="7820321" y="1479373"/>
            <a:ext cx="842526" cy="1241136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97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24744"/>
            <a:ext cx="8229600" cy="1143000"/>
          </a:xfrm>
        </p:spPr>
        <p:txBody>
          <a:bodyPr/>
          <a:lstStyle/>
          <a:p>
            <a:r>
              <a:rPr lang="de-DE" dirty="0"/>
              <a:t>Fallbeispiel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5984" y="2060848"/>
            <a:ext cx="4038600" cy="4525963"/>
          </a:xfrm>
        </p:spPr>
        <p:txBody>
          <a:bodyPr/>
          <a:lstStyle/>
          <a:p>
            <a:r>
              <a:rPr lang="de-DE" sz="1600" dirty="0"/>
              <a:t>Männlich 71 Jahre</a:t>
            </a:r>
          </a:p>
          <a:p>
            <a:r>
              <a:rPr lang="de-DE" sz="1600" dirty="0"/>
              <a:t>St. n. NPL </a:t>
            </a:r>
            <a:r>
              <a:rPr lang="de-DE" sz="1600" dirty="0" err="1"/>
              <a:t>Bronchi</a:t>
            </a:r>
            <a:endParaRPr lang="de-DE" sz="1600" dirty="0"/>
          </a:p>
          <a:p>
            <a:r>
              <a:rPr lang="de-DE" sz="1600" dirty="0"/>
              <a:t>Seit 1.11.23 </a:t>
            </a:r>
            <a:r>
              <a:rPr lang="de-DE" sz="1600" dirty="0" err="1"/>
              <a:t>Cervicalgie</a:t>
            </a:r>
            <a:endParaRPr lang="de-DE" sz="1600" dirty="0"/>
          </a:p>
          <a:p>
            <a:r>
              <a:rPr lang="de-DE" sz="1600" dirty="0"/>
              <a:t>MRT 16.11.23</a:t>
            </a:r>
          </a:p>
          <a:p>
            <a:r>
              <a:rPr lang="de-DE" sz="1600" dirty="0"/>
              <a:t>Erstvorstellung Orthopädie 17.11.23</a:t>
            </a:r>
          </a:p>
          <a:p>
            <a:r>
              <a:rPr lang="de-DE" sz="1600" dirty="0" err="1"/>
              <a:t>Staging</a:t>
            </a:r>
            <a:r>
              <a:rPr lang="de-DE" sz="1600" dirty="0"/>
              <a:t> CT 17.11.23</a:t>
            </a:r>
          </a:p>
          <a:p>
            <a:r>
              <a:rPr lang="de-DE" sz="1600" dirty="0"/>
              <a:t>Stanzbiopsie Sternum 30.11.23</a:t>
            </a:r>
          </a:p>
          <a:p>
            <a:r>
              <a:rPr lang="de-DE" sz="1600" dirty="0"/>
              <a:t>Histologie Sternum 19.12.23</a:t>
            </a:r>
          </a:p>
          <a:p>
            <a:r>
              <a:rPr lang="de-DE" sz="1600" dirty="0"/>
              <a:t>Tumorboard 8.12.23</a:t>
            </a:r>
          </a:p>
          <a:p>
            <a:r>
              <a:rPr lang="de-DE" sz="1600" dirty="0"/>
              <a:t>OP 11.12.23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r="62875" b="52630"/>
          <a:stretch/>
        </p:blipFill>
        <p:spPr>
          <a:xfrm>
            <a:off x="4647229" y="2257835"/>
            <a:ext cx="2448273" cy="1749896"/>
          </a:xfrm>
        </p:spPr>
      </p:pic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C9FCE8DF-4C0F-6896-04E0-94965E8152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7" t="6364" r="10654" b="45847"/>
          <a:stretch/>
        </p:blipFill>
        <p:spPr bwMode="auto">
          <a:xfrm>
            <a:off x="4647229" y="4176232"/>
            <a:ext cx="2468418" cy="192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46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DA940-0330-51F7-5BA1-762A8896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1A5768-57C2-EF6F-FF55-AEADAF0757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2BF9-4B85-0AF1-F707-ED2CD3981B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89E435F-4D05-C819-ED14-F485C11F3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0132" y="2255168"/>
            <a:ext cx="9804457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4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531988"/>
              </p:ext>
            </p:extLst>
          </p:nvPr>
        </p:nvGraphicFramePr>
        <p:xfrm>
          <a:off x="1043608" y="2420888"/>
          <a:ext cx="6534472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83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feld 7">
            <a:extLst>
              <a:ext uri="{FF2B5EF4-FFF2-40B4-BE49-F238E27FC236}">
                <a16:creationId xmlns:a16="http://schemas.microsoft.com/office/drawing/2014/main" id="{5793B2E1-1022-7945-04B0-A0A0FA780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6013" y="1582738"/>
            <a:ext cx="745172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de-DE" sz="1800"/>
              <a:t>	</a:t>
            </a:r>
            <a:r>
              <a:rPr lang="en-US" altLang="de-DE" sz="4400"/>
              <a:t>	</a:t>
            </a:r>
            <a:endParaRPr lang="de-DE" altLang="de-DE" sz="44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0A8AE1-D690-ABF0-882E-6EBB3A32B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3" y="2636913"/>
            <a:ext cx="2898036" cy="2849736"/>
          </a:xfrm>
          <a:prstGeom prst="rect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2DE4F1-87DA-9E7D-156A-3F3F32CBE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9675"/>
            <a:ext cx="8229600" cy="1143000"/>
          </a:xfrm>
        </p:spPr>
        <p:txBody>
          <a:bodyPr/>
          <a:lstStyle/>
          <a:p>
            <a:r>
              <a:rPr lang="de-DE" dirty="0"/>
              <a:t>Inzidenz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EC0291-A74A-4924-FE66-4EFEF3FB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12280"/>
            <a:ext cx="8229600" cy="4525963"/>
          </a:xfrm>
        </p:spPr>
        <p:txBody>
          <a:bodyPr/>
          <a:lstStyle/>
          <a:p>
            <a:r>
              <a:rPr lang="de-DE" dirty="0"/>
              <a:t>70% aller Krebspatienten haben Wirbelsäulenmetastasen</a:t>
            </a:r>
          </a:p>
          <a:p>
            <a:pPr lvl="1"/>
            <a:r>
              <a:rPr lang="de-DE" dirty="0"/>
              <a:t>20-30% benötigen eine chirurgische Therapie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B55C1C-8C3D-E7F2-4C2E-0DC1D5D614BA}"/>
              </a:ext>
            </a:extLst>
          </p:cNvPr>
          <p:cNvSpPr txBox="1"/>
          <p:nvPr/>
        </p:nvSpPr>
        <p:spPr>
          <a:xfrm>
            <a:off x="3318794" y="5170722"/>
            <a:ext cx="51341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dirty="0" err="1">
                <a:effectLst/>
                <a:latin typeface="TrebuchetMS" panose="020B0703020202090204" pitchFamily="34" charset="0"/>
              </a:rPr>
              <a:t>Yoshihara</a:t>
            </a:r>
            <a:r>
              <a:rPr lang="de-AT" sz="1800" dirty="0">
                <a:effectLst/>
                <a:latin typeface="TrebuchetMS" panose="020B0703020202090204" pitchFamily="34" charset="0"/>
              </a:rPr>
              <a:t> H, </a:t>
            </a:r>
            <a:r>
              <a:rPr lang="de-AT" sz="1800" dirty="0" err="1">
                <a:effectLst/>
                <a:latin typeface="TrebuchetMS" panose="020B0703020202090204" pitchFamily="34" charset="0"/>
              </a:rPr>
              <a:t>Yneoka</a:t>
            </a:r>
            <a:r>
              <a:rPr lang="de-AT" sz="1800" dirty="0">
                <a:effectLst/>
                <a:latin typeface="TrebuchetMS" panose="020B0703020202090204" pitchFamily="34" charset="0"/>
              </a:rPr>
              <a:t> D. Trends in </a:t>
            </a:r>
            <a:r>
              <a:rPr lang="de-AT" sz="1800" dirty="0" err="1">
                <a:effectLst/>
                <a:latin typeface="TrebuchetMS" panose="020B0703020202090204" pitchFamily="34" charset="0"/>
              </a:rPr>
              <a:t>the</a:t>
            </a:r>
            <a:r>
              <a:rPr lang="de-AT" sz="1800" dirty="0">
                <a:effectLst/>
                <a:latin typeface="TrebuchetMS" panose="020B0703020202090204" pitchFamily="34" charset="0"/>
              </a:rPr>
              <a:t> </a:t>
            </a:r>
            <a:r>
              <a:rPr lang="de-AT" sz="1800" dirty="0" err="1">
                <a:effectLst/>
                <a:latin typeface="TrebuchetMS" panose="020B0703020202090204" pitchFamily="34" charset="0"/>
              </a:rPr>
              <a:t>surgical</a:t>
            </a:r>
            <a:r>
              <a:rPr lang="de-AT" sz="1800" dirty="0">
                <a:effectLst/>
                <a:latin typeface="TrebuchetMS" panose="020B0703020202090204" pitchFamily="34" charset="0"/>
              </a:rPr>
              <a:t> </a:t>
            </a:r>
            <a:r>
              <a:rPr lang="de-AT" sz="1800" dirty="0" err="1">
                <a:effectLst/>
                <a:latin typeface="TrebuchetMS" panose="020B0703020202090204" pitchFamily="34" charset="0"/>
              </a:rPr>
              <a:t>treatment</a:t>
            </a:r>
            <a:r>
              <a:rPr lang="de-AT" sz="1800" dirty="0">
                <a:effectLst/>
                <a:latin typeface="TrebuchetMS" panose="020B0703020202090204" pitchFamily="34" charset="0"/>
              </a:rPr>
              <a:t> </a:t>
            </a:r>
            <a:r>
              <a:rPr lang="de-AT" sz="1800" dirty="0" err="1">
                <a:effectLst/>
                <a:latin typeface="TrebuchetMS" panose="020B0703020202090204" pitchFamily="34" charset="0"/>
              </a:rPr>
              <a:t>for</a:t>
            </a:r>
            <a:r>
              <a:rPr lang="de-AT" sz="1800" dirty="0">
                <a:effectLst/>
                <a:latin typeface="TrebuchetMS" panose="020B0703020202090204" pitchFamily="34" charset="0"/>
              </a:rPr>
              <a:t> spinal </a:t>
            </a:r>
            <a:r>
              <a:rPr lang="de-AT" sz="1800" dirty="0" err="1">
                <a:effectLst/>
                <a:latin typeface="TrebuchetMS" panose="020B0703020202090204" pitchFamily="34" charset="0"/>
              </a:rPr>
              <a:t>metastasis</a:t>
            </a:r>
            <a:r>
              <a:rPr lang="de-AT" sz="1800" dirty="0">
                <a:effectLst/>
                <a:latin typeface="TrebuchetMS" panose="020B0703020202090204" pitchFamily="34" charset="0"/>
              </a:rPr>
              <a:t> and </a:t>
            </a:r>
            <a:r>
              <a:rPr lang="de-AT" sz="1800" dirty="0" err="1">
                <a:effectLst/>
                <a:latin typeface="TrebuchetMS" panose="020B0703020202090204" pitchFamily="34" charset="0"/>
              </a:rPr>
              <a:t>the</a:t>
            </a:r>
            <a:r>
              <a:rPr lang="de-AT" sz="1800" dirty="0">
                <a:effectLst/>
                <a:latin typeface="TrebuchetMS" panose="020B0703020202090204" pitchFamily="34" charset="0"/>
              </a:rPr>
              <a:t> in-hospital </a:t>
            </a:r>
            <a:r>
              <a:rPr lang="de-AT" sz="1800" dirty="0" err="1">
                <a:effectLst/>
                <a:latin typeface="TrebuchetMS" panose="020B0703020202090204" pitchFamily="34" charset="0"/>
              </a:rPr>
              <a:t>patient</a:t>
            </a:r>
            <a:r>
              <a:rPr lang="de-AT" sz="1800" dirty="0">
                <a:effectLst/>
                <a:latin typeface="TrebuchetMS" panose="020B0703020202090204" pitchFamily="34" charset="0"/>
              </a:rPr>
              <a:t> </a:t>
            </a:r>
            <a:r>
              <a:rPr lang="de-AT" sz="1800" dirty="0" err="1">
                <a:effectLst/>
                <a:latin typeface="TrebuchetMS" panose="020B0703020202090204" pitchFamily="34" charset="0"/>
              </a:rPr>
              <a:t>outcomes</a:t>
            </a:r>
            <a:r>
              <a:rPr lang="de-AT" sz="1800" dirty="0">
                <a:effectLst/>
                <a:latin typeface="TrebuchetMS" panose="020B0703020202090204" pitchFamily="34" charset="0"/>
              </a:rPr>
              <a:t> in </a:t>
            </a:r>
            <a:r>
              <a:rPr lang="de-AT" sz="1800" dirty="0" err="1">
                <a:effectLst/>
                <a:latin typeface="TrebuchetMS" panose="020B0703020202090204" pitchFamily="34" charset="0"/>
              </a:rPr>
              <a:t>the</a:t>
            </a:r>
            <a:r>
              <a:rPr lang="de-AT" sz="1800" dirty="0">
                <a:effectLst/>
                <a:latin typeface="TrebuchetMS" panose="020B0703020202090204" pitchFamily="34" charset="0"/>
              </a:rPr>
              <a:t> United States </a:t>
            </a:r>
            <a:r>
              <a:rPr lang="de-AT" sz="1800" dirty="0" err="1">
                <a:effectLst/>
                <a:latin typeface="TrebuchetMS" panose="020B0703020202090204" pitchFamily="34" charset="0"/>
              </a:rPr>
              <a:t>from</a:t>
            </a:r>
            <a:r>
              <a:rPr lang="de-AT" sz="1800" dirty="0">
                <a:effectLst/>
                <a:latin typeface="TrebuchetMS" panose="020B0703020202090204" pitchFamily="34" charset="0"/>
              </a:rPr>
              <a:t> 2000 </a:t>
            </a:r>
            <a:r>
              <a:rPr lang="de-AT" sz="1800" dirty="0" err="1">
                <a:effectLst/>
                <a:latin typeface="TrebuchetMS" panose="020B0703020202090204" pitchFamily="34" charset="0"/>
              </a:rPr>
              <a:t>to</a:t>
            </a:r>
            <a:r>
              <a:rPr lang="de-AT" sz="1800" dirty="0">
                <a:effectLst/>
                <a:latin typeface="TrebuchetMS" panose="020B0703020202090204" pitchFamily="34" charset="0"/>
              </a:rPr>
              <a:t> 2009. </a:t>
            </a:r>
            <a:r>
              <a:rPr lang="de-AT" sz="1800" dirty="0" err="1">
                <a:effectLst/>
                <a:latin typeface="TrebuchetMS" panose="020B0703020202090204" pitchFamily="34" charset="0"/>
              </a:rPr>
              <a:t>Spine</a:t>
            </a:r>
            <a:r>
              <a:rPr lang="de-AT" sz="1800" dirty="0">
                <a:effectLst/>
                <a:latin typeface="TrebuchetMS" panose="020B0703020202090204" pitchFamily="34" charset="0"/>
              </a:rPr>
              <a:t> J. 2014;14:1844-9. </a:t>
            </a:r>
          </a:p>
        </p:txBody>
      </p:sp>
    </p:spTree>
    <p:extLst>
      <p:ext uri="{BB962C8B-B14F-4D97-AF65-F5344CB8AC3E}">
        <p14:creationId xmlns:p14="http://schemas.microsoft.com/office/powerpoint/2010/main" val="11258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feld 7">
            <a:extLst>
              <a:ext uri="{FF2B5EF4-FFF2-40B4-BE49-F238E27FC236}">
                <a16:creationId xmlns:a16="http://schemas.microsoft.com/office/drawing/2014/main" id="{5793B2E1-1022-7945-04B0-A0A0FA780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6013" y="1582738"/>
            <a:ext cx="745172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de-DE" sz="1800"/>
              <a:t>	</a:t>
            </a:r>
            <a:r>
              <a:rPr lang="en-US" altLang="de-DE" sz="4400"/>
              <a:t>	</a:t>
            </a:r>
            <a:endParaRPr lang="de-DE" altLang="de-DE" sz="44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0A8AE1-D690-ABF0-882E-6EBB3A32B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3" y="2636913"/>
            <a:ext cx="2898036" cy="2849736"/>
          </a:xfrm>
          <a:prstGeom prst="rect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4" name="Grafik 3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A4FE44D4-D0D5-3C17-6A51-252930DDF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124744"/>
            <a:ext cx="5105400" cy="54229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873EC46-CB1B-4F69-A3F6-B220940181CC}"/>
              </a:ext>
            </a:extLst>
          </p:cNvPr>
          <p:cNvSpPr/>
          <p:nvPr/>
        </p:nvSpPr>
        <p:spPr>
          <a:xfrm>
            <a:off x="2019300" y="4437112"/>
            <a:ext cx="5361012" cy="216024"/>
          </a:xfrm>
          <a:prstGeom prst="rect">
            <a:avLst/>
          </a:prstGeom>
          <a:solidFill>
            <a:srgbClr val="FF0000">
              <a:alpha val="4901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C9760CC-36C3-0431-0FCB-D1C8A6419DA7}"/>
              </a:ext>
            </a:extLst>
          </p:cNvPr>
          <p:cNvSpPr/>
          <p:nvPr/>
        </p:nvSpPr>
        <p:spPr>
          <a:xfrm>
            <a:off x="2019300" y="5639335"/>
            <a:ext cx="5361012" cy="216024"/>
          </a:xfrm>
          <a:prstGeom prst="rect">
            <a:avLst/>
          </a:prstGeom>
          <a:solidFill>
            <a:srgbClr val="FF0000">
              <a:alpha val="4901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E941411-386E-F21A-3D59-25CECB31EFD4}"/>
              </a:ext>
            </a:extLst>
          </p:cNvPr>
          <p:cNvSpPr/>
          <p:nvPr/>
        </p:nvSpPr>
        <p:spPr>
          <a:xfrm>
            <a:off x="1907704" y="1371351"/>
            <a:ext cx="5472607" cy="432049"/>
          </a:xfrm>
          <a:prstGeom prst="rect">
            <a:avLst/>
          </a:prstGeom>
          <a:solidFill>
            <a:srgbClr val="FF0000">
              <a:alpha val="4901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59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de-DE" dirty="0"/>
              <a:t>Diagnose WS -Tumor ohne Diagnostik ? 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71677456"/>
              </p:ext>
            </p:extLst>
          </p:nvPr>
        </p:nvGraphicFramePr>
        <p:xfrm>
          <a:off x="1187624" y="19330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pieren 9"/>
          <p:cNvGrpSpPr/>
          <p:nvPr/>
        </p:nvGrpSpPr>
        <p:grpSpPr>
          <a:xfrm>
            <a:off x="6584643" y="3965070"/>
            <a:ext cx="2340864" cy="887809"/>
            <a:chOff x="3755136" y="1143012"/>
            <a:chExt cx="2340864" cy="887809"/>
          </a:xfrm>
        </p:grpSpPr>
        <p:sp>
          <p:nvSpPr>
            <p:cNvPr id="14" name="Pfeil nach rechts 13"/>
            <p:cNvSpPr/>
            <p:nvPr/>
          </p:nvSpPr>
          <p:spPr>
            <a:xfrm>
              <a:off x="3755136" y="1143012"/>
              <a:ext cx="2340864" cy="88780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Pfeil nach rechts 4"/>
            <p:cNvSpPr/>
            <p:nvPr/>
          </p:nvSpPr>
          <p:spPr>
            <a:xfrm>
              <a:off x="3755136" y="1364964"/>
              <a:ext cx="2118912" cy="443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254000" bIns="1409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/>
                <a:t>Frühzeitige OP?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6568454" y="4557547"/>
            <a:ext cx="2340864" cy="1731130"/>
            <a:chOff x="3920903" y="1063974"/>
            <a:chExt cx="2340864" cy="1731130"/>
          </a:xfrm>
        </p:grpSpPr>
        <p:sp>
          <p:nvSpPr>
            <p:cNvPr id="12" name="Rechteck 11"/>
            <p:cNvSpPr/>
            <p:nvPr/>
          </p:nvSpPr>
          <p:spPr>
            <a:xfrm>
              <a:off x="3937092" y="1063974"/>
              <a:ext cx="1877568" cy="168521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3920903" y="1109885"/>
              <a:ext cx="2340864" cy="1685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kern="1200" dirty="0" err="1"/>
                <a:t>Frail</a:t>
              </a:r>
              <a:r>
                <a:rPr lang="de-DE" sz="2000" b="1" kern="1200" dirty="0"/>
                <a:t> Patient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700" kern="1200" dirty="0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B72CD997-6802-FEC0-23BE-01B2A3714781}"/>
              </a:ext>
            </a:extLst>
          </p:cNvPr>
          <p:cNvSpPr txBox="1"/>
          <p:nvPr/>
        </p:nvSpPr>
        <p:spPr>
          <a:xfrm>
            <a:off x="8984192" y="4164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60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46439" y="1180902"/>
            <a:ext cx="3008313" cy="1162050"/>
          </a:xfrm>
        </p:spPr>
        <p:txBody>
          <a:bodyPr/>
          <a:lstStyle/>
          <a:p>
            <a:r>
              <a:rPr lang="de-DE" dirty="0"/>
              <a:t>NOMS: Entscheidungshilfe Welche Therapie</a:t>
            </a: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761927"/>
            <a:ext cx="5111750" cy="2875359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5EC6A-A43A-D152-6DE8-8448C4F1C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47" y="2868666"/>
            <a:ext cx="3008313" cy="1635879"/>
          </a:xfrm>
        </p:spPr>
        <p:txBody>
          <a:bodyPr/>
          <a:lstStyle/>
          <a:p>
            <a:r>
              <a:rPr lang="de-DE" sz="4000" b="1" dirty="0"/>
              <a:t>Wann?</a:t>
            </a:r>
          </a:p>
          <a:p>
            <a:r>
              <a:rPr lang="de-DE" sz="4000" b="1" dirty="0"/>
              <a:t>Wen?</a:t>
            </a:r>
          </a:p>
        </p:txBody>
      </p:sp>
      <p:pic>
        <p:nvPicPr>
          <p:cNvPr id="3" name="Grafik 2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397EE9CD-6B84-760F-0C90-C4173028C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229200"/>
            <a:ext cx="2120283" cy="79033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524472B-D1B2-008C-E7C4-90D375B92643}"/>
              </a:ext>
            </a:extLst>
          </p:cNvPr>
          <p:cNvSpPr txBox="1"/>
          <p:nvPr/>
        </p:nvSpPr>
        <p:spPr>
          <a:xfrm>
            <a:off x="2483768" y="389080"/>
            <a:ext cx="4424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Welche Therapie</a:t>
            </a:r>
          </a:p>
        </p:txBody>
      </p:sp>
    </p:spTree>
    <p:extLst>
      <p:ext uri="{BB962C8B-B14F-4D97-AF65-F5344CB8AC3E}">
        <p14:creationId xmlns:p14="http://schemas.microsoft.com/office/powerpoint/2010/main" val="280871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feld 7">
            <a:extLst>
              <a:ext uri="{FF2B5EF4-FFF2-40B4-BE49-F238E27FC236}">
                <a16:creationId xmlns:a16="http://schemas.microsoft.com/office/drawing/2014/main" id="{5793B2E1-1022-7945-04B0-A0A0FA780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6013" y="1582738"/>
            <a:ext cx="745172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de-DE" sz="1800"/>
              <a:t>	</a:t>
            </a:r>
            <a:r>
              <a:rPr lang="en-US" altLang="de-DE" sz="4400"/>
              <a:t>	</a:t>
            </a:r>
            <a:endParaRPr lang="de-DE" altLang="de-DE" sz="44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0A8AE1-D690-ABF0-882E-6EBB3A32B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3" y="2636913"/>
            <a:ext cx="2898036" cy="2849736"/>
          </a:xfrm>
          <a:prstGeom prst="rect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554EE2-7FCA-EFD7-335B-A942FBFC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40179"/>
            <a:ext cx="8229600" cy="1143000"/>
          </a:xfrm>
        </p:spPr>
        <p:txBody>
          <a:bodyPr/>
          <a:lstStyle/>
          <a:p>
            <a:r>
              <a:rPr lang="de-DE" sz="3200" b="1" dirty="0"/>
              <a:t>Chirurgische Behandlungsmöglichkeiten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953B92-3B3E-5632-CBD3-CDF22CB4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11588" y="2293766"/>
            <a:ext cx="3593030" cy="2443410"/>
          </a:xfrm>
        </p:spPr>
        <p:txBody>
          <a:bodyPr/>
          <a:lstStyle/>
          <a:p>
            <a:r>
              <a:rPr lang="de-DE" sz="1600" dirty="0"/>
              <a:t>Kurativ: En Bloc Resektion</a:t>
            </a:r>
          </a:p>
          <a:p>
            <a:r>
              <a:rPr lang="de-DE" sz="1600" b="1" dirty="0"/>
              <a:t>Palliation</a:t>
            </a:r>
          </a:p>
          <a:p>
            <a:pPr lvl="1"/>
            <a:r>
              <a:rPr lang="de-DE" sz="1600" dirty="0"/>
              <a:t>Bestrahlung</a:t>
            </a:r>
          </a:p>
          <a:p>
            <a:pPr lvl="1"/>
            <a:r>
              <a:rPr lang="de-DE" sz="1600" dirty="0"/>
              <a:t>Radiofrequenz Ablation</a:t>
            </a:r>
          </a:p>
          <a:p>
            <a:pPr lvl="1"/>
            <a:r>
              <a:rPr lang="de-DE" sz="1600" dirty="0"/>
              <a:t>Augmentation mit PMMA</a:t>
            </a:r>
          </a:p>
          <a:p>
            <a:pPr lvl="1"/>
            <a:r>
              <a:rPr lang="de-DE" sz="1600" dirty="0"/>
              <a:t>Stabilisierung </a:t>
            </a:r>
          </a:p>
          <a:p>
            <a:pPr lvl="1"/>
            <a:r>
              <a:rPr lang="de-DE" sz="1600" dirty="0"/>
              <a:t>Dekompression</a:t>
            </a:r>
          </a:p>
          <a:p>
            <a:pPr lvl="1"/>
            <a:r>
              <a:rPr lang="de-DE" sz="1600" b="1" dirty="0"/>
              <a:t>Kombination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6000B14-1F6A-06C2-C358-15FA656AB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64971" y="1623182"/>
            <a:ext cx="4041775" cy="639762"/>
          </a:xfrm>
        </p:spPr>
        <p:txBody>
          <a:bodyPr/>
          <a:lstStyle/>
          <a:p>
            <a:r>
              <a:rPr lang="de-DE" dirty="0"/>
              <a:t>Scores/Algorithmen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2B46185-FD4B-7304-45B8-AC3B73E13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0654" y="2288644"/>
            <a:ext cx="3707955" cy="2306413"/>
          </a:xfrm>
        </p:spPr>
        <p:txBody>
          <a:bodyPr/>
          <a:lstStyle/>
          <a:p>
            <a:r>
              <a:rPr lang="de-DE" sz="1600" b="1" dirty="0"/>
              <a:t>SINS Score: Stabilität</a:t>
            </a:r>
          </a:p>
          <a:p>
            <a:r>
              <a:rPr lang="de-AT" sz="1600" dirty="0" err="1"/>
              <a:t>Tokuhashi</a:t>
            </a:r>
            <a:endParaRPr lang="de-AT" sz="1600" dirty="0"/>
          </a:p>
          <a:p>
            <a:r>
              <a:rPr lang="de-AT" sz="1600" dirty="0" err="1"/>
              <a:t>Tomita</a:t>
            </a:r>
            <a:endParaRPr lang="de-AT" sz="1600" dirty="0"/>
          </a:p>
          <a:p>
            <a:r>
              <a:rPr lang="de-AT" sz="1600" dirty="0"/>
              <a:t>Bauer</a:t>
            </a:r>
          </a:p>
          <a:p>
            <a:r>
              <a:rPr lang="de-AT" sz="1600" dirty="0"/>
              <a:t>van der Linden </a:t>
            </a:r>
          </a:p>
          <a:p>
            <a:r>
              <a:rPr lang="de-AT" sz="1600" b="1" dirty="0" err="1"/>
              <a:t>Normogramm</a:t>
            </a:r>
            <a:r>
              <a:rPr lang="de-AT" sz="1600" b="1" dirty="0"/>
              <a:t> </a:t>
            </a:r>
            <a:r>
              <a:rPr lang="de-AT" sz="1600" b="1" dirty="0" err="1"/>
              <a:t>Skeletal</a:t>
            </a:r>
            <a:r>
              <a:rPr lang="de-AT" sz="1600" b="1" dirty="0"/>
              <a:t> Oncology Research Group (SORG): Survival </a:t>
            </a:r>
            <a:endParaRPr lang="de-DE" sz="1600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86C819-DD65-6C3E-A88B-29E60D7E602E}"/>
              </a:ext>
            </a:extLst>
          </p:cNvPr>
          <p:cNvSpPr txBox="1"/>
          <p:nvPr/>
        </p:nvSpPr>
        <p:spPr>
          <a:xfrm>
            <a:off x="1763688" y="4879295"/>
            <a:ext cx="4842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Nur bedingt aussagekräftig für Überlebenszeit (SORG am besten)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Behandlung bleibt individuelle Entscheidung</a:t>
            </a:r>
          </a:p>
          <a:p>
            <a:endParaRPr lang="de-DE" dirty="0"/>
          </a:p>
        </p:txBody>
      </p:sp>
      <p:pic>
        <p:nvPicPr>
          <p:cNvPr id="11" name="Grafik 10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A39A545D-53E1-EBFF-0EDE-4F81CD386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00" y="5750677"/>
            <a:ext cx="1950492" cy="8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3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764" y="980728"/>
            <a:ext cx="8820472" cy="1143000"/>
          </a:xfrm>
        </p:spPr>
        <p:txBody>
          <a:bodyPr/>
          <a:lstStyle/>
          <a:p>
            <a:r>
              <a:rPr lang="de-DE" sz="4000" dirty="0" err="1"/>
              <a:t>Survival</a:t>
            </a:r>
            <a:r>
              <a:rPr lang="de-DE" sz="4000" dirty="0"/>
              <a:t> nach OP-Sorg </a:t>
            </a:r>
            <a:r>
              <a:rPr lang="de-DE" sz="4000" dirty="0" err="1"/>
              <a:t>Normogramm</a:t>
            </a:r>
            <a:endParaRPr lang="de-DE" sz="4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5882924" cy="4525963"/>
          </a:xfrm>
        </p:spPr>
      </p:pic>
      <p:sp>
        <p:nvSpPr>
          <p:cNvPr id="5" name="Textfeld 4"/>
          <p:cNvSpPr txBox="1"/>
          <p:nvPr/>
        </p:nvSpPr>
        <p:spPr>
          <a:xfrm>
            <a:off x="6505350" y="2499151"/>
            <a:ext cx="2105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Primary </a:t>
            </a:r>
            <a:r>
              <a:rPr lang="de-DE" sz="800" dirty="0" err="1"/>
              <a:t>tumor</a:t>
            </a:r>
            <a:r>
              <a:rPr lang="de-DE" sz="800" dirty="0"/>
              <a:t> type 1 = </a:t>
            </a:r>
            <a:r>
              <a:rPr lang="de-DE" sz="800" dirty="0" err="1"/>
              <a:t>lymphoma</a:t>
            </a:r>
            <a:r>
              <a:rPr lang="de-DE" sz="800" dirty="0"/>
              <a:t>, </a:t>
            </a:r>
            <a:r>
              <a:rPr lang="de-DE" sz="800" dirty="0" err="1"/>
              <a:t>breast</a:t>
            </a:r>
            <a:r>
              <a:rPr lang="de-DE" sz="800" dirty="0"/>
              <a:t> </a:t>
            </a:r>
            <a:r>
              <a:rPr lang="de-DE" sz="800" dirty="0" err="1"/>
              <a:t>cancer</a:t>
            </a:r>
            <a:r>
              <a:rPr lang="de-DE" sz="800" dirty="0"/>
              <a:t>, multiple </a:t>
            </a:r>
            <a:r>
              <a:rPr lang="de-DE" sz="800" dirty="0" err="1"/>
              <a:t>myeloma</a:t>
            </a:r>
            <a:r>
              <a:rPr lang="de-DE" sz="800" dirty="0"/>
              <a:t>, </a:t>
            </a:r>
            <a:r>
              <a:rPr lang="de-DE" sz="800" dirty="0" err="1"/>
              <a:t>kidney</a:t>
            </a:r>
            <a:r>
              <a:rPr lang="de-DE" sz="800" dirty="0"/>
              <a:t> </a:t>
            </a:r>
            <a:r>
              <a:rPr lang="de-DE" sz="800" dirty="0" err="1"/>
              <a:t>cancer</a:t>
            </a:r>
            <a:r>
              <a:rPr lang="de-DE" sz="800" dirty="0"/>
              <a:t>, </a:t>
            </a:r>
            <a:r>
              <a:rPr lang="de-DE" sz="800" dirty="0" err="1"/>
              <a:t>prostate</a:t>
            </a:r>
            <a:r>
              <a:rPr lang="de-DE" sz="800" dirty="0"/>
              <a:t> </a:t>
            </a:r>
            <a:r>
              <a:rPr lang="de-DE" sz="800" dirty="0" err="1"/>
              <a:t>cancer</a:t>
            </a:r>
            <a:r>
              <a:rPr lang="de-DE" sz="800" dirty="0"/>
              <a:t>, </a:t>
            </a:r>
            <a:r>
              <a:rPr lang="de-DE" sz="800" dirty="0" err="1"/>
              <a:t>or</a:t>
            </a:r>
            <a:r>
              <a:rPr lang="de-DE" sz="800" dirty="0"/>
              <a:t> </a:t>
            </a:r>
            <a:r>
              <a:rPr lang="de-DE" sz="800" dirty="0" err="1"/>
              <a:t>thyroid</a:t>
            </a:r>
            <a:r>
              <a:rPr lang="de-DE" sz="800" dirty="0"/>
              <a:t> </a:t>
            </a:r>
            <a:r>
              <a:rPr lang="de-DE" sz="800" dirty="0" err="1"/>
              <a:t>cancer</a:t>
            </a:r>
            <a:endParaRPr lang="de-DE" sz="800" dirty="0"/>
          </a:p>
          <a:p>
            <a:endParaRPr lang="de-DE" sz="800" dirty="0"/>
          </a:p>
          <a:p>
            <a:r>
              <a:rPr lang="de-DE" sz="800" dirty="0"/>
              <a:t>Primary </a:t>
            </a:r>
            <a:r>
              <a:rPr lang="de-DE" sz="800" dirty="0" err="1"/>
              <a:t>tumor</a:t>
            </a:r>
            <a:r>
              <a:rPr lang="de-DE" sz="800" dirty="0"/>
              <a:t> type 2 = </a:t>
            </a:r>
            <a:r>
              <a:rPr lang="de-DE" sz="800" dirty="0" err="1"/>
              <a:t>lung</a:t>
            </a:r>
            <a:r>
              <a:rPr lang="de-DE" sz="800" dirty="0"/>
              <a:t> </a:t>
            </a:r>
            <a:r>
              <a:rPr lang="de-DE" sz="800" dirty="0" err="1"/>
              <a:t>cancer</a:t>
            </a:r>
            <a:r>
              <a:rPr lang="de-DE" sz="800" dirty="0"/>
              <a:t>, </a:t>
            </a:r>
            <a:r>
              <a:rPr lang="de-DE" sz="800" dirty="0" err="1"/>
              <a:t>colon</a:t>
            </a:r>
            <a:r>
              <a:rPr lang="de-DE" sz="800" dirty="0"/>
              <a:t> </a:t>
            </a:r>
            <a:r>
              <a:rPr lang="de-DE" sz="800" dirty="0" err="1"/>
              <a:t>cancer</a:t>
            </a:r>
            <a:r>
              <a:rPr lang="de-DE" sz="800" dirty="0"/>
              <a:t>, </a:t>
            </a:r>
            <a:r>
              <a:rPr lang="de-DE" sz="800" dirty="0" err="1"/>
              <a:t>rectal</a:t>
            </a:r>
            <a:r>
              <a:rPr lang="de-DE" sz="800" dirty="0"/>
              <a:t> </a:t>
            </a:r>
            <a:r>
              <a:rPr lang="de-DE" sz="800" dirty="0" err="1"/>
              <a:t>cancer</a:t>
            </a:r>
            <a:r>
              <a:rPr lang="de-DE" sz="800" dirty="0"/>
              <a:t>, </a:t>
            </a:r>
            <a:r>
              <a:rPr lang="de-DE" sz="800" dirty="0" err="1"/>
              <a:t>bladder</a:t>
            </a:r>
            <a:r>
              <a:rPr lang="de-DE" sz="800" dirty="0"/>
              <a:t> </a:t>
            </a:r>
            <a:r>
              <a:rPr lang="de-DE" sz="800" dirty="0" err="1"/>
              <a:t>cancer</a:t>
            </a:r>
            <a:r>
              <a:rPr lang="de-DE" sz="800" dirty="0"/>
              <a:t>, </a:t>
            </a:r>
            <a:r>
              <a:rPr lang="de-DE" sz="800" dirty="0" err="1"/>
              <a:t>esophageal</a:t>
            </a:r>
            <a:r>
              <a:rPr lang="de-DE" sz="800" dirty="0"/>
              <a:t> </a:t>
            </a:r>
            <a:r>
              <a:rPr lang="de-DE" sz="800" dirty="0" err="1"/>
              <a:t>cancer</a:t>
            </a:r>
            <a:r>
              <a:rPr lang="de-DE" sz="800" dirty="0"/>
              <a:t>, </a:t>
            </a:r>
            <a:r>
              <a:rPr lang="de-DE" sz="800" dirty="0" err="1"/>
              <a:t>liver</a:t>
            </a:r>
            <a:r>
              <a:rPr lang="de-DE" sz="800" dirty="0"/>
              <a:t> </a:t>
            </a:r>
            <a:r>
              <a:rPr lang="de-DE" sz="800" dirty="0" err="1"/>
              <a:t>cancer</a:t>
            </a:r>
            <a:r>
              <a:rPr lang="de-DE" sz="800" dirty="0"/>
              <a:t>, </a:t>
            </a:r>
            <a:r>
              <a:rPr lang="de-DE" sz="800" dirty="0" err="1"/>
              <a:t>melanoma</a:t>
            </a:r>
            <a:r>
              <a:rPr lang="de-DE" sz="800" dirty="0"/>
              <a:t>, </a:t>
            </a:r>
            <a:r>
              <a:rPr lang="de-DE" sz="800" dirty="0" err="1"/>
              <a:t>gastric</a:t>
            </a:r>
            <a:r>
              <a:rPr lang="de-DE" sz="800" dirty="0"/>
              <a:t> </a:t>
            </a:r>
            <a:r>
              <a:rPr lang="de-DE" sz="800" dirty="0" err="1"/>
              <a:t>cancer</a:t>
            </a:r>
            <a:r>
              <a:rPr lang="de-DE" sz="800" dirty="0"/>
              <a:t>, </a:t>
            </a:r>
            <a:r>
              <a:rPr lang="de-DE" sz="800" dirty="0" err="1"/>
              <a:t>or</a:t>
            </a:r>
            <a:r>
              <a:rPr lang="de-DE" sz="800" dirty="0"/>
              <a:t> </a:t>
            </a:r>
            <a:r>
              <a:rPr lang="de-DE" sz="800" dirty="0" err="1"/>
              <a:t>other</a:t>
            </a:r>
            <a:r>
              <a:rPr lang="de-DE" sz="800" dirty="0"/>
              <a:t> </a:t>
            </a:r>
            <a:r>
              <a:rPr lang="de-DE" sz="800" dirty="0" err="1"/>
              <a:t>cancers</a:t>
            </a:r>
            <a:r>
              <a:rPr lang="de-DE" sz="800" dirty="0"/>
              <a:t>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4C7B3C7-91F6-1811-8A11-205449DF3998}"/>
              </a:ext>
            </a:extLst>
          </p:cNvPr>
          <p:cNvSpPr txBox="1"/>
          <p:nvPr/>
        </p:nvSpPr>
        <p:spPr>
          <a:xfrm>
            <a:off x="3192982" y="422955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Wen?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CEC10C81-BDC3-474B-9880-1BE9DEED913D}"/>
              </a:ext>
            </a:extLst>
          </p:cNvPr>
          <p:cNvCxnSpPr/>
          <p:nvPr/>
        </p:nvCxnSpPr>
        <p:spPr>
          <a:xfrm>
            <a:off x="3347864" y="2276872"/>
            <a:ext cx="0" cy="22322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866B2844-7704-E83A-DA0B-492476CBE941}"/>
              </a:ext>
            </a:extLst>
          </p:cNvPr>
          <p:cNvCxnSpPr>
            <a:cxnSpLocks/>
          </p:cNvCxnSpPr>
          <p:nvPr/>
        </p:nvCxnSpPr>
        <p:spPr>
          <a:xfrm>
            <a:off x="3059832" y="2499151"/>
            <a:ext cx="0" cy="200996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A9246C0C-D598-52B4-463E-3EB0D3E77705}"/>
              </a:ext>
            </a:extLst>
          </p:cNvPr>
          <p:cNvCxnSpPr>
            <a:cxnSpLocks/>
          </p:cNvCxnSpPr>
          <p:nvPr/>
        </p:nvCxnSpPr>
        <p:spPr>
          <a:xfrm>
            <a:off x="3500264" y="2852936"/>
            <a:ext cx="0" cy="16561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951CE662-EDA0-F980-8845-422F2B58D87B}"/>
              </a:ext>
            </a:extLst>
          </p:cNvPr>
          <p:cNvCxnSpPr>
            <a:cxnSpLocks/>
          </p:cNvCxnSpPr>
          <p:nvPr/>
        </p:nvCxnSpPr>
        <p:spPr>
          <a:xfrm>
            <a:off x="2267744" y="3068960"/>
            <a:ext cx="0" cy="14401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BBE04F2A-04A0-1AD5-85FF-14F49F081E8B}"/>
              </a:ext>
            </a:extLst>
          </p:cNvPr>
          <p:cNvCxnSpPr>
            <a:cxnSpLocks/>
          </p:cNvCxnSpPr>
          <p:nvPr/>
        </p:nvCxnSpPr>
        <p:spPr>
          <a:xfrm>
            <a:off x="2771800" y="5373216"/>
            <a:ext cx="0" cy="86409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74DF9968-314C-F33C-EF94-8F199FFFBB27}"/>
              </a:ext>
            </a:extLst>
          </p:cNvPr>
          <p:cNvSpPr txBox="1"/>
          <p:nvPr/>
        </p:nvSpPr>
        <p:spPr>
          <a:xfrm>
            <a:off x="4572000" y="3710382"/>
            <a:ext cx="151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100 Punkte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71D0450-FDA1-BB45-6F84-F20450F9E6DB}"/>
              </a:ext>
            </a:extLst>
          </p:cNvPr>
          <p:cNvSpPr txBox="1"/>
          <p:nvPr/>
        </p:nvSpPr>
        <p:spPr>
          <a:xfrm>
            <a:off x="6098633" y="5391240"/>
            <a:ext cx="304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85% 1-Jahres-Überlebensrate</a:t>
            </a:r>
          </a:p>
        </p:txBody>
      </p:sp>
      <p:pic>
        <p:nvPicPr>
          <p:cNvPr id="30" name="Grafik 29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FD2EF01D-D62C-7845-2C3E-C824E51D0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80" y="6116373"/>
            <a:ext cx="1289000" cy="5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7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100392" y="6237312"/>
            <a:ext cx="84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n=36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213395"/>
              </p:ext>
            </p:extLst>
          </p:nvPr>
        </p:nvGraphicFramePr>
        <p:xfrm>
          <a:off x="755576" y="1412776"/>
          <a:ext cx="79208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4A7D462-389E-D715-085D-10793B0B4204}"/>
              </a:ext>
            </a:extLst>
          </p:cNvPr>
          <p:cNvSpPr txBox="1"/>
          <p:nvPr/>
        </p:nvSpPr>
        <p:spPr>
          <a:xfrm>
            <a:off x="3347864" y="33265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Wann?</a:t>
            </a:r>
          </a:p>
        </p:txBody>
      </p:sp>
    </p:spTree>
    <p:extLst>
      <p:ext uri="{BB962C8B-B14F-4D97-AF65-F5344CB8AC3E}">
        <p14:creationId xmlns:p14="http://schemas.microsoft.com/office/powerpoint/2010/main" val="345553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E2E6EA48-9DF5-AAFA-CC83-6A1DFC4DB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97152"/>
            <a:ext cx="4032448" cy="1216727"/>
          </a:xfrm>
          <a:prstGeom prst="rect">
            <a:avLst/>
          </a:prstGeom>
        </p:spPr>
      </p:pic>
      <p:pic>
        <p:nvPicPr>
          <p:cNvPr id="5" name="Grafik 4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62DDC72D-4079-0CA5-20B9-1CBBC97B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5" y="1484784"/>
            <a:ext cx="7772400" cy="2077026"/>
          </a:xfrm>
          <a:prstGeom prst="rect">
            <a:avLst/>
          </a:prstGeom>
        </p:spPr>
      </p:pic>
      <p:pic>
        <p:nvPicPr>
          <p:cNvPr id="7" name="Grafik 6" descr="Ein Bild, das Screenshot, Text, Farbigkeit, Diagramm enthält.&#10;&#10;Automatisch generierte Beschreibung">
            <a:extLst>
              <a:ext uri="{FF2B5EF4-FFF2-40B4-BE49-F238E27FC236}">
                <a16:creationId xmlns:a16="http://schemas.microsoft.com/office/drawing/2014/main" id="{6920F029-5D4D-2AB6-40C2-767821FDC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6" y="4188196"/>
            <a:ext cx="4211961" cy="18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57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</a:spPr>
      <a:bodyPr rtlCol="0" anchor="ctr"/>
      <a:lstStyle>
        <a:defPPr algn="ctr">
          <a:defRPr dirty="0"/>
        </a:defPPr>
      </a:lstStyle>
      <a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357</Words>
  <Application>Microsoft Macintosh PowerPoint</Application>
  <PresentationFormat>Bildschirmpräsentation (4:3)</PresentationFormat>
  <Paragraphs>91</Paragraphs>
  <Slides>14</Slides>
  <Notes>4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TrebuchetMS</vt:lpstr>
      <vt:lpstr>Standarddesign</vt:lpstr>
      <vt:lpstr>Tumorplegie – Zwischen Akutoperation und diagnostischer Abklärung</vt:lpstr>
      <vt:lpstr>Inzidenz</vt:lpstr>
      <vt:lpstr>PowerPoint-Präsentation</vt:lpstr>
      <vt:lpstr>Diagnose WS -Tumor ohne Diagnostik ? </vt:lpstr>
      <vt:lpstr>NOMS: Entscheidungshilfe Welche Therapie</vt:lpstr>
      <vt:lpstr>Chirurgische Behandlungsmöglichkeiten</vt:lpstr>
      <vt:lpstr>Survival nach OP-Sorg Normogramm</vt:lpstr>
      <vt:lpstr>PowerPoint-Präsentation</vt:lpstr>
      <vt:lpstr>PowerPoint-Präsentation</vt:lpstr>
      <vt:lpstr>Zusammenfassung</vt:lpstr>
      <vt:lpstr>Fallbeispiel: 72 M</vt:lpstr>
      <vt:lpstr>Fallbeispiel</vt:lpstr>
      <vt:lpstr>PowerPoint-Präsentation</vt:lpstr>
      <vt:lpstr>PowerPoint-Präsentation</vt:lpstr>
    </vt:vector>
  </TitlesOfParts>
  <Company>lkh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kdelacheru</dc:creator>
  <cp:lastModifiedBy>Michael Goetzen</cp:lastModifiedBy>
  <cp:revision>357</cp:revision>
  <dcterms:created xsi:type="dcterms:W3CDTF">2005-05-25T11:02:23Z</dcterms:created>
  <dcterms:modified xsi:type="dcterms:W3CDTF">2024-01-25T17:47:16Z</dcterms:modified>
</cp:coreProperties>
</file>