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087" y="126873"/>
            <a:ext cx="76136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48ED4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48ED4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48ED4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548ED4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2952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 h="0">
                <a:moveTo>
                  <a:pt x="0" y="0"/>
                </a:moveTo>
                <a:lnTo>
                  <a:pt x="11184509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76504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16312" y="5248655"/>
            <a:ext cx="2075688" cy="160934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55508" y="1412747"/>
            <a:ext cx="2097024" cy="3791712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183880" y="2852927"/>
            <a:ext cx="329565" cy="441959"/>
          </a:xfrm>
          <a:custGeom>
            <a:avLst/>
            <a:gdLst/>
            <a:ahLst/>
            <a:cxnLst/>
            <a:rect l="l" t="t" r="r" b="b"/>
            <a:pathLst>
              <a:path w="329565" h="441960">
                <a:moveTo>
                  <a:pt x="329183" y="0"/>
                </a:moveTo>
                <a:lnTo>
                  <a:pt x="0" y="0"/>
                </a:lnTo>
                <a:lnTo>
                  <a:pt x="0" y="441960"/>
                </a:lnTo>
                <a:lnTo>
                  <a:pt x="329183" y="441960"/>
                </a:lnTo>
                <a:lnTo>
                  <a:pt x="329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092952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 h="0">
                <a:moveTo>
                  <a:pt x="0" y="0"/>
                </a:moveTo>
                <a:lnTo>
                  <a:pt x="11184509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765048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116311" y="5248655"/>
            <a:ext cx="2075688" cy="16093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087" y="126873"/>
            <a:ext cx="76136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548ED4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1536" y="1054099"/>
            <a:ext cx="8112125" cy="2141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9.jpg"/><Relationship Id="rId8" Type="http://schemas.openxmlformats.org/officeDocument/2006/relationships/image" Target="../media/image1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jpg"/><Relationship Id="rId6" Type="http://schemas.openxmlformats.org/officeDocument/2006/relationships/image" Target="../media/image3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6.jpg"/><Relationship Id="rId4" Type="http://schemas.openxmlformats.org/officeDocument/2006/relationships/image" Target="../media/image37.jpg"/><Relationship Id="rId5" Type="http://schemas.openxmlformats.org/officeDocument/2006/relationships/image" Target="../media/image38.jpg"/><Relationship Id="rId6" Type="http://schemas.openxmlformats.org/officeDocument/2006/relationships/image" Target="../media/image39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6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Relationship Id="rId3" Type="http://schemas.openxmlformats.org/officeDocument/2006/relationships/image" Target="../media/image14.jpg"/><Relationship Id="rId4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jpg"/><Relationship Id="rId3" Type="http://schemas.openxmlformats.org/officeDocument/2006/relationships/image" Target="../media/image48.png"/><Relationship Id="rId4" Type="http://schemas.openxmlformats.org/officeDocument/2006/relationships/image" Target="../media/image49.jpg"/><Relationship Id="rId5" Type="http://schemas.openxmlformats.org/officeDocument/2006/relationships/image" Target="../media/image5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jpg"/><Relationship Id="rId5" Type="http://schemas.openxmlformats.org/officeDocument/2006/relationships/image" Target="../media/image55.jpg"/><Relationship Id="rId6" Type="http://schemas.openxmlformats.org/officeDocument/2006/relationships/image" Target="../media/image5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jpg"/><Relationship Id="rId3" Type="http://schemas.openxmlformats.org/officeDocument/2006/relationships/image" Target="../media/image58.jpg"/><Relationship Id="rId4" Type="http://schemas.openxmlformats.org/officeDocument/2006/relationships/image" Target="../media/image59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0.jpg"/><Relationship Id="rId3" Type="http://schemas.openxmlformats.org/officeDocument/2006/relationships/image" Target="../media/image61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jpg"/><Relationship Id="rId3" Type="http://schemas.openxmlformats.org/officeDocument/2006/relationships/image" Target="../media/image63.jpg"/><Relationship Id="rId4" Type="http://schemas.openxmlformats.org/officeDocument/2006/relationships/image" Target="../media/image64.jpg"/><Relationship Id="rId5" Type="http://schemas.openxmlformats.org/officeDocument/2006/relationships/image" Target="../media/image65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jpg"/><Relationship Id="rId3" Type="http://schemas.openxmlformats.org/officeDocument/2006/relationships/image" Target="../media/image67.png"/><Relationship Id="rId4" Type="http://schemas.openxmlformats.org/officeDocument/2006/relationships/image" Target="../media/image6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9.jpg"/><Relationship Id="rId3" Type="http://schemas.openxmlformats.org/officeDocument/2006/relationships/image" Target="../media/image70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472463"/>
            <a:ext cx="12192000" cy="4625340"/>
            <a:chOff x="0" y="1472463"/>
            <a:chExt cx="12192000" cy="4625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2463"/>
              <a:ext cx="12191999" cy="462048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09295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01695" y="1495120"/>
            <a:ext cx="10693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>
                <a:solidFill>
                  <a:srgbClr val="000000"/>
                </a:solidFill>
              </a:rPr>
              <a:t>OPLL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2261361" y="3230118"/>
            <a:ext cx="3538220" cy="1526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F81BC"/>
                </a:solidFill>
                <a:latin typeface="Carlito"/>
                <a:cs typeface="Carlito"/>
              </a:rPr>
              <a:t>Claudius</a:t>
            </a:r>
            <a:r>
              <a:rPr dirty="0" sz="2000" spc="-20" b="1">
                <a:solidFill>
                  <a:srgbClr val="4F81BC"/>
                </a:solidFill>
                <a:latin typeface="Carlito"/>
                <a:cs typeface="Carlito"/>
              </a:rPr>
              <a:t> Thomé</a:t>
            </a:r>
            <a:endParaRPr sz="2000">
              <a:latin typeface="Carlito"/>
              <a:cs typeface="Carlito"/>
            </a:endParaRPr>
          </a:p>
          <a:p>
            <a:pPr algn="ctr" marL="12065" marR="5080" indent="4445">
              <a:lnSpc>
                <a:spcPct val="100000"/>
              </a:lnSpc>
              <a:spcBef>
                <a:spcPts val="2205"/>
              </a:spcBef>
            </a:pP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Department</a:t>
            </a:r>
            <a:r>
              <a:rPr dirty="0" sz="2000" spc="-5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of</a:t>
            </a:r>
            <a:r>
              <a:rPr dirty="0" sz="2000" spc="-3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F81BC"/>
                </a:solidFill>
                <a:latin typeface="Arial"/>
                <a:cs typeface="Arial"/>
              </a:rPr>
              <a:t>Neurosurgery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Medical</a:t>
            </a:r>
            <a:r>
              <a:rPr dirty="0" sz="2000" spc="-8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University</a:t>
            </a:r>
            <a:r>
              <a:rPr dirty="0" sz="2000" spc="-4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F81BC"/>
                </a:solidFill>
                <a:latin typeface="Arial"/>
                <a:cs typeface="Arial"/>
              </a:rPr>
              <a:t>Innsbruck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Innsbruck,</a:t>
            </a:r>
            <a:r>
              <a:rPr dirty="0" sz="2000" spc="-12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F81BC"/>
                </a:solidFill>
                <a:latin typeface="Arial"/>
                <a:cs typeface="Arial"/>
              </a:rPr>
              <a:t>Austria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16643" y="6331407"/>
            <a:ext cx="27781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25.</a:t>
            </a:r>
            <a:r>
              <a:rPr dirty="0" sz="1400" spc="-40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Symposium</a:t>
            </a:r>
            <a:r>
              <a:rPr dirty="0" sz="1400" spc="-50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der</a:t>
            </a:r>
            <a:r>
              <a:rPr dirty="0" sz="1400" spc="-55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4F81BC"/>
                </a:solidFill>
                <a:latin typeface="Carlito"/>
                <a:cs typeface="Carlito"/>
              </a:rPr>
              <a:t>ÖGW,</a:t>
            </a:r>
            <a:r>
              <a:rPr dirty="0" sz="1400" spc="-45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Wien,</a:t>
            </a:r>
            <a:r>
              <a:rPr dirty="0" sz="1400" spc="-50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spc="-20" b="1">
                <a:solidFill>
                  <a:srgbClr val="4F81BC"/>
                </a:solidFill>
                <a:latin typeface="Carlito"/>
                <a:cs typeface="Carlito"/>
              </a:rPr>
              <a:t>2024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4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Basics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735" y="1033348"/>
            <a:ext cx="3720465" cy="22523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spc="-10" b="1">
                <a:latin typeface="Carlito"/>
                <a:cs typeface="Carlito"/>
              </a:rPr>
              <a:t>Definition: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685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b="1">
                <a:latin typeface="Carlito"/>
                <a:cs typeface="Carlito"/>
              </a:rPr>
              <a:t>Seltene</a:t>
            </a:r>
            <a:r>
              <a:rPr dirty="0" sz="2000" spc="-7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Erkrankung:</a:t>
            </a: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spc="-10" b="1">
                <a:latin typeface="Carlito"/>
                <a:cs typeface="Carlito"/>
              </a:rPr>
              <a:t>Pathophysiologie: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120"/>
              </a:spcBef>
              <a:buFont typeface="Wingdings"/>
              <a:buChar char=""/>
            </a:pPr>
            <a:endParaRPr sz="20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000" spc="-10" b="1">
                <a:latin typeface="Carlito"/>
                <a:cs typeface="Carlito"/>
              </a:rPr>
              <a:t>Risikofaktoren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für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Myelopathie: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39485" y="1552194"/>
            <a:ext cx="187325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latin typeface="Carlito"/>
                <a:cs typeface="Carlito"/>
              </a:rPr>
              <a:t>v.a.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in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Asien,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M&gt;F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539485" y="1033348"/>
            <a:ext cx="4082415" cy="3349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rlito"/>
                <a:cs typeface="Carlito"/>
              </a:rPr>
              <a:t>Lamelläre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Verknöcherung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des</a:t>
            </a:r>
            <a:r>
              <a:rPr dirty="0" sz="2000" spc="-45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PLL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dirty="0" sz="2000" spc="-25" b="1">
                <a:latin typeface="Carlito"/>
                <a:cs typeface="Carlito"/>
              </a:rPr>
              <a:t>Alter,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Diabetes,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Adipositas</a:t>
            </a:r>
            <a:r>
              <a:rPr dirty="0" sz="2000" spc="-9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(vgl.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DISH)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dirty="0" sz="2000" spc="-10" b="1">
                <a:latin typeface="Carlito"/>
                <a:cs typeface="Carlito"/>
              </a:rPr>
              <a:t>Genetik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1680"/>
              </a:spcBef>
              <a:buChar char="-"/>
              <a:tabLst>
                <a:tab pos="147320" algn="l"/>
              </a:tabLst>
            </a:pPr>
            <a:r>
              <a:rPr dirty="0" sz="2000" b="1">
                <a:latin typeface="Carlito"/>
                <a:cs typeface="Carlito"/>
              </a:rPr>
              <a:t>Spinalkanal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&lt;</a:t>
            </a:r>
            <a:r>
              <a:rPr dirty="0" sz="2000" spc="-35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6mm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dirty="0" sz="2000" b="1">
                <a:latin typeface="Carlito"/>
                <a:cs typeface="Carlito"/>
              </a:rPr>
              <a:t>erhöhte</a:t>
            </a:r>
            <a:r>
              <a:rPr dirty="0" sz="2000" spc="-110" b="1">
                <a:latin typeface="Carlito"/>
                <a:cs typeface="Carlito"/>
              </a:rPr>
              <a:t> </a:t>
            </a:r>
            <a:r>
              <a:rPr dirty="0" sz="2000" spc="-25" b="1">
                <a:latin typeface="Carlito"/>
                <a:cs typeface="Carlito"/>
              </a:rPr>
              <a:t>ROM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dirty="0" sz="2000" b="1">
                <a:latin typeface="Carlito"/>
                <a:cs typeface="Carlito"/>
              </a:rPr>
              <a:t>seitlich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verlagerte</a:t>
            </a:r>
            <a:r>
              <a:rPr dirty="0" sz="2000" spc="-5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Verknöcherung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dirty="0" sz="2000" b="1">
                <a:latin typeface="Carlito"/>
                <a:cs typeface="Carlito"/>
              </a:rPr>
              <a:t>&gt;</a:t>
            </a:r>
            <a:r>
              <a:rPr dirty="0" sz="2000" spc="-2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50-60%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Kanalverlegung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73735" y="4570221"/>
            <a:ext cx="32766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spc="-10" b="1">
                <a:latin typeface="Carlito"/>
                <a:cs typeface="Carlito"/>
              </a:rPr>
              <a:t>Risikofaktoren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für</a:t>
            </a:r>
            <a:r>
              <a:rPr dirty="0" sz="2000" spc="-6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Progress: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539485" y="4509871"/>
            <a:ext cx="1834514" cy="112268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47320" indent="-134620">
              <a:lnSpc>
                <a:spcPct val="100000"/>
              </a:lnSpc>
              <a:spcBef>
                <a:spcPts val="580"/>
              </a:spcBef>
              <a:buChar char="-"/>
              <a:tabLst>
                <a:tab pos="147320" algn="l"/>
              </a:tabLst>
            </a:pPr>
            <a:r>
              <a:rPr dirty="0" sz="2000" b="1">
                <a:latin typeface="Carlito"/>
                <a:cs typeface="Carlito"/>
              </a:rPr>
              <a:t>junges</a:t>
            </a:r>
            <a:r>
              <a:rPr dirty="0" sz="2000" spc="-80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Alter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480"/>
              </a:spcBef>
              <a:buChar char="-"/>
              <a:tabLst>
                <a:tab pos="147320" algn="l"/>
              </a:tabLst>
            </a:pPr>
            <a:r>
              <a:rPr dirty="0" sz="2000" spc="-10" b="1">
                <a:latin typeface="Carlito"/>
                <a:cs typeface="Carlito"/>
              </a:rPr>
              <a:t>multisegmental</a:t>
            </a:r>
            <a:endParaRPr sz="2000">
              <a:latin typeface="Carlito"/>
              <a:cs typeface="Carlito"/>
            </a:endParaRPr>
          </a:p>
          <a:p>
            <a:pPr marL="147320" indent="-134620">
              <a:lnSpc>
                <a:spcPct val="100000"/>
              </a:lnSpc>
              <a:spcBef>
                <a:spcPts val="480"/>
              </a:spcBef>
              <a:buFont typeface="Carlito"/>
              <a:buChar char="-"/>
              <a:tabLst>
                <a:tab pos="147320" algn="l"/>
              </a:tabLst>
            </a:pPr>
            <a:r>
              <a:rPr dirty="0" sz="2000" spc="-10" b="1" i="1">
                <a:latin typeface="Carlito"/>
                <a:cs typeface="Carlito"/>
              </a:rPr>
              <a:t>continuous</a:t>
            </a:r>
            <a:r>
              <a:rPr dirty="0" sz="2000" spc="-45" b="1" i="1">
                <a:latin typeface="Carlito"/>
                <a:cs typeface="Carlito"/>
              </a:rPr>
              <a:t> </a:t>
            </a:r>
            <a:r>
              <a:rPr dirty="0" sz="2000" spc="-20" b="1" i="1">
                <a:latin typeface="Carlito"/>
                <a:cs typeface="Carlito"/>
              </a:rPr>
              <a:t>type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092952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 h="0">
                <a:moveTo>
                  <a:pt x="0" y="0"/>
                </a:moveTo>
                <a:lnTo>
                  <a:pt x="11184509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87323"/>
            <a:ext cx="12192000" cy="6170930"/>
            <a:chOff x="0" y="687323"/>
            <a:chExt cx="12192000" cy="6170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6311" y="5248655"/>
              <a:ext cx="2075688" cy="16093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87323"/>
              <a:ext cx="12192000" cy="48798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" y="826007"/>
              <a:ext cx="3162300" cy="11445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648455" y="836675"/>
              <a:ext cx="4988052" cy="1612391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69791" y="2592323"/>
              <a:ext cx="4966716" cy="38907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19616" y="2462784"/>
              <a:ext cx="2903219" cy="20604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2956" y="4614671"/>
              <a:ext cx="2884931" cy="1982724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4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Klassifikation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092952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 h="0">
                <a:moveTo>
                  <a:pt x="0" y="0"/>
                </a:moveTo>
                <a:lnTo>
                  <a:pt x="11184509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87323"/>
            <a:ext cx="12192000" cy="6170930"/>
            <a:chOff x="0" y="687323"/>
            <a:chExt cx="12192000" cy="6170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6311" y="5248655"/>
              <a:ext cx="2075688" cy="16093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87323"/>
              <a:ext cx="12192000" cy="48798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" y="826007"/>
              <a:ext cx="3162300" cy="11445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4944" y="2078735"/>
              <a:ext cx="10767060" cy="394258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4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Klassifikation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092952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 h="0">
                <a:moveTo>
                  <a:pt x="0" y="0"/>
                </a:moveTo>
                <a:lnTo>
                  <a:pt x="11184509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87323"/>
            <a:ext cx="12192000" cy="6170930"/>
            <a:chOff x="0" y="687323"/>
            <a:chExt cx="12192000" cy="6170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6311" y="5248655"/>
              <a:ext cx="2075688" cy="16093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87323"/>
              <a:ext cx="12192000" cy="48798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" y="826007"/>
              <a:ext cx="3162300" cy="11445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4708" y="1010411"/>
              <a:ext cx="4965192" cy="48387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4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Klassifikation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3969511" y="1623821"/>
            <a:ext cx="7791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Isolated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69511" y="3262325"/>
            <a:ext cx="122491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rlito"/>
                <a:cs typeface="Carlito"/>
              </a:rPr>
              <a:t>Double</a:t>
            </a:r>
            <a:r>
              <a:rPr dirty="0" sz="1800" spc="-35" b="1">
                <a:latin typeface="Carlito"/>
                <a:cs typeface="Carlito"/>
              </a:rPr>
              <a:t> </a:t>
            </a:r>
            <a:r>
              <a:rPr dirty="0" sz="1800" spc="-10" b="1">
                <a:latin typeface="Carlito"/>
                <a:cs typeface="Carlito"/>
              </a:rPr>
              <a:t>layer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69511" y="4896992"/>
            <a:ext cx="708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rlito"/>
                <a:cs typeface="Carlito"/>
              </a:rPr>
              <a:t>En</a:t>
            </a:r>
            <a:r>
              <a:rPr dirty="0" sz="1800" spc="-10" b="1">
                <a:latin typeface="Carlito"/>
                <a:cs typeface="Carlito"/>
              </a:rPr>
              <a:t> </a:t>
            </a:r>
            <a:r>
              <a:rPr dirty="0" sz="1800" spc="-20" b="1">
                <a:latin typeface="Carlito"/>
                <a:cs typeface="Carlito"/>
              </a:rPr>
              <a:t>bloc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592961" y="3085845"/>
            <a:ext cx="1407160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rlito"/>
                <a:cs typeface="Carlito"/>
              </a:rPr>
              <a:t>Type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of</a:t>
            </a:r>
            <a:r>
              <a:rPr dirty="0" sz="2000" spc="-65" b="1">
                <a:latin typeface="Carlito"/>
                <a:cs typeface="Carlito"/>
              </a:rPr>
              <a:t> </a:t>
            </a:r>
            <a:r>
              <a:rPr dirty="0" sz="2000" spc="-20" b="1">
                <a:latin typeface="Carlito"/>
                <a:cs typeface="Carlito"/>
              </a:rPr>
              <a:t>dural </a:t>
            </a:r>
            <a:r>
              <a:rPr dirty="0" sz="2000" spc="-10" b="1">
                <a:latin typeface="Carlito"/>
                <a:cs typeface="Carlito"/>
              </a:rPr>
              <a:t>ossification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880484" y="3710432"/>
            <a:ext cx="15214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52%</a:t>
            </a:r>
            <a:r>
              <a:rPr dirty="0" sz="1800" spc="-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Liquorrhoe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6092952"/>
            <a:ext cx="11184890" cy="0"/>
          </a:xfrm>
          <a:custGeom>
            <a:avLst/>
            <a:gdLst/>
            <a:ahLst/>
            <a:cxnLst/>
            <a:rect l="l" t="t" r="r" b="b"/>
            <a:pathLst>
              <a:path w="11184890" h="0">
                <a:moveTo>
                  <a:pt x="0" y="0"/>
                </a:moveTo>
                <a:lnTo>
                  <a:pt x="11184509" y="0"/>
                </a:lnTo>
              </a:path>
            </a:pathLst>
          </a:custGeom>
          <a:ln w="9525">
            <a:solidFill>
              <a:srgbClr val="548ED4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0" y="687323"/>
            <a:ext cx="12192000" cy="6170930"/>
            <a:chOff x="0" y="687323"/>
            <a:chExt cx="12192000" cy="617093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16311" y="5248655"/>
              <a:ext cx="2075688" cy="1609342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87323"/>
              <a:ext cx="12192000" cy="48798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" y="826007"/>
              <a:ext cx="3162300" cy="11445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87424" y="3011423"/>
              <a:ext cx="7103364" cy="208178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4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Klassifikation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2292223" y="2568955"/>
            <a:ext cx="6858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Square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308475" y="2568955"/>
            <a:ext cx="10731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rlito"/>
                <a:cs typeface="Carlito"/>
              </a:rPr>
              <a:t>Mushroom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834378" y="2501900"/>
            <a:ext cx="9747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rlito"/>
                <a:cs typeface="Carlito"/>
              </a:rPr>
              <a:t>Hill-</a:t>
            </a:r>
            <a:r>
              <a:rPr dirty="0" sz="1800" spc="-10" b="1">
                <a:latin typeface="Carlito"/>
                <a:cs typeface="Carlito"/>
              </a:rPr>
              <a:t>shape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252848" y="2935223"/>
            <a:ext cx="7146925" cy="2821940"/>
            <a:chOff x="4252848" y="2935223"/>
            <a:chExt cx="7146925" cy="2821940"/>
          </a:xfrm>
        </p:grpSpPr>
        <p:sp>
          <p:nvSpPr>
            <p:cNvPr id="15" name="object 15" descr=""/>
            <p:cNvSpPr/>
            <p:nvPr/>
          </p:nvSpPr>
          <p:spPr>
            <a:xfrm>
              <a:off x="4252849" y="3920489"/>
              <a:ext cx="1446530" cy="1837055"/>
            </a:xfrm>
            <a:custGeom>
              <a:avLst/>
              <a:gdLst/>
              <a:ahLst/>
              <a:cxnLst/>
              <a:rect l="l" t="t" r="r" b="b"/>
              <a:pathLst>
                <a:path w="1446529" h="1837054">
                  <a:moveTo>
                    <a:pt x="524129" y="426847"/>
                  </a:moveTo>
                  <a:lnTo>
                    <a:pt x="475538" y="254254"/>
                  </a:lnTo>
                  <a:lnTo>
                    <a:pt x="408686" y="16764"/>
                  </a:lnTo>
                  <a:lnTo>
                    <a:pt x="149860" y="355092"/>
                  </a:lnTo>
                  <a:lnTo>
                    <a:pt x="290487" y="295833"/>
                  </a:lnTo>
                  <a:lnTo>
                    <a:pt x="0" y="1812721"/>
                  </a:lnTo>
                  <a:lnTo>
                    <a:pt x="124714" y="1836610"/>
                  </a:lnTo>
                  <a:lnTo>
                    <a:pt x="415201" y="319709"/>
                  </a:lnTo>
                  <a:lnTo>
                    <a:pt x="524129" y="426847"/>
                  </a:lnTo>
                  <a:close/>
                </a:path>
                <a:path w="1446529" h="1837054">
                  <a:moveTo>
                    <a:pt x="1446403" y="1795957"/>
                  </a:moveTo>
                  <a:lnTo>
                    <a:pt x="1155776" y="279057"/>
                  </a:lnTo>
                  <a:lnTo>
                    <a:pt x="1296543" y="338328"/>
                  </a:lnTo>
                  <a:lnTo>
                    <a:pt x="1219390" y="237490"/>
                  </a:lnTo>
                  <a:lnTo>
                    <a:pt x="1037717" y="0"/>
                  </a:lnTo>
                  <a:lnTo>
                    <a:pt x="922274" y="410083"/>
                  </a:lnTo>
                  <a:lnTo>
                    <a:pt x="1031074" y="302971"/>
                  </a:lnTo>
                  <a:lnTo>
                    <a:pt x="1321689" y="1819846"/>
                  </a:lnTo>
                  <a:lnTo>
                    <a:pt x="1446403" y="179595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13164" y="2935223"/>
              <a:ext cx="2086355" cy="2133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5048"/>
              <a:ext cx="12192000" cy="48798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62755" y="848868"/>
              <a:ext cx="3031236" cy="16291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88664" y="2799587"/>
              <a:ext cx="3878580" cy="306019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02880" y="2773680"/>
              <a:ext cx="4253483" cy="31120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731" y="1888236"/>
              <a:ext cx="2819399" cy="285597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25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OP-</a:t>
            </a:r>
            <a:r>
              <a:rPr dirty="0" spc="-25">
                <a:solidFill>
                  <a:srgbClr val="000000"/>
                </a:solidFill>
              </a:rPr>
              <a:t>Technik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7896606" y="1673732"/>
            <a:ext cx="352932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rlito"/>
                <a:cs typeface="Carlito"/>
              </a:rPr>
              <a:t>Floating</a:t>
            </a:r>
            <a:r>
              <a:rPr dirty="0" sz="2800" spc="-125" b="1">
                <a:latin typeface="Carlito"/>
                <a:cs typeface="Carlito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decompression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5048"/>
              <a:ext cx="12192000" cy="48798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6183" y="899160"/>
              <a:ext cx="6199632" cy="50596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25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OP-</a:t>
            </a:r>
            <a:r>
              <a:rPr dirty="0" spc="-25">
                <a:solidFill>
                  <a:srgbClr val="000000"/>
                </a:solidFill>
              </a:rPr>
              <a:t>Technik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9488169" y="5611774"/>
            <a:ext cx="14770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i="1">
                <a:latin typeface="Carlito"/>
                <a:cs typeface="Carlito"/>
              </a:rPr>
              <a:t>Wang</a:t>
            </a:r>
            <a:r>
              <a:rPr dirty="0" sz="1600" spc="-15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et</a:t>
            </a:r>
            <a:r>
              <a:rPr dirty="0" sz="1600" spc="-45" i="1">
                <a:latin typeface="Carlito"/>
                <a:cs typeface="Carlito"/>
              </a:rPr>
              <a:t> </a:t>
            </a:r>
            <a:r>
              <a:rPr dirty="0" sz="1600" i="1">
                <a:latin typeface="Carlito"/>
                <a:cs typeface="Carlito"/>
              </a:rPr>
              <a:t>al.,</a:t>
            </a:r>
            <a:r>
              <a:rPr dirty="0" sz="1600" spc="-40" i="1">
                <a:latin typeface="Carlito"/>
                <a:cs typeface="Carlito"/>
              </a:rPr>
              <a:t> </a:t>
            </a:r>
            <a:r>
              <a:rPr dirty="0" sz="1600" spc="-20" i="1">
                <a:latin typeface="Carlito"/>
                <a:cs typeface="Carlito"/>
              </a:rPr>
              <a:t>2019</a:t>
            </a:r>
            <a:endParaRPr sz="1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5048"/>
              <a:ext cx="12192000" cy="48798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908304"/>
              <a:ext cx="2852927" cy="16489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8" y="981456"/>
              <a:ext cx="4317492" cy="48478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9435" y="981456"/>
              <a:ext cx="4319016" cy="459486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93547" y="2557271"/>
              <a:ext cx="11663680" cy="1952625"/>
            </a:xfrm>
            <a:custGeom>
              <a:avLst/>
              <a:gdLst/>
              <a:ahLst/>
              <a:cxnLst/>
              <a:rect l="l" t="t" r="r" b="b"/>
              <a:pathLst>
                <a:path w="11663680" h="1952625">
                  <a:moveTo>
                    <a:pt x="11663172" y="0"/>
                  </a:moveTo>
                  <a:lnTo>
                    <a:pt x="0" y="0"/>
                  </a:lnTo>
                  <a:lnTo>
                    <a:pt x="0" y="1952244"/>
                  </a:lnTo>
                  <a:lnTo>
                    <a:pt x="11663172" y="1952244"/>
                  </a:lnTo>
                  <a:lnTo>
                    <a:pt x="11663172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93547" y="2557271"/>
              <a:ext cx="11663680" cy="1952625"/>
            </a:xfrm>
            <a:custGeom>
              <a:avLst/>
              <a:gdLst/>
              <a:ahLst/>
              <a:cxnLst/>
              <a:rect l="l" t="t" r="r" b="b"/>
              <a:pathLst>
                <a:path w="11663680" h="1952625">
                  <a:moveTo>
                    <a:pt x="0" y="1952244"/>
                  </a:moveTo>
                  <a:lnTo>
                    <a:pt x="11663172" y="1952244"/>
                  </a:lnTo>
                  <a:lnTo>
                    <a:pt x="11663172" y="0"/>
                  </a:lnTo>
                  <a:lnTo>
                    <a:pt x="0" y="0"/>
                  </a:lnTo>
                  <a:lnTo>
                    <a:pt x="0" y="1952244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6908" y="3080004"/>
              <a:ext cx="11378184" cy="85344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392161" y="3623309"/>
              <a:ext cx="4465320" cy="260985"/>
            </a:xfrm>
            <a:custGeom>
              <a:avLst/>
              <a:gdLst/>
              <a:ahLst/>
              <a:cxnLst/>
              <a:rect l="l" t="t" r="r" b="b"/>
              <a:pathLst>
                <a:path w="4465320" h="260985">
                  <a:moveTo>
                    <a:pt x="4465320" y="0"/>
                  </a:moveTo>
                  <a:lnTo>
                    <a:pt x="0" y="0"/>
                  </a:lnTo>
                  <a:lnTo>
                    <a:pt x="0" y="260604"/>
                  </a:lnTo>
                  <a:lnTo>
                    <a:pt x="4465320" y="260604"/>
                  </a:lnTo>
                  <a:lnTo>
                    <a:pt x="44653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392161" y="3623309"/>
              <a:ext cx="4465320" cy="260985"/>
            </a:xfrm>
            <a:custGeom>
              <a:avLst/>
              <a:gdLst/>
              <a:ahLst/>
              <a:cxnLst/>
              <a:rect l="l" t="t" r="r" b="b"/>
              <a:pathLst>
                <a:path w="4465320" h="260985">
                  <a:moveTo>
                    <a:pt x="0" y="260604"/>
                  </a:moveTo>
                  <a:lnTo>
                    <a:pt x="4465320" y="260604"/>
                  </a:lnTo>
                  <a:lnTo>
                    <a:pt x="4465320" y="0"/>
                  </a:lnTo>
                  <a:lnTo>
                    <a:pt x="0" y="0"/>
                  </a:lnTo>
                  <a:lnTo>
                    <a:pt x="0" y="260604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5">
                <a:solidFill>
                  <a:srgbClr val="000000"/>
                </a:solidFill>
              </a:rPr>
              <a:t>Ventral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vs.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dorsal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5048"/>
              <a:ext cx="12192000" cy="487984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871" y="908304"/>
              <a:ext cx="2852927" cy="164896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847" y="3073908"/>
              <a:ext cx="4072128" cy="237134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5503" y="1219200"/>
              <a:ext cx="6609588" cy="422605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415790" y="4414265"/>
              <a:ext cx="710565" cy="167640"/>
            </a:xfrm>
            <a:custGeom>
              <a:avLst/>
              <a:gdLst/>
              <a:ahLst/>
              <a:cxnLst/>
              <a:rect l="l" t="t" r="r" b="b"/>
              <a:pathLst>
                <a:path w="710564" h="167639">
                  <a:moveTo>
                    <a:pt x="167005" y="0"/>
                  </a:moveTo>
                  <a:lnTo>
                    <a:pt x="0" y="83819"/>
                  </a:lnTo>
                  <a:lnTo>
                    <a:pt x="167005" y="167639"/>
                  </a:lnTo>
                  <a:lnTo>
                    <a:pt x="167005" y="125729"/>
                  </a:lnTo>
                  <a:lnTo>
                    <a:pt x="710184" y="125729"/>
                  </a:lnTo>
                  <a:lnTo>
                    <a:pt x="710184" y="41909"/>
                  </a:lnTo>
                  <a:lnTo>
                    <a:pt x="167005" y="41909"/>
                  </a:lnTo>
                  <a:lnTo>
                    <a:pt x="16700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415790" y="4414265"/>
              <a:ext cx="710565" cy="167640"/>
            </a:xfrm>
            <a:custGeom>
              <a:avLst/>
              <a:gdLst/>
              <a:ahLst/>
              <a:cxnLst/>
              <a:rect l="l" t="t" r="r" b="b"/>
              <a:pathLst>
                <a:path w="710564" h="167639">
                  <a:moveTo>
                    <a:pt x="710184" y="125729"/>
                  </a:moveTo>
                  <a:lnTo>
                    <a:pt x="167005" y="125729"/>
                  </a:lnTo>
                  <a:lnTo>
                    <a:pt x="167005" y="167639"/>
                  </a:lnTo>
                  <a:lnTo>
                    <a:pt x="0" y="83819"/>
                  </a:lnTo>
                  <a:lnTo>
                    <a:pt x="167005" y="0"/>
                  </a:lnTo>
                  <a:lnTo>
                    <a:pt x="167005" y="41909"/>
                  </a:lnTo>
                  <a:lnTo>
                    <a:pt x="710184" y="41909"/>
                  </a:lnTo>
                  <a:lnTo>
                    <a:pt x="710184" y="12572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232653" y="4391406"/>
              <a:ext cx="1440180" cy="262255"/>
            </a:xfrm>
            <a:custGeom>
              <a:avLst/>
              <a:gdLst/>
              <a:ahLst/>
              <a:cxnLst/>
              <a:rect l="l" t="t" r="r" b="b"/>
              <a:pathLst>
                <a:path w="1440179" h="262254">
                  <a:moveTo>
                    <a:pt x="1440179" y="0"/>
                  </a:moveTo>
                  <a:lnTo>
                    <a:pt x="0" y="0"/>
                  </a:lnTo>
                  <a:lnTo>
                    <a:pt x="0" y="262128"/>
                  </a:lnTo>
                  <a:lnTo>
                    <a:pt x="1440179" y="262128"/>
                  </a:lnTo>
                  <a:lnTo>
                    <a:pt x="1440179" y="0"/>
                  </a:lnTo>
                  <a:close/>
                </a:path>
              </a:pathLst>
            </a:custGeom>
            <a:solidFill>
              <a:srgbClr val="FF00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32653" y="4391406"/>
              <a:ext cx="1440180" cy="262255"/>
            </a:xfrm>
            <a:custGeom>
              <a:avLst/>
              <a:gdLst/>
              <a:ahLst/>
              <a:cxnLst/>
              <a:rect l="l" t="t" r="r" b="b"/>
              <a:pathLst>
                <a:path w="1440179" h="262254">
                  <a:moveTo>
                    <a:pt x="0" y="262128"/>
                  </a:moveTo>
                  <a:lnTo>
                    <a:pt x="1440179" y="262128"/>
                  </a:lnTo>
                  <a:lnTo>
                    <a:pt x="1440179" y="0"/>
                  </a:lnTo>
                  <a:lnTo>
                    <a:pt x="0" y="0"/>
                  </a:lnTo>
                  <a:lnTo>
                    <a:pt x="0" y="26212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581150" y="4869942"/>
              <a:ext cx="554990" cy="180340"/>
            </a:xfrm>
            <a:custGeom>
              <a:avLst/>
              <a:gdLst/>
              <a:ahLst/>
              <a:cxnLst/>
              <a:rect l="l" t="t" r="r" b="b"/>
              <a:pathLst>
                <a:path w="554989" h="180339">
                  <a:moveTo>
                    <a:pt x="554736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554736" y="179831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00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81150" y="4869942"/>
              <a:ext cx="554990" cy="180340"/>
            </a:xfrm>
            <a:custGeom>
              <a:avLst/>
              <a:gdLst/>
              <a:ahLst/>
              <a:cxnLst/>
              <a:rect l="l" t="t" r="r" b="b"/>
              <a:pathLst>
                <a:path w="554989" h="180339">
                  <a:moveTo>
                    <a:pt x="0" y="179831"/>
                  </a:moveTo>
                  <a:lnTo>
                    <a:pt x="554736" y="179831"/>
                  </a:lnTo>
                  <a:lnTo>
                    <a:pt x="554736" y="0"/>
                  </a:lnTo>
                  <a:lnTo>
                    <a:pt x="0" y="0"/>
                  </a:lnTo>
                  <a:lnTo>
                    <a:pt x="0" y="179831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581150" y="3897630"/>
              <a:ext cx="554990" cy="180340"/>
            </a:xfrm>
            <a:custGeom>
              <a:avLst/>
              <a:gdLst/>
              <a:ahLst/>
              <a:cxnLst/>
              <a:rect l="l" t="t" r="r" b="b"/>
              <a:pathLst>
                <a:path w="554989" h="180339">
                  <a:moveTo>
                    <a:pt x="55473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554736" y="179832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FF000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81150" y="3897630"/>
              <a:ext cx="554990" cy="180340"/>
            </a:xfrm>
            <a:custGeom>
              <a:avLst/>
              <a:gdLst/>
              <a:ahLst/>
              <a:cxnLst/>
              <a:rect l="l" t="t" r="r" b="b"/>
              <a:pathLst>
                <a:path w="554989" h="180339">
                  <a:moveTo>
                    <a:pt x="0" y="179832"/>
                  </a:moveTo>
                  <a:lnTo>
                    <a:pt x="554736" y="179832"/>
                  </a:lnTo>
                  <a:lnTo>
                    <a:pt x="55473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81150" y="4540757"/>
              <a:ext cx="554990" cy="180340"/>
            </a:xfrm>
            <a:custGeom>
              <a:avLst/>
              <a:gdLst/>
              <a:ahLst/>
              <a:cxnLst/>
              <a:rect l="l" t="t" r="r" b="b"/>
              <a:pathLst>
                <a:path w="554989" h="180339">
                  <a:moveTo>
                    <a:pt x="554736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554736" y="179832"/>
                  </a:lnTo>
                  <a:lnTo>
                    <a:pt x="554736" y="0"/>
                  </a:lnTo>
                  <a:close/>
                </a:path>
              </a:pathLst>
            </a:custGeom>
            <a:solidFill>
              <a:srgbClr val="00AF5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581150" y="4540757"/>
              <a:ext cx="554990" cy="180340"/>
            </a:xfrm>
            <a:custGeom>
              <a:avLst/>
              <a:gdLst/>
              <a:ahLst/>
              <a:cxnLst/>
              <a:rect l="l" t="t" r="r" b="b"/>
              <a:pathLst>
                <a:path w="554989" h="180339">
                  <a:moveTo>
                    <a:pt x="0" y="179832"/>
                  </a:moveTo>
                  <a:lnTo>
                    <a:pt x="554736" y="179832"/>
                  </a:lnTo>
                  <a:lnTo>
                    <a:pt x="554736" y="0"/>
                  </a:lnTo>
                  <a:lnTo>
                    <a:pt x="0" y="0"/>
                  </a:lnTo>
                  <a:lnTo>
                    <a:pt x="0" y="179832"/>
                  </a:lnTo>
                  <a:close/>
                </a:path>
              </a:pathLst>
            </a:custGeom>
            <a:ln w="254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977121" y="2489454"/>
              <a:ext cx="554990" cy="1156970"/>
            </a:xfrm>
            <a:custGeom>
              <a:avLst/>
              <a:gdLst/>
              <a:ahLst/>
              <a:cxnLst/>
              <a:rect l="l" t="t" r="r" b="b"/>
              <a:pathLst>
                <a:path w="554990" h="1156970">
                  <a:moveTo>
                    <a:pt x="554735" y="0"/>
                  </a:moveTo>
                  <a:lnTo>
                    <a:pt x="0" y="0"/>
                  </a:lnTo>
                  <a:lnTo>
                    <a:pt x="0" y="1156716"/>
                  </a:lnTo>
                  <a:lnTo>
                    <a:pt x="554735" y="1156716"/>
                  </a:lnTo>
                  <a:lnTo>
                    <a:pt x="554735" y="0"/>
                  </a:lnTo>
                  <a:close/>
                </a:path>
              </a:pathLst>
            </a:custGeom>
            <a:solidFill>
              <a:srgbClr val="00AF50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977121" y="2489454"/>
              <a:ext cx="554990" cy="1156970"/>
            </a:xfrm>
            <a:custGeom>
              <a:avLst/>
              <a:gdLst/>
              <a:ahLst/>
              <a:cxnLst/>
              <a:rect l="l" t="t" r="r" b="b"/>
              <a:pathLst>
                <a:path w="554990" h="1156970">
                  <a:moveTo>
                    <a:pt x="0" y="1156716"/>
                  </a:moveTo>
                  <a:lnTo>
                    <a:pt x="554735" y="1156716"/>
                  </a:lnTo>
                  <a:lnTo>
                    <a:pt x="554735" y="0"/>
                  </a:lnTo>
                  <a:lnTo>
                    <a:pt x="0" y="0"/>
                  </a:lnTo>
                  <a:lnTo>
                    <a:pt x="0" y="1156716"/>
                  </a:lnTo>
                  <a:close/>
                </a:path>
              </a:pathLst>
            </a:custGeom>
            <a:ln w="253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7150">
              <a:lnSpc>
                <a:spcPct val="100000"/>
              </a:lnSpc>
              <a:spcBef>
                <a:spcPts val="95"/>
              </a:spcBef>
            </a:pPr>
            <a:r>
              <a:rPr dirty="0"/>
              <a:t>OPLL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25">
                <a:solidFill>
                  <a:srgbClr val="000000"/>
                </a:solidFill>
              </a:rPr>
              <a:t>Ventral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vs.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dorsal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9435" y="1124711"/>
            <a:ext cx="2715767" cy="4610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44M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3340" y="1136903"/>
            <a:ext cx="2531364" cy="460005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6132" y="1123188"/>
            <a:ext cx="2540508" cy="4611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DISCLOSURES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73735" y="958003"/>
            <a:ext cx="10771505" cy="4294505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80"/>
              </a:spcBef>
              <a:buFont typeface="Wingdings"/>
              <a:buChar char=""/>
              <a:tabLst>
                <a:tab pos="354965" algn="l"/>
              </a:tabLst>
            </a:pPr>
            <a:r>
              <a:rPr dirty="0" sz="2000" spc="-10" b="1">
                <a:latin typeface="Carlito"/>
                <a:cs typeface="Carlito"/>
              </a:rPr>
              <a:t>Research</a:t>
            </a:r>
            <a:r>
              <a:rPr dirty="0" sz="2000" spc="-40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grants:</a:t>
            </a:r>
            <a:endParaRPr sz="2000">
              <a:latin typeface="Carlito"/>
              <a:cs typeface="Carlito"/>
            </a:endParaRPr>
          </a:p>
          <a:p>
            <a:pPr marL="355600" marR="219075">
              <a:lnSpc>
                <a:spcPct val="130000"/>
              </a:lnSpc>
              <a:spcBef>
                <a:spcPts val="45"/>
              </a:spcBef>
            </a:pPr>
            <a:r>
              <a:rPr dirty="0" sz="1800">
                <a:latin typeface="Carlito"/>
                <a:cs typeface="Carlito"/>
              </a:rPr>
              <a:t>BITPharma,</a:t>
            </a:r>
            <a:r>
              <a:rPr dirty="0" sz="1800" spc="-8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BrainLab,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DepuySynthes,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Edge</a:t>
            </a:r>
            <a:r>
              <a:rPr dirty="0" sz="1800" spc="-6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Therapeutics,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Icotec,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Intrinsic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Therapeutics,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Medtronic,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30">
                <a:latin typeface="Carlito"/>
                <a:cs typeface="Carlito"/>
              </a:rPr>
              <a:t>MFF,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Pfizer, </a:t>
            </a:r>
            <a:r>
              <a:rPr dirty="0" sz="1800">
                <a:latin typeface="Carlito"/>
                <a:cs typeface="Carlito"/>
              </a:rPr>
              <a:t>SIGNUS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Medical,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TETEC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80"/>
              </a:spcBef>
            </a:pP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000" spc="-10" b="1">
                <a:latin typeface="Carlito"/>
                <a:cs typeface="Carlito"/>
              </a:rPr>
              <a:t>Presentations</a:t>
            </a:r>
            <a:r>
              <a:rPr dirty="0" sz="2000" spc="-30" b="1">
                <a:latin typeface="Carlito"/>
                <a:cs typeface="Carlito"/>
              </a:rPr>
              <a:t> </a:t>
            </a:r>
            <a:r>
              <a:rPr dirty="0" sz="2000" b="1">
                <a:latin typeface="Carlito"/>
                <a:cs typeface="Carlito"/>
              </a:rPr>
              <a:t>/</a:t>
            </a:r>
            <a:r>
              <a:rPr dirty="0" sz="2000" spc="-15" b="1">
                <a:latin typeface="Carlito"/>
                <a:cs typeface="Carlito"/>
              </a:rPr>
              <a:t> </a:t>
            </a:r>
            <a:r>
              <a:rPr dirty="0" sz="2000" spc="-10" b="1">
                <a:latin typeface="Carlito"/>
                <a:cs typeface="Carlito"/>
              </a:rPr>
              <a:t>Consulting:</a:t>
            </a:r>
            <a:endParaRPr sz="2000">
              <a:latin typeface="Carlito"/>
              <a:cs typeface="Carlito"/>
            </a:endParaRPr>
          </a:p>
          <a:p>
            <a:pPr marL="355600" marR="5080">
              <a:lnSpc>
                <a:spcPct val="130000"/>
              </a:lnSpc>
              <a:spcBef>
                <a:spcPts val="45"/>
              </a:spcBef>
            </a:pPr>
            <a:r>
              <a:rPr dirty="0" sz="1800">
                <a:latin typeface="Carlito"/>
                <a:cs typeface="Carlito"/>
              </a:rPr>
              <a:t>Aesculap,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BrainLab,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DepuySynthes,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Edge</a:t>
            </a:r>
            <a:r>
              <a:rPr dirty="0" sz="1800" spc="-6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Therapeutics,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Icotec,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Intrinsic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Therapeutics,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Medacta,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Medtronic,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NEOS Surgery,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Nuvasive,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Kuros,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SIGNUS</a:t>
            </a:r>
            <a:r>
              <a:rPr dirty="0" sz="1800" spc="-7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Medical,</a:t>
            </a:r>
            <a:r>
              <a:rPr dirty="0" sz="1800" spc="-9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Zeiss</a:t>
            </a:r>
            <a:endParaRPr sz="18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850"/>
              </a:spcBef>
            </a:pPr>
            <a:endParaRPr sz="18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1800" b="1">
                <a:latin typeface="Carlito"/>
                <a:cs typeface="Carlito"/>
              </a:rPr>
              <a:t>Functions</a:t>
            </a:r>
            <a:r>
              <a:rPr dirty="0" sz="1800" spc="-5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/</a:t>
            </a:r>
            <a:r>
              <a:rPr dirty="0" sz="1800" spc="-10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Boards</a:t>
            </a:r>
            <a:r>
              <a:rPr dirty="0" sz="1800" spc="-25" b="1">
                <a:latin typeface="Carlito"/>
                <a:cs typeface="Carlito"/>
              </a:rPr>
              <a:t> </a:t>
            </a:r>
            <a:r>
              <a:rPr dirty="0" sz="1800" b="1">
                <a:latin typeface="Carlito"/>
                <a:cs typeface="Carlito"/>
              </a:rPr>
              <a:t>/ </a:t>
            </a:r>
            <a:r>
              <a:rPr dirty="0" sz="1800" spc="-10" b="1">
                <a:latin typeface="Carlito"/>
                <a:cs typeface="Carlito"/>
              </a:rPr>
              <a:t>Committees:</a:t>
            </a:r>
            <a:endParaRPr sz="1800">
              <a:latin typeface="Carlito"/>
              <a:cs typeface="Carlito"/>
            </a:endParaRPr>
          </a:p>
          <a:p>
            <a:pPr marL="355600" marR="20320">
              <a:lnSpc>
                <a:spcPct val="130000"/>
              </a:lnSpc>
              <a:spcBef>
                <a:spcPts val="5"/>
              </a:spcBef>
            </a:pPr>
            <a:r>
              <a:rPr dirty="0" sz="1800">
                <a:latin typeface="Carlito"/>
                <a:cs typeface="Carlito"/>
              </a:rPr>
              <a:t>AOSpine,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Austrian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Spine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Society,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Austrian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Society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Endocrinology,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Austrian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Society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5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Neurosurgery,</a:t>
            </a:r>
            <a:r>
              <a:rPr dirty="0" sz="1800" spc="-5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Austrian </a:t>
            </a:r>
            <a:r>
              <a:rPr dirty="0" sz="1800">
                <a:latin typeface="Carlito"/>
                <a:cs typeface="Carlito"/>
              </a:rPr>
              <a:t>Society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Surgery,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European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Association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Neurosurgical</a:t>
            </a:r>
            <a:r>
              <a:rPr dirty="0" sz="1800" spc="-2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Societies,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German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Academy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25">
                <a:latin typeface="Carlito"/>
                <a:cs typeface="Carlito"/>
              </a:rPr>
              <a:t>Neurosurgery,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German </a:t>
            </a:r>
            <a:r>
              <a:rPr dirty="0" sz="1800">
                <a:latin typeface="Carlito"/>
                <a:cs typeface="Carlito"/>
              </a:rPr>
              <a:t>Spine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Society,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German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Society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20">
                <a:latin typeface="Carlito"/>
                <a:cs typeface="Carlito"/>
              </a:rPr>
              <a:t>Neurosurgery,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Spine</a:t>
            </a:r>
            <a:r>
              <a:rPr dirty="0" sz="1800" spc="-3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Society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of</a:t>
            </a:r>
            <a:r>
              <a:rPr dirty="0" sz="1800" spc="-45">
                <a:latin typeface="Carlito"/>
                <a:cs typeface="Carlito"/>
              </a:rPr>
              <a:t> </a:t>
            </a:r>
            <a:r>
              <a:rPr dirty="0" sz="1800">
                <a:latin typeface="Carlito"/>
                <a:cs typeface="Carlito"/>
              </a:rPr>
              <a:t>Europe,</a:t>
            </a:r>
            <a:r>
              <a:rPr dirty="0" sz="1800" spc="-4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Wings-</a:t>
            </a:r>
            <a:r>
              <a:rPr dirty="0" sz="1800" spc="-20">
                <a:latin typeface="Carlito"/>
                <a:cs typeface="Carlito"/>
              </a:rPr>
              <a:t>for-</a:t>
            </a:r>
            <a:r>
              <a:rPr dirty="0" sz="1800">
                <a:latin typeface="Carlito"/>
                <a:cs typeface="Carlito"/>
              </a:rPr>
              <a:t>Life</a:t>
            </a:r>
            <a:r>
              <a:rPr dirty="0" sz="1800" spc="-30">
                <a:latin typeface="Carlito"/>
                <a:cs typeface="Carlito"/>
              </a:rPr>
              <a:t> </a:t>
            </a:r>
            <a:r>
              <a:rPr dirty="0" sz="1800" spc="-10">
                <a:latin typeface="Carlito"/>
                <a:cs typeface="Carlito"/>
              </a:rPr>
              <a:t>Foundation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357884"/>
              <a:ext cx="3613404" cy="37627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2" y="1357884"/>
              <a:ext cx="3764279" cy="376275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0135" y="1388364"/>
              <a:ext cx="3764279" cy="376275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36023" y="1229868"/>
              <a:ext cx="2855976" cy="43982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57M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716" y="1161288"/>
              <a:ext cx="2484120" cy="45354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4683" y="1161288"/>
              <a:ext cx="4937760" cy="453542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8811" y="1161288"/>
              <a:ext cx="2484120" cy="453542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0343" y="1161288"/>
              <a:ext cx="2484120" cy="45354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57M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7955" y="908304"/>
              <a:ext cx="5324855" cy="504139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554603" y="3572255"/>
              <a:ext cx="2961640" cy="2544445"/>
            </a:xfrm>
            <a:custGeom>
              <a:avLst/>
              <a:gdLst/>
              <a:ahLst/>
              <a:cxnLst/>
              <a:rect l="l" t="t" r="r" b="b"/>
              <a:pathLst>
                <a:path w="2961640" h="2544445">
                  <a:moveTo>
                    <a:pt x="2796373" y="99959"/>
                  </a:moveTo>
                  <a:lnTo>
                    <a:pt x="0" y="2496172"/>
                  </a:lnTo>
                  <a:lnTo>
                    <a:pt x="41401" y="2544394"/>
                  </a:lnTo>
                  <a:lnTo>
                    <a:pt x="2837631" y="148107"/>
                  </a:lnTo>
                  <a:lnTo>
                    <a:pt x="2796373" y="99959"/>
                  </a:lnTo>
                  <a:close/>
                </a:path>
                <a:path w="2961640" h="2544445">
                  <a:moveTo>
                    <a:pt x="2928269" y="79248"/>
                  </a:moveTo>
                  <a:lnTo>
                    <a:pt x="2820543" y="79248"/>
                  </a:lnTo>
                  <a:lnTo>
                    <a:pt x="2861818" y="127381"/>
                  </a:lnTo>
                  <a:lnTo>
                    <a:pt x="2837631" y="148107"/>
                  </a:lnTo>
                  <a:lnTo>
                    <a:pt x="2878963" y="196342"/>
                  </a:lnTo>
                  <a:lnTo>
                    <a:pt x="2928269" y="79248"/>
                  </a:lnTo>
                  <a:close/>
                </a:path>
                <a:path w="2961640" h="2544445">
                  <a:moveTo>
                    <a:pt x="2820543" y="79248"/>
                  </a:moveTo>
                  <a:lnTo>
                    <a:pt x="2796373" y="99959"/>
                  </a:lnTo>
                  <a:lnTo>
                    <a:pt x="2837631" y="148107"/>
                  </a:lnTo>
                  <a:lnTo>
                    <a:pt x="2861818" y="127381"/>
                  </a:lnTo>
                  <a:lnTo>
                    <a:pt x="2820543" y="79248"/>
                  </a:lnTo>
                  <a:close/>
                </a:path>
                <a:path w="2961640" h="2544445">
                  <a:moveTo>
                    <a:pt x="2961640" y="0"/>
                  </a:moveTo>
                  <a:lnTo>
                    <a:pt x="2755011" y="51689"/>
                  </a:lnTo>
                  <a:lnTo>
                    <a:pt x="2796373" y="99959"/>
                  </a:lnTo>
                  <a:lnTo>
                    <a:pt x="2820543" y="79248"/>
                  </a:lnTo>
                  <a:lnTo>
                    <a:pt x="2928269" y="79248"/>
                  </a:lnTo>
                  <a:lnTo>
                    <a:pt x="29616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446653" y="3297808"/>
              <a:ext cx="3297554" cy="1602105"/>
            </a:xfrm>
            <a:custGeom>
              <a:avLst/>
              <a:gdLst/>
              <a:ahLst/>
              <a:cxnLst/>
              <a:rect l="l" t="t" r="r" b="b"/>
              <a:pathLst>
                <a:path w="3297554" h="1602104">
                  <a:moveTo>
                    <a:pt x="2952242" y="21463"/>
                  </a:moveTo>
                  <a:lnTo>
                    <a:pt x="2740406" y="0"/>
                  </a:lnTo>
                  <a:lnTo>
                    <a:pt x="2762923" y="59410"/>
                  </a:lnTo>
                  <a:lnTo>
                    <a:pt x="0" y="1108837"/>
                  </a:lnTo>
                  <a:lnTo>
                    <a:pt x="22606" y="1168273"/>
                  </a:lnTo>
                  <a:lnTo>
                    <a:pt x="2785465" y="118872"/>
                  </a:lnTo>
                  <a:lnTo>
                    <a:pt x="2807970" y="178181"/>
                  </a:lnTo>
                  <a:lnTo>
                    <a:pt x="2927680" y="48133"/>
                  </a:lnTo>
                  <a:lnTo>
                    <a:pt x="2952242" y="21463"/>
                  </a:lnTo>
                  <a:close/>
                </a:path>
                <a:path w="3297554" h="1602104">
                  <a:moveTo>
                    <a:pt x="3297047" y="580771"/>
                  </a:moveTo>
                  <a:lnTo>
                    <a:pt x="3086735" y="546735"/>
                  </a:lnTo>
                  <a:lnTo>
                    <a:pt x="3105683" y="607275"/>
                  </a:lnTo>
                  <a:lnTo>
                    <a:pt x="119126" y="1541018"/>
                  </a:lnTo>
                  <a:lnTo>
                    <a:pt x="138176" y="1601724"/>
                  </a:lnTo>
                  <a:lnTo>
                    <a:pt x="3124682" y="667956"/>
                  </a:lnTo>
                  <a:lnTo>
                    <a:pt x="3143618" y="728472"/>
                  </a:lnTo>
                  <a:lnTo>
                    <a:pt x="3279368" y="597789"/>
                  </a:lnTo>
                  <a:lnTo>
                    <a:pt x="3297047" y="58077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092310" y="1614296"/>
            <a:ext cx="1196975" cy="3058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900" spc="-50" b="1">
                <a:solidFill>
                  <a:srgbClr val="FF0000"/>
                </a:solidFill>
                <a:latin typeface="Carlito"/>
                <a:cs typeface="Carlito"/>
              </a:rPr>
              <a:t>?</a:t>
            </a:r>
            <a:endParaRPr sz="199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57M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19200"/>
              <a:ext cx="3745991" cy="44196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3495" y="1196340"/>
              <a:ext cx="4058411" cy="442112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2564" y="1242060"/>
              <a:ext cx="4056888" cy="442112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05828" y="1264920"/>
              <a:ext cx="4058412" cy="44211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52431" y="1313688"/>
              <a:ext cx="2639568" cy="4421124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57M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58055" y="854964"/>
              <a:ext cx="3709415" cy="498805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1836" y="854964"/>
              <a:ext cx="3709416" cy="49880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8931" y="890016"/>
              <a:ext cx="3709416" cy="49865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57M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4167" y="944880"/>
              <a:ext cx="4463796" cy="49103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4035" y="944880"/>
              <a:ext cx="4175760" cy="489966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57M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0059" y="1004316"/>
              <a:ext cx="2634995" cy="49530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7267" y="2080259"/>
              <a:ext cx="2289048" cy="269748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7804" y="1583436"/>
              <a:ext cx="3753611" cy="36911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9591" y="2042159"/>
              <a:ext cx="2212848" cy="277368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35M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Paraparese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871" y="809244"/>
              <a:ext cx="5367528" cy="499567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492" y="2657855"/>
              <a:ext cx="3617976" cy="223266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3342" y="2682748"/>
              <a:ext cx="3528695" cy="2141220"/>
            </a:xfrm>
            <a:custGeom>
              <a:avLst/>
              <a:gdLst/>
              <a:ahLst/>
              <a:cxnLst/>
              <a:rect l="l" t="t" r="r" b="b"/>
              <a:pathLst>
                <a:path w="3528695" h="2141220">
                  <a:moveTo>
                    <a:pt x="3275088" y="0"/>
                  </a:moveTo>
                  <a:lnTo>
                    <a:pt x="0" y="1633346"/>
                  </a:lnTo>
                  <a:lnTo>
                    <a:pt x="253276" y="2141220"/>
                  </a:lnTo>
                  <a:lnTo>
                    <a:pt x="3528326" y="507873"/>
                  </a:lnTo>
                  <a:lnTo>
                    <a:pt x="3275088" y="0"/>
                  </a:lnTo>
                  <a:close/>
                </a:path>
              </a:pathLst>
            </a:custGeom>
            <a:solidFill>
              <a:srgbClr val="FFFF00">
                <a:alpha val="6705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73342" y="2682748"/>
              <a:ext cx="3528695" cy="2141220"/>
            </a:xfrm>
            <a:custGeom>
              <a:avLst/>
              <a:gdLst/>
              <a:ahLst/>
              <a:cxnLst/>
              <a:rect l="l" t="t" r="r" b="b"/>
              <a:pathLst>
                <a:path w="3528695" h="2141220">
                  <a:moveTo>
                    <a:pt x="0" y="1633346"/>
                  </a:moveTo>
                  <a:lnTo>
                    <a:pt x="3275088" y="0"/>
                  </a:lnTo>
                  <a:lnTo>
                    <a:pt x="3528326" y="507873"/>
                  </a:lnTo>
                  <a:lnTo>
                    <a:pt x="253276" y="2141220"/>
                  </a:lnTo>
                  <a:lnTo>
                    <a:pt x="0" y="1633346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9591" y="1341120"/>
              <a:ext cx="6024371" cy="3906011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35M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Paraparese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65048"/>
            <a:ext cx="12192000" cy="6093460"/>
            <a:chOff x="0" y="765048"/>
            <a:chExt cx="12192000" cy="6093460"/>
          </a:xfrm>
        </p:grpSpPr>
        <p:sp>
          <p:nvSpPr>
            <p:cNvPr id="3" name="object 3" descr=""/>
            <p:cNvSpPr/>
            <p:nvPr/>
          </p:nvSpPr>
          <p:spPr>
            <a:xfrm>
              <a:off x="0" y="765048"/>
              <a:ext cx="12192000" cy="5328285"/>
            </a:xfrm>
            <a:custGeom>
              <a:avLst/>
              <a:gdLst/>
              <a:ahLst/>
              <a:cxnLst/>
              <a:rect l="l" t="t" r="r" b="b"/>
              <a:pathLst>
                <a:path w="12192000" h="5328285">
                  <a:moveTo>
                    <a:pt x="12192000" y="0"/>
                  </a:moveTo>
                  <a:lnTo>
                    <a:pt x="0" y="0"/>
                  </a:lnTo>
                  <a:lnTo>
                    <a:pt x="0" y="5327904"/>
                  </a:lnTo>
                  <a:lnTo>
                    <a:pt x="12192000" y="53279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6311" y="981456"/>
              <a:ext cx="3066288" cy="495147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4035" y="981456"/>
              <a:ext cx="3384804" cy="494995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35M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Paraparese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5"/>
              <a:t>TAKE</a:t>
            </a:r>
            <a:r>
              <a:rPr dirty="0" spc="-85"/>
              <a:t> </a:t>
            </a:r>
            <a:r>
              <a:rPr dirty="0"/>
              <a:t>HOME</a:t>
            </a:r>
            <a:r>
              <a:rPr dirty="0" spc="-110"/>
              <a:t> </a:t>
            </a:r>
            <a:r>
              <a:rPr dirty="0" spc="-10"/>
              <a:t>MESSAGES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86257" y="898122"/>
            <a:ext cx="10751185" cy="45345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899160" indent="-342900">
              <a:lnSpc>
                <a:spcPct val="114999"/>
              </a:lnSpc>
              <a:spcBef>
                <a:spcPts val="9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b="1">
                <a:latin typeface="Carlito"/>
                <a:cs typeface="Carlito"/>
              </a:rPr>
              <a:t>Das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0000FF"/>
                </a:solidFill>
                <a:latin typeface="Carlito"/>
                <a:cs typeface="Carlito"/>
              </a:rPr>
              <a:t>OPLL</a:t>
            </a:r>
            <a:r>
              <a:rPr dirty="0" sz="2400" spc="-50" b="1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ist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eine</a:t>
            </a:r>
            <a:r>
              <a:rPr dirty="0" sz="2400" spc="-5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seltene</a:t>
            </a:r>
            <a:r>
              <a:rPr dirty="0" sz="2400" spc="-35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idiopathische</a:t>
            </a:r>
            <a:r>
              <a:rPr dirty="0" sz="2400" spc="-5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Erkrankung,</a:t>
            </a:r>
            <a:r>
              <a:rPr dirty="0" sz="2400" spc="-5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die</a:t>
            </a:r>
            <a:r>
              <a:rPr dirty="0" sz="2400" spc="-5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sich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meist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mit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einer </a:t>
            </a:r>
            <a:r>
              <a:rPr dirty="0" sz="2400" b="1">
                <a:latin typeface="Carlito"/>
                <a:cs typeface="Carlito"/>
              </a:rPr>
              <a:t>Myelopathie</a:t>
            </a:r>
            <a:r>
              <a:rPr dirty="0" sz="2400" spc="-114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manifestiert.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05"/>
              </a:spcBef>
              <a:buFont typeface="Wingdings"/>
              <a:buChar char=""/>
            </a:pPr>
            <a:endParaRPr sz="240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dirty="0" sz="2400" b="1">
                <a:latin typeface="Carlito"/>
                <a:cs typeface="Carlito"/>
              </a:rPr>
              <a:t>Daran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0000FF"/>
                </a:solidFill>
                <a:latin typeface="Carlito"/>
                <a:cs typeface="Carlito"/>
              </a:rPr>
              <a:t>denken</a:t>
            </a:r>
            <a:r>
              <a:rPr dirty="0" sz="2400" spc="-50" b="1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und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ein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solidFill>
                  <a:srgbClr val="0000FF"/>
                </a:solidFill>
                <a:latin typeface="Carlito"/>
                <a:cs typeface="Carlito"/>
              </a:rPr>
              <a:t>CT</a:t>
            </a:r>
            <a:r>
              <a:rPr dirty="0" sz="2400" spc="-60" b="1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durchführen!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70"/>
              </a:spcBef>
              <a:buFont typeface="Wingdings"/>
              <a:buChar char=""/>
            </a:pPr>
            <a:endParaRPr sz="2400">
              <a:latin typeface="Carlito"/>
              <a:cs typeface="Carlito"/>
            </a:endParaRPr>
          </a:p>
          <a:p>
            <a:pPr marL="355600" marR="5080" indent="-342900">
              <a:lnSpc>
                <a:spcPct val="114999"/>
              </a:lnSpc>
              <a:spcBef>
                <a:spcPts val="5"/>
              </a:spcBef>
              <a:buFont typeface="Wingdings"/>
              <a:buChar char=""/>
              <a:tabLst>
                <a:tab pos="355600" algn="l"/>
              </a:tabLst>
            </a:pPr>
            <a:r>
              <a:rPr dirty="0" sz="2400" b="1">
                <a:latin typeface="Carlito"/>
                <a:cs typeface="Carlito"/>
              </a:rPr>
              <a:t>Die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dorsale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Dekompression</a:t>
            </a:r>
            <a:r>
              <a:rPr dirty="0" sz="2400" spc="-8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(Laminoplastie,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Laminektomie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20" b="1">
                <a:latin typeface="Carlito"/>
                <a:cs typeface="Carlito"/>
              </a:rPr>
              <a:t>-</a:t>
            </a:r>
            <a:r>
              <a:rPr dirty="0" sz="2400" b="1">
                <a:latin typeface="Carlito"/>
                <a:cs typeface="Carlito"/>
              </a:rPr>
              <a:t>/+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Instrumentation)</a:t>
            </a:r>
            <a:r>
              <a:rPr dirty="0" sz="2400" spc="-35" b="1">
                <a:latin typeface="Carlito"/>
                <a:cs typeface="Carlito"/>
              </a:rPr>
              <a:t> </a:t>
            </a:r>
            <a:r>
              <a:rPr dirty="0" sz="2400" spc="-25" b="1">
                <a:latin typeface="Carlito"/>
                <a:cs typeface="Carlito"/>
              </a:rPr>
              <a:t>ist </a:t>
            </a:r>
            <a:r>
              <a:rPr dirty="0" sz="2400" b="1">
                <a:latin typeface="Carlito"/>
                <a:cs typeface="Carlito"/>
              </a:rPr>
              <a:t>einfacher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und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komplikationsärmer.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65"/>
              </a:spcBef>
              <a:buFont typeface="Wingdings"/>
              <a:buChar char=""/>
            </a:pPr>
            <a:endParaRPr sz="2400">
              <a:latin typeface="Carlito"/>
              <a:cs typeface="Carlito"/>
            </a:endParaRPr>
          </a:p>
          <a:p>
            <a:pPr marL="355600" marR="111125" indent="-342900">
              <a:lnSpc>
                <a:spcPct val="115100"/>
              </a:lnSpc>
              <a:buFont typeface="Wingdings"/>
              <a:buChar char=""/>
              <a:tabLst>
                <a:tab pos="355600" algn="l"/>
              </a:tabLst>
            </a:pPr>
            <a:r>
              <a:rPr dirty="0" sz="2400" b="1">
                <a:latin typeface="Carlito"/>
                <a:cs typeface="Carlito"/>
              </a:rPr>
              <a:t>Die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ventrale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Dekompression</a:t>
            </a:r>
            <a:r>
              <a:rPr dirty="0" sz="2400" spc="-8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führt</a:t>
            </a:r>
            <a:r>
              <a:rPr dirty="0" sz="2400" spc="-6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zu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einem</a:t>
            </a:r>
            <a:r>
              <a:rPr dirty="0" sz="2400" spc="-7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besseren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Ergebnis,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ist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aber</a:t>
            </a:r>
            <a:r>
              <a:rPr dirty="0" sz="2400" spc="-70" b="1">
                <a:latin typeface="Carlito"/>
                <a:cs typeface="Carlito"/>
              </a:rPr>
              <a:t> </a:t>
            </a:r>
            <a:r>
              <a:rPr dirty="0" sz="2400" b="1">
                <a:latin typeface="Carlito"/>
                <a:cs typeface="Carlito"/>
              </a:rPr>
              <a:t>mit</a:t>
            </a:r>
            <a:r>
              <a:rPr dirty="0" sz="2400" spc="-6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einem </a:t>
            </a:r>
            <a:r>
              <a:rPr dirty="0" sz="2400" b="1">
                <a:latin typeface="Carlito"/>
                <a:cs typeface="Carlito"/>
              </a:rPr>
              <a:t>höheren</a:t>
            </a:r>
            <a:r>
              <a:rPr dirty="0" sz="2400" spc="-45" b="1">
                <a:latin typeface="Carlito"/>
                <a:cs typeface="Carlito"/>
              </a:rPr>
              <a:t> </a:t>
            </a:r>
            <a:r>
              <a:rPr dirty="0" sz="2400" spc="-20" b="1">
                <a:latin typeface="Carlito"/>
                <a:cs typeface="Carlito"/>
              </a:rPr>
              <a:t>(Liquorfistel-</a:t>
            </a:r>
            <a:r>
              <a:rPr dirty="0" sz="2400" b="1">
                <a:latin typeface="Carlito"/>
                <a:cs typeface="Carlito"/>
              </a:rPr>
              <a:t>)Risiko</a:t>
            </a:r>
            <a:r>
              <a:rPr dirty="0" sz="2400" spc="-40" b="1">
                <a:latin typeface="Carlito"/>
                <a:cs typeface="Carlito"/>
              </a:rPr>
              <a:t> </a:t>
            </a:r>
            <a:r>
              <a:rPr dirty="0" sz="2400" spc="-10" b="1">
                <a:latin typeface="Carlito"/>
                <a:cs typeface="Carlito"/>
              </a:rPr>
              <a:t>verbunden.</a:t>
            </a:r>
            <a:endParaRPr sz="2400">
              <a:latin typeface="Carlito"/>
              <a:cs typeface="Carlito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00FF"/>
                </a:solidFill>
                <a:latin typeface="Carlito"/>
                <a:cs typeface="Carlito"/>
              </a:rPr>
              <a:t>Floating</a:t>
            </a:r>
            <a:r>
              <a:rPr dirty="0" sz="2400" spc="-40" b="1">
                <a:solidFill>
                  <a:srgbClr val="0000FF"/>
                </a:solidFill>
                <a:latin typeface="Carlito"/>
                <a:cs typeface="Carlito"/>
              </a:rPr>
              <a:t> </a:t>
            </a:r>
            <a:r>
              <a:rPr dirty="0" sz="2400" spc="-10" b="1">
                <a:solidFill>
                  <a:srgbClr val="0000FF"/>
                </a:solidFill>
                <a:latin typeface="Carlito"/>
                <a:cs typeface="Carlito"/>
              </a:rPr>
              <a:t>decompression!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MYELOPATHIE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5303" y="1123188"/>
            <a:ext cx="2542031" cy="46116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472463"/>
            <a:ext cx="12192000" cy="4625340"/>
            <a:chOff x="0" y="1472463"/>
            <a:chExt cx="12192000" cy="46253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72463"/>
              <a:ext cx="12191999" cy="462048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609295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908" y="6237732"/>
            <a:ext cx="918358" cy="41226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088" y="6210298"/>
            <a:ext cx="615950" cy="55708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4002" y="1479042"/>
            <a:ext cx="5354320" cy="12446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000000"/>
                </a:solidFill>
              </a:rPr>
              <a:t>Vielen</a:t>
            </a:r>
            <a:r>
              <a:rPr dirty="0" sz="4000" spc="-120">
                <a:solidFill>
                  <a:srgbClr val="000000"/>
                </a:solidFill>
              </a:rPr>
              <a:t> </a:t>
            </a:r>
            <a:r>
              <a:rPr dirty="0" sz="4000" spc="-20">
                <a:solidFill>
                  <a:srgbClr val="000000"/>
                </a:solidFill>
              </a:rPr>
              <a:t>Dank</a:t>
            </a:r>
            <a:endParaRPr sz="4000"/>
          </a:p>
          <a:p>
            <a:pPr algn="ctr">
              <a:lnSpc>
                <a:spcPct val="100000"/>
              </a:lnSpc>
            </a:pPr>
            <a:r>
              <a:rPr dirty="0" sz="4000">
                <a:solidFill>
                  <a:srgbClr val="000000"/>
                </a:solidFill>
              </a:rPr>
              <a:t>für</a:t>
            </a:r>
            <a:r>
              <a:rPr dirty="0" sz="4000" spc="-95">
                <a:solidFill>
                  <a:srgbClr val="000000"/>
                </a:solidFill>
              </a:rPr>
              <a:t> </a:t>
            </a:r>
            <a:r>
              <a:rPr dirty="0" sz="4000">
                <a:solidFill>
                  <a:srgbClr val="000000"/>
                </a:solidFill>
              </a:rPr>
              <a:t>Ihre</a:t>
            </a:r>
            <a:r>
              <a:rPr dirty="0" sz="4000" spc="-85">
                <a:solidFill>
                  <a:srgbClr val="000000"/>
                </a:solidFill>
              </a:rPr>
              <a:t> </a:t>
            </a:r>
            <a:r>
              <a:rPr dirty="0" sz="4000" spc="-10">
                <a:solidFill>
                  <a:srgbClr val="000000"/>
                </a:solidFill>
              </a:rPr>
              <a:t>Aufmerksamkeit!</a:t>
            </a:r>
            <a:endParaRPr sz="4000"/>
          </a:p>
        </p:txBody>
      </p:sp>
      <p:sp>
        <p:nvSpPr>
          <p:cNvPr id="8" name="object 8" descr=""/>
          <p:cNvSpPr txBox="1"/>
          <p:nvPr/>
        </p:nvSpPr>
        <p:spPr>
          <a:xfrm>
            <a:off x="2261361" y="3230118"/>
            <a:ext cx="3538220" cy="1526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4F81BC"/>
                </a:solidFill>
                <a:latin typeface="Carlito"/>
                <a:cs typeface="Carlito"/>
              </a:rPr>
              <a:t>Claudius</a:t>
            </a:r>
            <a:r>
              <a:rPr dirty="0" sz="2000" spc="-20" b="1">
                <a:solidFill>
                  <a:srgbClr val="4F81BC"/>
                </a:solidFill>
                <a:latin typeface="Carlito"/>
                <a:cs typeface="Carlito"/>
              </a:rPr>
              <a:t> Thomé</a:t>
            </a:r>
            <a:endParaRPr sz="2000">
              <a:latin typeface="Carlito"/>
              <a:cs typeface="Carlito"/>
            </a:endParaRPr>
          </a:p>
          <a:p>
            <a:pPr algn="ctr" marL="12065" marR="5080" indent="4445">
              <a:lnSpc>
                <a:spcPct val="100000"/>
              </a:lnSpc>
              <a:spcBef>
                <a:spcPts val="2205"/>
              </a:spcBef>
            </a:pP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Department</a:t>
            </a:r>
            <a:r>
              <a:rPr dirty="0" sz="2000" spc="-5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of</a:t>
            </a:r>
            <a:r>
              <a:rPr dirty="0" sz="2000" spc="-3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F81BC"/>
                </a:solidFill>
                <a:latin typeface="Arial"/>
                <a:cs typeface="Arial"/>
              </a:rPr>
              <a:t>Neurosurgery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Medical</a:t>
            </a:r>
            <a:r>
              <a:rPr dirty="0" sz="2000" spc="-80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University</a:t>
            </a:r>
            <a:r>
              <a:rPr dirty="0" sz="2000" spc="-4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F81BC"/>
                </a:solidFill>
                <a:latin typeface="Arial"/>
                <a:cs typeface="Arial"/>
              </a:rPr>
              <a:t>Innsbruck </a:t>
            </a:r>
            <a:r>
              <a:rPr dirty="0" sz="2000" b="1">
                <a:solidFill>
                  <a:srgbClr val="4F81BC"/>
                </a:solidFill>
                <a:latin typeface="Arial"/>
                <a:cs typeface="Arial"/>
              </a:rPr>
              <a:t>Innsbruck,</a:t>
            </a:r>
            <a:r>
              <a:rPr dirty="0" sz="2000" spc="-125" b="1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F81BC"/>
                </a:solidFill>
                <a:latin typeface="Arial"/>
                <a:cs typeface="Arial"/>
              </a:rPr>
              <a:t>Austria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216643" y="6331407"/>
            <a:ext cx="277812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25.</a:t>
            </a:r>
            <a:r>
              <a:rPr dirty="0" sz="1400" spc="-40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Symposium</a:t>
            </a:r>
            <a:r>
              <a:rPr dirty="0" sz="1400" spc="-50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der</a:t>
            </a:r>
            <a:r>
              <a:rPr dirty="0" sz="1400" spc="-55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spc="-25" b="1">
                <a:solidFill>
                  <a:srgbClr val="4F81BC"/>
                </a:solidFill>
                <a:latin typeface="Carlito"/>
                <a:cs typeface="Carlito"/>
              </a:rPr>
              <a:t>ÖGW,</a:t>
            </a:r>
            <a:r>
              <a:rPr dirty="0" sz="1400" spc="-45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b="1">
                <a:solidFill>
                  <a:srgbClr val="4F81BC"/>
                </a:solidFill>
                <a:latin typeface="Carlito"/>
                <a:cs typeface="Carlito"/>
              </a:rPr>
              <a:t>Wien,</a:t>
            </a:r>
            <a:r>
              <a:rPr dirty="0" sz="1400" spc="-50" b="1">
                <a:solidFill>
                  <a:srgbClr val="4F81BC"/>
                </a:solidFill>
                <a:latin typeface="Carlito"/>
                <a:cs typeface="Carlito"/>
              </a:rPr>
              <a:t> </a:t>
            </a:r>
            <a:r>
              <a:rPr dirty="0" sz="1400" spc="-20" b="1">
                <a:solidFill>
                  <a:srgbClr val="4F81BC"/>
                </a:solidFill>
                <a:latin typeface="Carlito"/>
                <a:cs typeface="Carlito"/>
              </a:rPr>
              <a:t>2024</a:t>
            </a:r>
            <a:endParaRPr sz="1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2087" y="126873"/>
            <a:ext cx="545338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5" b="1">
                <a:solidFill>
                  <a:srgbClr val="548ED4"/>
                </a:solidFill>
                <a:latin typeface="Carlito"/>
                <a:cs typeface="Carlito"/>
              </a:rPr>
              <a:t>MYELOPATHIE</a:t>
            </a:r>
            <a:r>
              <a:rPr dirty="0" sz="2800" spc="-114" b="1">
                <a:solidFill>
                  <a:srgbClr val="548ED4"/>
                </a:solidFill>
                <a:latin typeface="Carlito"/>
                <a:cs typeface="Carlito"/>
              </a:rPr>
              <a:t> </a:t>
            </a:r>
            <a:r>
              <a:rPr dirty="0" sz="2800" spc="355" b="1">
                <a:solidFill>
                  <a:srgbClr val="548ED4"/>
                </a:solidFill>
                <a:latin typeface="Trebuchet MS"/>
                <a:cs typeface="Trebuchet MS"/>
              </a:rPr>
              <a:t>–</a:t>
            </a:r>
            <a:r>
              <a:rPr dirty="0" sz="2800" spc="-210" b="1">
                <a:solidFill>
                  <a:srgbClr val="548ED4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Chirurgische</a:t>
            </a:r>
            <a:r>
              <a:rPr dirty="0" sz="2800" spc="-50" b="1">
                <a:latin typeface="Carlito"/>
                <a:cs typeface="Carlito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Technik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31004" y="1990470"/>
            <a:ext cx="385699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20" b="1">
                <a:solidFill>
                  <a:srgbClr val="FF0000"/>
                </a:solidFill>
                <a:latin typeface="Carlito"/>
                <a:cs typeface="Carlito"/>
              </a:rPr>
              <a:t>Vorne</a:t>
            </a:r>
            <a:r>
              <a:rPr dirty="0" sz="4000" spc="-14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rlito"/>
                <a:cs typeface="Carlito"/>
              </a:rPr>
              <a:t>oder</a:t>
            </a:r>
            <a:r>
              <a:rPr dirty="0" sz="4000" spc="-13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Carlito"/>
                <a:cs typeface="Carlito"/>
              </a:rPr>
              <a:t>hinten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61405" y="2597657"/>
            <a:ext cx="943610" cy="240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600" spc="-50" b="1">
                <a:solidFill>
                  <a:srgbClr val="FF0000"/>
                </a:solidFill>
                <a:latin typeface="Carlito"/>
                <a:cs typeface="Carlito"/>
              </a:rPr>
              <a:t>?</a:t>
            </a:r>
            <a:endParaRPr sz="15600">
              <a:latin typeface="Carlito"/>
              <a:cs typeface="Carlito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7056" y="1677923"/>
            <a:ext cx="3712845" cy="1724025"/>
            <a:chOff x="67056" y="1677923"/>
            <a:chExt cx="3712845" cy="172402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82852" y="1677923"/>
              <a:ext cx="2296668" cy="172364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7056" y="2217419"/>
              <a:ext cx="1428115" cy="646430"/>
            </a:xfrm>
            <a:custGeom>
              <a:avLst/>
              <a:gdLst/>
              <a:ahLst/>
              <a:cxnLst/>
              <a:rect l="l" t="t" r="r" b="b"/>
              <a:pathLst>
                <a:path w="1428115" h="646430">
                  <a:moveTo>
                    <a:pt x="1427988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1427988" y="646176"/>
                  </a:lnTo>
                  <a:lnTo>
                    <a:pt x="142798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82852" y="3543300"/>
            <a:ext cx="2296668" cy="172364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262534" y="2221484"/>
            <a:ext cx="10388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b="1">
                <a:latin typeface="Carlito"/>
                <a:cs typeface="Carlito"/>
              </a:rPr>
              <a:t>ACDF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5277" y="3930522"/>
            <a:ext cx="9925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 b="1">
                <a:latin typeface="Carlito"/>
                <a:cs typeface="Carlito"/>
              </a:rPr>
              <a:t>ACCF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73816" y="2989910"/>
            <a:ext cx="429259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Carlito"/>
                <a:cs typeface="Carlito"/>
              </a:rPr>
              <a:t>LF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980546" y="4087114"/>
            <a:ext cx="46228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latin typeface="Carlito"/>
                <a:cs typeface="Carlito"/>
              </a:rPr>
              <a:t>LP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128629" y="1982165"/>
            <a:ext cx="21907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latin typeface="Carlito"/>
                <a:cs typeface="Carlito"/>
              </a:rPr>
              <a:t>L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16311" y="3933444"/>
            <a:ext cx="2075814" cy="2924810"/>
            <a:chOff x="10116311" y="3933444"/>
            <a:chExt cx="2075814" cy="29248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88523" y="3933444"/>
              <a:ext cx="847344" cy="162455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123931" y="5318760"/>
              <a:ext cx="300355" cy="425450"/>
            </a:xfrm>
            <a:custGeom>
              <a:avLst/>
              <a:gdLst/>
              <a:ahLst/>
              <a:cxnLst/>
              <a:rect l="l" t="t" r="r" b="b"/>
              <a:pathLst>
                <a:path w="300354" h="425450">
                  <a:moveTo>
                    <a:pt x="300227" y="0"/>
                  </a:moveTo>
                  <a:lnTo>
                    <a:pt x="0" y="0"/>
                  </a:lnTo>
                  <a:lnTo>
                    <a:pt x="0" y="425195"/>
                  </a:lnTo>
                  <a:lnTo>
                    <a:pt x="300227" y="425195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MYELOPATHIE</a:t>
            </a:r>
            <a:r>
              <a:rPr dirty="0" spc="-114"/>
              <a:t> </a:t>
            </a:r>
            <a:r>
              <a:rPr dirty="0" spc="355">
                <a:latin typeface="Trebuchet MS"/>
                <a:cs typeface="Trebuchet MS"/>
              </a:rPr>
              <a:t>–</a:t>
            </a:r>
            <a:r>
              <a:rPr dirty="0" spc="-210">
                <a:latin typeface="Trebuchet MS"/>
                <a:cs typeface="Trebuchet MS"/>
              </a:rPr>
              <a:t> </a:t>
            </a:r>
            <a:r>
              <a:rPr dirty="0" spc="-30">
                <a:solidFill>
                  <a:srgbClr val="000000"/>
                </a:solidFill>
              </a:rPr>
              <a:t>Ventral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vs.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Dorsal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217033" y="2115121"/>
            <a:ext cx="2181860" cy="2377440"/>
            <a:chOff x="5217033" y="2115121"/>
            <a:chExt cx="2181860" cy="2377440"/>
          </a:xfrm>
        </p:grpSpPr>
        <p:sp>
          <p:nvSpPr>
            <p:cNvPr id="7" name="object 7" descr=""/>
            <p:cNvSpPr/>
            <p:nvPr/>
          </p:nvSpPr>
          <p:spPr>
            <a:xfrm>
              <a:off x="6321552" y="2339339"/>
              <a:ext cx="762000" cy="1838325"/>
            </a:xfrm>
            <a:custGeom>
              <a:avLst/>
              <a:gdLst/>
              <a:ahLst/>
              <a:cxnLst/>
              <a:rect l="l" t="t" r="r" b="b"/>
              <a:pathLst>
                <a:path w="762000" h="1838325">
                  <a:moveTo>
                    <a:pt x="199644" y="0"/>
                  </a:moveTo>
                  <a:lnTo>
                    <a:pt x="0" y="0"/>
                  </a:lnTo>
                  <a:lnTo>
                    <a:pt x="0" y="1837944"/>
                  </a:lnTo>
                  <a:lnTo>
                    <a:pt x="199644" y="1837944"/>
                  </a:lnTo>
                  <a:lnTo>
                    <a:pt x="199644" y="0"/>
                  </a:lnTo>
                  <a:close/>
                </a:path>
                <a:path w="762000" h="1838325">
                  <a:moveTo>
                    <a:pt x="762000" y="0"/>
                  </a:moveTo>
                  <a:lnTo>
                    <a:pt x="504444" y="0"/>
                  </a:lnTo>
                  <a:lnTo>
                    <a:pt x="504444" y="1837944"/>
                  </a:lnTo>
                  <a:lnTo>
                    <a:pt x="762000" y="1837944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521196" y="2119883"/>
              <a:ext cx="304800" cy="2346960"/>
            </a:xfrm>
            <a:custGeom>
              <a:avLst/>
              <a:gdLst/>
              <a:ahLst/>
              <a:cxnLst/>
              <a:rect l="l" t="t" r="r" b="b"/>
              <a:pathLst>
                <a:path w="304800" h="2346960">
                  <a:moveTo>
                    <a:pt x="304800" y="686562"/>
                  </a:moveTo>
                  <a:lnTo>
                    <a:pt x="0" y="686562"/>
                  </a:lnTo>
                  <a:lnTo>
                    <a:pt x="0" y="2346960"/>
                  </a:lnTo>
                  <a:lnTo>
                    <a:pt x="304800" y="2346960"/>
                  </a:lnTo>
                  <a:lnTo>
                    <a:pt x="304800" y="686562"/>
                  </a:lnTo>
                  <a:close/>
                </a:path>
                <a:path w="304800" h="2346960">
                  <a:moveTo>
                    <a:pt x="304800" y="0"/>
                  </a:moveTo>
                  <a:lnTo>
                    <a:pt x="0" y="0"/>
                  </a:lnTo>
                  <a:lnTo>
                    <a:pt x="0" y="305562"/>
                  </a:lnTo>
                  <a:lnTo>
                    <a:pt x="304800" y="305562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521196" y="2119883"/>
              <a:ext cx="304800" cy="2346960"/>
            </a:xfrm>
            <a:custGeom>
              <a:avLst/>
              <a:gdLst/>
              <a:ahLst/>
              <a:cxnLst/>
              <a:rect l="l" t="t" r="r" b="b"/>
              <a:pathLst>
                <a:path w="304800" h="2346960">
                  <a:moveTo>
                    <a:pt x="0" y="2346960"/>
                  </a:moveTo>
                  <a:lnTo>
                    <a:pt x="304800" y="2346960"/>
                  </a:lnTo>
                  <a:lnTo>
                    <a:pt x="304800" y="0"/>
                  </a:lnTo>
                  <a:lnTo>
                    <a:pt x="0" y="0"/>
                  </a:lnTo>
                  <a:lnTo>
                    <a:pt x="0" y="2346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749796" y="2805683"/>
              <a:ext cx="381000" cy="914400"/>
            </a:xfrm>
            <a:custGeom>
              <a:avLst/>
              <a:gdLst/>
              <a:ahLst/>
              <a:cxnLst/>
              <a:rect l="l" t="t" r="r" b="b"/>
              <a:pathLst>
                <a:path w="381000" h="914400">
                  <a:moveTo>
                    <a:pt x="381000" y="0"/>
                  </a:moveTo>
                  <a:lnTo>
                    <a:pt x="336563" y="3076"/>
                  </a:lnTo>
                  <a:lnTo>
                    <a:pt x="293634" y="12076"/>
                  </a:lnTo>
                  <a:lnTo>
                    <a:pt x="252497" y="26657"/>
                  </a:lnTo>
                  <a:lnTo>
                    <a:pt x="213437" y="46475"/>
                  </a:lnTo>
                  <a:lnTo>
                    <a:pt x="176742" y="71187"/>
                  </a:lnTo>
                  <a:lnTo>
                    <a:pt x="142696" y="100450"/>
                  </a:lnTo>
                  <a:lnTo>
                    <a:pt x="111585" y="133921"/>
                  </a:lnTo>
                  <a:lnTo>
                    <a:pt x="83695" y="171256"/>
                  </a:lnTo>
                  <a:lnTo>
                    <a:pt x="59312" y="212113"/>
                  </a:lnTo>
                  <a:lnTo>
                    <a:pt x="38722" y="256147"/>
                  </a:lnTo>
                  <a:lnTo>
                    <a:pt x="22209" y="303016"/>
                  </a:lnTo>
                  <a:lnTo>
                    <a:pt x="10061" y="352377"/>
                  </a:lnTo>
                  <a:lnTo>
                    <a:pt x="2563" y="403886"/>
                  </a:lnTo>
                  <a:lnTo>
                    <a:pt x="0" y="457200"/>
                  </a:lnTo>
                  <a:lnTo>
                    <a:pt x="2563" y="510513"/>
                  </a:lnTo>
                  <a:lnTo>
                    <a:pt x="10061" y="562022"/>
                  </a:lnTo>
                  <a:lnTo>
                    <a:pt x="22209" y="611383"/>
                  </a:lnTo>
                  <a:lnTo>
                    <a:pt x="38722" y="658252"/>
                  </a:lnTo>
                  <a:lnTo>
                    <a:pt x="59312" y="702286"/>
                  </a:lnTo>
                  <a:lnTo>
                    <a:pt x="83695" y="743143"/>
                  </a:lnTo>
                  <a:lnTo>
                    <a:pt x="111585" y="780478"/>
                  </a:lnTo>
                  <a:lnTo>
                    <a:pt x="142696" y="813949"/>
                  </a:lnTo>
                  <a:lnTo>
                    <a:pt x="176742" y="843212"/>
                  </a:lnTo>
                  <a:lnTo>
                    <a:pt x="213437" y="867924"/>
                  </a:lnTo>
                  <a:lnTo>
                    <a:pt x="252497" y="887742"/>
                  </a:lnTo>
                  <a:lnTo>
                    <a:pt x="293634" y="902323"/>
                  </a:lnTo>
                  <a:lnTo>
                    <a:pt x="336563" y="911323"/>
                  </a:lnTo>
                  <a:lnTo>
                    <a:pt x="381000" y="914399"/>
                  </a:lnTo>
                  <a:lnTo>
                    <a:pt x="354705" y="888914"/>
                  </a:lnTo>
                  <a:lnTo>
                    <a:pt x="329993" y="861298"/>
                  </a:lnTo>
                  <a:lnTo>
                    <a:pt x="285750" y="800100"/>
                  </a:lnTo>
                  <a:lnTo>
                    <a:pt x="262486" y="759396"/>
                  </a:lnTo>
                  <a:lnTo>
                    <a:pt x="242526" y="717174"/>
                  </a:lnTo>
                  <a:lnTo>
                    <a:pt x="225843" y="673675"/>
                  </a:lnTo>
                  <a:lnTo>
                    <a:pt x="212406" y="629138"/>
                  </a:lnTo>
                  <a:lnTo>
                    <a:pt x="202187" y="583804"/>
                  </a:lnTo>
                  <a:lnTo>
                    <a:pt x="195158" y="537913"/>
                  </a:lnTo>
                  <a:lnTo>
                    <a:pt x="191290" y="491706"/>
                  </a:lnTo>
                  <a:lnTo>
                    <a:pt x="190555" y="445422"/>
                  </a:lnTo>
                  <a:lnTo>
                    <a:pt x="192923" y="399303"/>
                  </a:lnTo>
                  <a:lnTo>
                    <a:pt x="198366" y="353588"/>
                  </a:lnTo>
                  <a:lnTo>
                    <a:pt x="206856" y="308518"/>
                  </a:lnTo>
                  <a:lnTo>
                    <a:pt x="218363" y="264332"/>
                  </a:lnTo>
                  <a:lnTo>
                    <a:pt x="232859" y="221272"/>
                  </a:lnTo>
                  <a:lnTo>
                    <a:pt x="250315" y="179578"/>
                  </a:lnTo>
                  <a:lnTo>
                    <a:pt x="270703" y="139489"/>
                  </a:lnTo>
                  <a:lnTo>
                    <a:pt x="293995" y="101247"/>
                  </a:lnTo>
                  <a:lnTo>
                    <a:pt x="320160" y="65091"/>
                  </a:lnTo>
                  <a:lnTo>
                    <a:pt x="349171" y="3126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749796" y="2805683"/>
              <a:ext cx="381000" cy="914400"/>
            </a:xfrm>
            <a:custGeom>
              <a:avLst/>
              <a:gdLst/>
              <a:ahLst/>
              <a:cxnLst/>
              <a:rect l="l" t="t" r="r" b="b"/>
              <a:pathLst>
                <a:path w="381000" h="914400">
                  <a:moveTo>
                    <a:pt x="381000" y="914399"/>
                  </a:moveTo>
                  <a:lnTo>
                    <a:pt x="336563" y="911323"/>
                  </a:lnTo>
                  <a:lnTo>
                    <a:pt x="293634" y="902323"/>
                  </a:lnTo>
                  <a:lnTo>
                    <a:pt x="252497" y="887742"/>
                  </a:lnTo>
                  <a:lnTo>
                    <a:pt x="213437" y="867924"/>
                  </a:lnTo>
                  <a:lnTo>
                    <a:pt x="176742" y="843212"/>
                  </a:lnTo>
                  <a:lnTo>
                    <a:pt x="142696" y="813949"/>
                  </a:lnTo>
                  <a:lnTo>
                    <a:pt x="111585" y="780478"/>
                  </a:lnTo>
                  <a:lnTo>
                    <a:pt x="83695" y="743143"/>
                  </a:lnTo>
                  <a:lnTo>
                    <a:pt x="59312" y="702286"/>
                  </a:lnTo>
                  <a:lnTo>
                    <a:pt x="38722" y="658252"/>
                  </a:lnTo>
                  <a:lnTo>
                    <a:pt x="22209" y="611383"/>
                  </a:lnTo>
                  <a:lnTo>
                    <a:pt x="10061" y="562022"/>
                  </a:lnTo>
                  <a:lnTo>
                    <a:pt x="2563" y="510513"/>
                  </a:lnTo>
                  <a:lnTo>
                    <a:pt x="0" y="457200"/>
                  </a:lnTo>
                  <a:lnTo>
                    <a:pt x="2563" y="403886"/>
                  </a:lnTo>
                  <a:lnTo>
                    <a:pt x="10061" y="352377"/>
                  </a:lnTo>
                  <a:lnTo>
                    <a:pt x="22209" y="303016"/>
                  </a:lnTo>
                  <a:lnTo>
                    <a:pt x="38722" y="256147"/>
                  </a:lnTo>
                  <a:lnTo>
                    <a:pt x="59312" y="212113"/>
                  </a:lnTo>
                  <a:lnTo>
                    <a:pt x="83695" y="171256"/>
                  </a:lnTo>
                  <a:lnTo>
                    <a:pt x="111585" y="133921"/>
                  </a:lnTo>
                  <a:lnTo>
                    <a:pt x="142696" y="100450"/>
                  </a:lnTo>
                  <a:lnTo>
                    <a:pt x="176742" y="71187"/>
                  </a:lnTo>
                  <a:lnTo>
                    <a:pt x="213437" y="46475"/>
                  </a:lnTo>
                  <a:lnTo>
                    <a:pt x="252497" y="26657"/>
                  </a:lnTo>
                  <a:lnTo>
                    <a:pt x="293634" y="12076"/>
                  </a:lnTo>
                  <a:lnTo>
                    <a:pt x="336563" y="3076"/>
                  </a:lnTo>
                  <a:lnTo>
                    <a:pt x="381000" y="0"/>
                  </a:lnTo>
                  <a:lnTo>
                    <a:pt x="349171" y="31262"/>
                  </a:lnTo>
                  <a:lnTo>
                    <a:pt x="320160" y="65091"/>
                  </a:lnTo>
                  <a:lnTo>
                    <a:pt x="293995" y="101247"/>
                  </a:lnTo>
                  <a:lnTo>
                    <a:pt x="270703" y="139489"/>
                  </a:lnTo>
                  <a:lnTo>
                    <a:pt x="250315" y="179578"/>
                  </a:lnTo>
                  <a:lnTo>
                    <a:pt x="232859" y="221272"/>
                  </a:lnTo>
                  <a:lnTo>
                    <a:pt x="218363" y="264332"/>
                  </a:lnTo>
                  <a:lnTo>
                    <a:pt x="206856" y="308518"/>
                  </a:lnTo>
                  <a:lnTo>
                    <a:pt x="198366" y="353588"/>
                  </a:lnTo>
                  <a:lnTo>
                    <a:pt x="192923" y="399303"/>
                  </a:lnTo>
                  <a:lnTo>
                    <a:pt x="190555" y="445422"/>
                  </a:lnTo>
                  <a:lnTo>
                    <a:pt x="191290" y="491706"/>
                  </a:lnTo>
                  <a:lnTo>
                    <a:pt x="195158" y="537913"/>
                  </a:lnTo>
                  <a:lnTo>
                    <a:pt x="202187" y="583804"/>
                  </a:lnTo>
                  <a:lnTo>
                    <a:pt x="212406" y="629138"/>
                  </a:lnTo>
                  <a:lnTo>
                    <a:pt x="225843" y="673675"/>
                  </a:lnTo>
                  <a:lnTo>
                    <a:pt x="242526" y="717174"/>
                  </a:lnTo>
                  <a:lnTo>
                    <a:pt x="262486" y="759396"/>
                  </a:lnTo>
                  <a:lnTo>
                    <a:pt x="285750" y="800100"/>
                  </a:lnTo>
                  <a:lnTo>
                    <a:pt x="329993" y="861298"/>
                  </a:lnTo>
                  <a:lnTo>
                    <a:pt x="354705" y="888914"/>
                  </a:lnTo>
                  <a:lnTo>
                    <a:pt x="381000" y="9143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818376" y="2852927"/>
              <a:ext cx="381000" cy="914400"/>
            </a:xfrm>
            <a:custGeom>
              <a:avLst/>
              <a:gdLst/>
              <a:ahLst/>
              <a:cxnLst/>
              <a:rect l="l" t="t" r="r" b="b"/>
              <a:pathLst>
                <a:path w="381000" h="914400">
                  <a:moveTo>
                    <a:pt x="381000" y="0"/>
                  </a:moveTo>
                  <a:lnTo>
                    <a:pt x="336563" y="3076"/>
                  </a:lnTo>
                  <a:lnTo>
                    <a:pt x="293634" y="12076"/>
                  </a:lnTo>
                  <a:lnTo>
                    <a:pt x="252497" y="26657"/>
                  </a:lnTo>
                  <a:lnTo>
                    <a:pt x="213437" y="46475"/>
                  </a:lnTo>
                  <a:lnTo>
                    <a:pt x="176742" y="71187"/>
                  </a:lnTo>
                  <a:lnTo>
                    <a:pt x="142696" y="100450"/>
                  </a:lnTo>
                  <a:lnTo>
                    <a:pt x="111585" y="133921"/>
                  </a:lnTo>
                  <a:lnTo>
                    <a:pt x="83695" y="171256"/>
                  </a:lnTo>
                  <a:lnTo>
                    <a:pt x="59312" y="212113"/>
                  </a:lnTo>
                  <a:lnTo>
                    <a:pt x="38722" y="256147"/>
                  </a:lnTo>
                  <a:lnTo>
                    <a:pt x="22209" y="303016"/>
                  </a:lnTo>
                  <a:lnTo>
                    <a:pt x="10061" y="352377"/>
                  </a:lnTo>
                  <a:lnTo>
                    <a:pt x="2563" y="403886"/>
                  </a:lnTo>
                  <a:lnTo>
                    <a:pt x="0" y="457200"/>
                  </a:lnTo>
                  <a:lnTo>
                    <a:pt x="2563" y="510513"/>
                  </a:lnTo>
                  <a:lnTo>
                    <a:pt x="10061" y="562022"/>
                  </a:lnTo>
                  <a:lnTo>
                    <a:pt x="22209" y="611383"/>
                  </a:lnTo>
                  <a:lnTo>
                    <a:pt x="38722" y="658252"/>
                  </a:lnTo>
                  <a:lnTo>
                    <a:pt x="59312" y="702286"/>
                  </a:lnTo>
                  <a:lnTo>
                    <a:pt x="83695" y="743143"/>
                  </a:lnTo>
                  <a:lnTo>
                    <a:pt x="111585" y="780478"/>
                  </a:lnTo>
                  <a:lnTo>
                    <a:pt x="142696" y="813949"/>
                  </a:lnTo>
                  <a:lnTo>
                    <a:pt x="176742" y="843212"/>
                  </a:lnTo>
                  <a:lnTo>
                    <a:pt x="213437" y="867924"/>
                  </a:lnTo>
                  <a:lnTo>
                    <a:pt x="252497" y="887742"/>
                  </a:lnTo>
                  <a:lnTo>
                    <a:pt x="293634" y="902323"/>
                  </a:lnTo>
                  <a:lnTo>
                    <a:pt x="336563" y="911323"/>
                  </a:lnTo>
                  <a:lnTo>
                    <a:pt x="381000" y="914400"/>
                  </a:lnTo>
                  <a:lnTo>
                    <a:pt x="354705" y="888914"/>
                  </a:lnTo>
                  <a:lnTo>
                    <a:pt x="329993" y="861298"/>
                  </a:lnTo>
                  <a:lnTo>
                    <a:pt x="285750" y="800100"/>
                  </a:lnTo>
                  <a:lnTo>
                    <a:pt x="262486" y="759396"/>
                  </a:lnTo>
                  <a:lnTo>
                    <a:pt x="242526" y="717174"/>
                  </a:lnTo>
                  <a:lnTo>
                    <a:pt x="225843" y="673675"/>
                  </a:lnTo>
                  <a:lnTo>
                    <a:pt x="212406" y="629138"/>
                  </a:lnTo>
                  <a:lnTo>
                    <a:pt x="202187" y="583804"/>
                  </a:lnTo>
                  <a:lnTo>
                    <a:pt x="195158" y="537913"/>
                  </a:lnTo>
                  <a:lnTo>
                    <a:pt x="191290" y="491706"/>
                  </a:lnTo>
                  <a:lnTo>
                    <a:pt x="190555" y="445422"/>
                  </a:lnTo>
                  <a:lnTo>
                    <a:pt x="192923" y="399303"/>
                  </a:lnTo>
                  <a:lnTo>
                    <a:pt x="198366" y="353588"/>
                  </a:lnTo>
                  <a:lnTo>
                    <a:pt x="206856" y="308518"/>
                  </a:lnTo>
                  <a:lnTo>
                    <a:pt x="218363" y="264332"/>
                  </a:lnTo>
                  <a:lnTo>
                    <a:pt x="232859" y="221272"/>
                  </a:lnTo>
                  <a:lnTo>
                    <a:pt x="250315" y="179578"/>
                  </a:lnTo>
                  <a:lnTo>
                    <a:pt x="270703" y="139489"/>
                  </a:lnTo>
                  <a:lnTo>
                    <a:pt x="293995" y="101247"/>
                  </a:lnTo>
                  <a:lnTo>
                    <a:pt x="320160" y="65091"/>
                  </a:lnTo>
                  <a:lnTo>
                    <a:pt x="349171" y="3126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818376" y="2852927"/>
              <a:ext cx="381000" cy="914400"/>
            </a:xfrm>
            <a:custGeom>
              <a:avLst/>
              <a:gdLst/>
              <a:ahLst/>
              <a:cxnLst/>
              <a:rect l="l" t="t" r="r" b="b"/>
              <a:pathLst>
                <a:path w="381000" h="914400">
                  <a:moveTo>
                    <a:pt x="381000" y="914400"/>
                  </a:moveTo>
                  <a:lnTo>
                    <a:pt x="336563" y="911323"/>
                  </a:lnTo>
                  <a:lnTo>
                    <a:pt x="293634" y="902323"/>
                  </a:lnTo>
                  <a:lnTo>
                    <a:pt x="252497" y="887742"/>
                  </a:lnTo>
                  <a:lnTo>
                    <a:pt x="213437" y="867924"/>
                  </a:lnTo>
                  <a:lnTo>
                    <a:pt x="176742" y="843212"/>
                  </a:lnTo>
                  <a:lnTo>
                    <a:pt x="142696" y="813949"/>
                  </a:lnTo>
                  <a:lnTo>
                    <a:pt x="111585" y="780478"/>
                  </a:lnTo>
                  <a:lnTo>
                    <a:pt x="83695" y="743143"/>
                  </a:lnTo>
                  <a:lnTo>
                    <a:pt x="59312" y="702286"/>
                  </a:lnTo>
                  <a:lnTo>
                    <a:pt x="38722" y="658252"/>
                  </a:lnTo>
                  <a:lnTo>
                    <a:pt x="22209" y="611383"/>
                  </a:lnTo>
                  <a:lnTo>
                    <a:pt x="10061" y="562022"/>
                  </a:lnTo>
                  <a:lnTo>
                    <a:pt x="2563" y="510513"/>
                  </a:lnTo>
                  <a:lnTo>
                    <a:pt x="0" y="457200"/>
                  </a:lnTo>
                  <a:lnTo>
                    <a:pt x="2563" y="403886"/>
                  </a:lnTo>
                  <a:lnTo>
                    <a:pt x="10061" y="352377"/>
                  </a:lnTo>
                  <a:lnTo>
                    <a:pt x="22209" y="303016"/>
                  </a:lnTo>
                  <a:lnTo>
                    <a:pt x="38722" y="256147"/>
                  </a:lnTo>
                  <a:lnTo>
                    <a:pt x="59312" y="212113"/>
                  </a:lnTo>
                  <a:lnTo>
                    <a:pt x="83695" y="171256"/>
                  </a:lnTo>
                  <a:lnTo>
                    <a:pt x="111585" y="133921"/>
                  </a:lnTo>
                  <a:lnTo>
                    <a:pt x="142696" y="100450"/>
                  </a:lnTo>
                  <a:lnTo>
                    <a:pt x="176742" y="71187"/>
                  </a:lnTo>
                  <a:lnTo>
                    <a:pt x="213437" y="46475"/>
                  </a:lnTo>
                  <a:lnTo>
                    <a:pt x="252497" y="26657"/>
                  </a:lnTo>
                  <a:lnTo>
                    <a:pt x="293634" y="12076"/>
                  </a:lnTo>
                  <a:lnTo>
                    <a:pt x="336563" y="3076"/>
                  </a:lnTo>
                  <a:lnTo>
                    <a:pt x="381000" y="0"/>
                  </a:lnTo>
                  <a:lnTo>
                    <a:pt x="349171" y="31262"/>
                  </a:lnTo>
                  <a:lnTo>
                    <a:pt x="320160" y="65091"/>
                  </a:lnTo>
                  <a:lnTo>
                    <a:pt x="293995" y="101247"/>
                  </a:lnTo>
                  <a:lnTo>
                    <a:pt x="270703" y="139489"/>
                  </a:lnTo>
                  <a:lnTo>
                    <a:pt x="250315" y="179578"/>
                  </a:lnTo>
                  <a:lnTo>
                    <a:pt x="232859" y="221272"/>
                  </a:lnTo>
                  <a:lnTo>
                    <a:pt x="218363" y="264332"/>
                  </a:lnTo>
                  <a:lnTo>
                    <a:pt x="206856" y="308518"/>
                  </a:lnTo>
                  <a:lnTo>
                    <a:pt x="198366" y="353588"/>
                  </a:lnTo>
                  <a:lnTo>
                    <a:pt x="192923" y="399303"/>
                  </a:lnTo>
                  <a:lnTo>
                    <a:pt x="190555" y="445422"/>
                  </a:lnTo>
                  <a:lnTo>
                    <a:pt x="191290" y="491706"/>
                  </a:lnTo>
                  <a:lnTo>
                    <a:pt x="195158" y="537913"/>
                  </a:lnTo>
                  <a:lnTo>
                    <a:pt x="202187" y="583804"/>
                  </a:lnTo>
                  <a:lnTo>
                    <a:pt x="212406" y="629138"/>
                  </a:lnTo>
                  <a:lnTo>
                    <a:pt x="225843" y="673675"/>
                  </a:lnTo>
                  <a:lnTo>
                    <a:pt x="242526" y="717174"/>
                  </a:lnTo>
                  <a:lnTo>
                    <a:pt x="262486" y="759396"/>
                  </a:lnTo>
                  <a:lnTo>
                    <a:pt x="285750" y="800100"/>
                  </a:lnTo>
                  <a:lnTo>
                    <a:pt x="329993" y="861298"/>
                  </a:lnTo>
                  <a:lnTo>
                    <a:pt x="354705" y="888914"/>
                  </a:lnTo>
                  <a:lnTo>
                    <a:pt x="381000" y="914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26558" y="3111245"/>
              <a:ext cx="1324610" cy="304800"/>
            </a:xfrm>
            <a:custGeom>
              <a:avLst/>
              <a:gdLst/>
              <a:ahLst/>
              <a:cxnLst/>
              <a:rect l="l" t="t" r="r" b="b"/>
              <a:pathLst>
                <a:path w="1324609" h="304800">
                  <a:moveTo>
                    <a:pt x="1273555" y="0"/>
                  </a:moveTo>
                  <a:lnTo>
                    <a:pt x="50800" y="0"/>
                  </a:lnTo>
                  <a:lnTo>
                    <a:pt x="31021" y="3990"/>
                  </a:lnTo>
                  <a:lnTo>
                    <a:pt x="14874" y="14874"/>
                  </a:lnTo>
                  <a:lnTo>
                    <a:pt x="3990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0" y="273778"/>
                  </a:lnTo>
                  <a:lnTo>
                    <a:pt x="14874" y="289925"/>
                  </a:lnTo>
                  <a:lnTo>
                    <a:pt x="31021" y="300809"/>
                  </a:lnTo>
                  <a:lnTo>
                    <a:pt x="50800" y="304800"/>
                  </a:lnTo>
                  <a:lnTo>
                    <a:pt x="1273555" y="304800"/>
                  </a:lnTo>
                  <a:lnTo>
                    <a:pt x="1293334" y="300809"/>
                  </a:lnTo>
                  <a:lnTo>
                    <a:pt x="1309481" y="289925"/>
                  </a:lnTo>
                  <a:lnTo>
                    <a:pt x="1320365" y="273778"/>
                  </a:lnTo>
                  <a:lnTo>
                    <a:pt x="1324356" y="254000"/>
                  </a:lnTo>
                  <a:lnTo>
                    <a:pt x="1324356" y="50800"/>
                  </a:lnTo>
                  <a:lnTo>
                    <a:pt x="1320365" y="31021"/>
                  </a:lnTo>
                  <a:lnTo>
                    <a:pt x="1309481" y="14874"/>
                  </a:lnTo>
                  <a:lnTo>
                    <a:pt x="1293334" y="3990"/>
                  </a:lnTo>
                  <a:lnTo>
                    <a:pt x="1273555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226558" y="3111245"/>
              <a:ext cx="1324610" cy="304800"/>
            </a:xfrm>
            <a:custGeom>
              <a:avLst/>
              <a:gdLst/>
              <a:ahLst/>
              <a:cxnLst/>
              <a:rect l="l" t="t" r="r" b="b"/>
              <a:pathLst>
                <a:path w="1324609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273555" y="0"/>
                  </a:lnTo>
                  <a:lnTo>
                    <a:pt x="1293334" y="3990"/>
                  </a:lnTo>
                  <a:lnTo>
                    <a:pt x="1309481" y="14874"/>
                  </a:lnTo>
                  <a:lnTo>
                    <a:pt x="1320365" y="31021"/>
                  </a:lnTo>
                  <a:lnTo>
                    <a:pt x="1324356" y="50800"/>
                  </a:lnTo>
                  <a:lnTo>
                    <a:pt x="1324356" y="254000"/>
                  </a:lnTo>
                  <a:lnTo>
                    <a:pt x="1320365" y="273778"/>
                  </a:lnTo>
                  <a:lnTo>
                    <a:pt x="1309481" y="289925"/>
                  </a:lnTo>
                  <a:lnTo>
                    <a:pt x="1293334" y="300809"/>
                  </a:lnTo>
                  <a:lnTo>
                    <a:pt x="1273555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69558" y="3568445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685799" y="0"/>
                  </a:moveTo>
                  <a:lnTo>
                    <a:pt x="0" y="0"/>
                  </a:lnTo>
                  <a:lnTo>
                    <a:pt x="0" y="380999"/>
                  </a:lnTo>
                  <a:lnTo>
                    <a:pt x="685799" y="380999"/>
                  </a:lnTo>
                  <a:lnTo>
                    <a:pt x="685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69558" y="3568445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0" y="380999"/>
                  </a:moveTo>
                  <a:lnTo>
                    <a:pt x="685799" y="380999"/>
                  </a:lnTo>
                  <a:lnTo>
                    <a:pt x="685799" y="0"/>
                  </a:lnTo>
                  <a:lnTo>
                    <a:pt x="0" y="0"/>
                  </a:lnTo>
                  <a:lnTo>
                    <a:pt x="0" y="38099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369558" y="2425445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685799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685799" y="381000"/>
                  </a:lnTo>
                  <a:lnTo>
                    <a:pt x="685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369558" y="2425445"/>
              <a:ext cx="685800" cy="381000"/>
            </a:xfrm>
            <a:custGeom>
              <a:avLst/>
              <a:gdLst/>
              <a:ahLst/>
              <a:cxnLst/>
              <a:rect l="l" t="t" r="r" b="b"/>
              <a:pathLst>
                <a:path w="685800" h="381000">
                  <a:moveTo>
                    <a:pt x="0" y="381000"/>
                  </a:moveTo>
                  <a:lnTo>
                    <a:pt x="685799" y="381000"/>
                  </a:lnTo>
                  <a:lnTo>
                    <a:pt x="685799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20484" y="2919983"/>
              <a:ext cx="314325" cy="948055"/>
            </a:xfrm>
            <a:custGeom>
              <a:avLst/>
              <a:gdLst/>
              <a:ahLst/>
              <a:cxnLst/>
              <a:rect l="l" t="t" r="r" b="b"/>
              <a:pathLst>
                <a:path w="314325" h="948054">
                  <a:moveTo>
                    <a:pt x="313944" y="0"/>
                  </a:moveTo>
                  <a:lnTo>
                    <a:pt x="241969" y="12518"/>
                  </a:lnTo>
                  <a:lnTo>
                    <a:pt x="175893" y="48177"/>
                  </a:lnTo>
                  <a:lnTo>
                    <a:pt x="145656" y="73794"/>
                  </a:lnTo>
                  <a:lnTo>
                    <a:pt x="117601" y="104129"/>
                  </a:lnTo>
                  <a:lnTo>
                    <a:pt x="91963" y="138826"/>
                  </a:lnTo>
                  <a:lnTo>
                    <a:pt x="68979" y="177530"/>
                  </a:lnTo>
                  <a:lnTo>
                    <a:pt x="48885" y="219884"/>
                  </a:lnTo>
                  <a:lnTo>
                    <a:pt x="31915" y="265533"/>
                  </a:lnTo>
                  <a:lnTo>
                    <a:pt x="18305" y="314121"/>
                  </a:lnTo>
                  <a:lnTo>
                    <a:pt x="8293" y="365293"/>
                  </a:lnTo>
                  <a:lnTo>
                    <a:pt x="2112" y="418692"/>
                  </a:lnTo>
                  <a:lnTo>
                    <a:pt x="0" y="473963"/>
                  </a:lnTo>
                  <a:lnTo>
                    <a:pt x="2112" y="529235"/>
                  </a:lnTo>
                  <a:lnTo>
                    <a:pt x="8293" y="582634"/>
                  </a:lnTo>
                  <a:lnTo>
                    <a:pt x="18305" y="633806"/>
                  </a:lnTo>
                  <a:lnTo>
                    <a:pt x="31915" y="682394"/>
                  </a:lnTo>
                  <a:lnTo>
                    <a:pt x="48885" y="728043"/>
                  </a:lnTo>
                  <a:lnTo>
                    <a:pt x="68979" y="770397"/>
                  </a:lnTo>
                  <a:lnTo>
                    <a:pt x="91963" y="809101"/>
                  </a:lnTo>
                  <a:lnTo>
                    <a:pt x="117601" y="843798"/>
                  </a:lnTo>
                  <a:lnTo>
                    <a:pt x="145656" y="874133"/>
                  </a:lnTo>
                  <a:lnTo>
                    <a:pt x="175893" y="899750"/>
                  </a:lnTo>
                  <a:lnTo>
                    <a:pt x="208076" y="920294"/>
                  </a:lnTo>
                  <a:lnTo>
                    <a:pt x="277337" y="944739"/>
                  </a:lnTo>
                  <a:lnTo>
                    <a:pt x="313944" y="947927"/>
                  </a:lnTo>
                  <a:lnTo>
                    <a:pt x="292286" y="921537"/>
                  </a:lnTo>
                  <a:lnTo>
                    <a:pt x="271938" y="892921"/>
                  </a:lnTo>
                  <a:lnTo>
                    <a:pt x="235458" y="829436"/>
                  </a:lnTo>
                  <a:lnTo>
                    <a:pt x="215308" y="784846"/>
                  </a:lnTo>
                  <a:lnTo>
                    <a:pt x="198191" y="738519"/>
                  </a:lnTo>
                  <a:lnTo>
                    <a:pt x="184077" y="690747"/>
                  </a:lnTo>
                  <a:lnTo>
                    <a:pt x="172940" y="641825"/>
                  </a:lnTo>
                  <a:lnTo>
                    <a:pt x="164751" y="592044"/>
                  </a:lnTo>
                  <a:lnTo>
                    <a:pt x="159483" y="541697"/>
                  </a:lnTo>
                  <a:lnTo>
                    <a:pt x="157108" y="491077"/>
                  </a:lnTo>
                  <a:lnTo>
                    <a:pt x="157598" y="440478"/>
                  </a:lnTo>
                  <a:lnTo>
                    <a:pt x="160924" y="390191"/>
                  </a:lnTo>
                  <a:lnTo>
                    <a:pt x="167060" y="340510"/>
                  </a:lnTo>
                  <a:lnTo>
                    <a:pt x="175978" y="291727"/>
                  </a:lnTo>
                  <a:lnTo>
                    <a:pt x="187649" y="244136"/>
                  </a:lnTo>
                  <a:lnTo>
                    <a:pt x="202046" y="198028"/>
                  </a:lnTo>
                  <a:lnTo>
                    <a:pt x="219141" y="153698"/>
                  </a:lnTo>
                  <a:lnTo>
                    <a:pt x="238906" y="111437"/>
                  </a:lnTo>
                  <a:lnTo>
                    <a:pt x="261313" y="71538"/>
                  </a:lnTo>
                  <a:lnTo>
                    <a:pt x="286335" y="34295"/>
                  </a:lnTo>
                  <a:lnTo>
                    <a:pt x="3139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920484" y="2919983"/>
              <a:ext cx="314325" cy="948055"/>
            </a:xfrm>
            <a:custGeom>
              <a:avLst/>
              <a:gdLst/>
              <a:ahLst/>
              <a:cxnLst/>
              <a:rect l="l" t="t" r="r" b="b"/>
              <a:pathLst>
                <a:path w="314325" h="948054">
                  <a:moveTo>
                    <a:pt x="313944" y="947927"/>
                  </a:moveTo>
                  <a:lnTo>
                    <a:pt x="241969" y="935409"/>
                  </a:lnTo>
                  <a:lnTo>
                    <a:pt x="175893" y="899750"/>
                  </a:lnTo>
                  <a:lnTo>
                    <a:pt x="145656" y="874133"/>
                  </a:lnTo>
                  <a:lnTo>
                    <a:pt x="117601" y="843798"/>
                  </a:lnTo>
                  <a:lnTo>
                    <a:pt x="91963" y="809101"/>
                  </a:lnTo>
                  <a:lnTo>
                    <a:pt x="68979" y="770397"/>
                  </a:lnTo>
                  <a:lnTo>
                    <a:pt x="48885" y="728043"/>
                  </a:lnTo>
                  <a:lnTo>
                    <a:pt x="31915" y="682394"/>
                  </a:lnTo>
                  <a:lnTo>
                    <a:pt x="18305" y="633806"/>
                  </a:lnTo>
                  <a:lnTo>
                    <a:pt x="8293" y="582634"/>
                  </a:lnTo>
                  <a:lnTo>
                    <a:pt x="2112" y="529235"/>
                  </a:lnTo>
                  <a:lnTo>
                    <a:pt x="0" y="473963"/>
                  </a:lnTo>
                  <a:lnTo>
                    <a:pt x="2112" y="418692"/>
                  </a:lnTo>
                  <a:lnTo>
                    <a:pt x="8293" y="365293"/>
                  </a:lnTo>
                  <a:lnTo>
                    <a:pt x="18305" y="314121"/>
                  </a:lnTo>
                  <a:lnTo>
                    <a:pt x="31915" y="265533"/>
                  </a:lnTo>
                  <a:lnTo>
                    <a:pt x="48885" y="219884"/>
                  </a:lnTo>
                  <a:lnTo>
                    <a:pt x="68979" y="177530"/>
                  </a:lnTo>
                  <a:lnTo>
                    <a:pt x="91963" y="138826"/>
                  </a:lnTo>
                  <a:lnTo>
                    <a:pt x="117601" y="104129"/>
                  </a:lnTo>
                  <a:lnTo>
                    <a:pt x="145656" y="73794"/>
                  </a:lnTo>
                  <a:lnTo>
                    <a:pt x="175893" y="48177"/>
                  </a:lnTo>
                  <a:lnTo>
                    <a:pt x="208076" y="27633"/>
                  </a:lnTo>
                  <a:lnTo>
                    <a:pt x="277337" y="3188"/>
                  </a:lnTo>
                  <a:lnTo>
                    <a:pt x="313944" y="0"/>
                  </a:lnTo>
                  <a:lnTo>
                    <a:pt x="286335" y="34295"/>
                  </a:lnTo>
                  <a:lnTo>
                    <a:pt x="261313" y="71538"/>
                  </a:lnTo>
                  <a:lnTo>
                    <a:pt x="238906" y="111437"/>
                  </a:lnTo>
                  <a:lnTo>
                    <a:pt x="219141" y="153698"/>
                  </a:lnTo>
                  <a:lnTo>
                    <a:pt x="202046" y="198028"/>
                  </a:lnTo>
                  <a:lnTo>
                    <a:pt x="187649" y="244136"/>
                  </a:lnTo>
                  <a:lnTo>
                    <a:pt x="175978" y="291727"/>
                  </a:lnTo>
                  <a:lnTo>
                    <a:pt x="167060" y="340510"/>
                  </a:lnTo>
                  <a:lnTo>
                    <a:pt x="160924" y="390191"/>
                  </a:lnTo>
                  <a:lnTo>
                    <a:pt x="157598" y="440478"/>
                  </a:lnTo>
                  <a:lnTo>
                    <a:pt x="157108" y="491077"/>
                  </a:lnTo>
                  <a:lnTo>
                    <a:pt x="159483" y="541697"/>
                  </a:lnTo>
                  <a:lnTo>
                    <a:pt x="164751" y="592044"/>
                  </a:lnTo>
                  <a:lnTo>
                    <a:pt x="172940" y="641825"/>
                  </a:lnTo>
                  <a:lnTo>
                    <a:pt x="184077" y="690747"/>
                  </a:lnTo>
                  <a:lnTo>
                    <a:pt x="198191" y="738519"/>
                  </a:lnTo>
                  <a:lnTo>
                    <a:pt x="215308" y="784846"/>
                  </a:lnTo>
                  <a:lnTo>
                    <a:pt x="235458" y="829436"/>
                  </a:lnTo>
                  <a:lnTo>
                    <a:pt x="271938" y="892921"/>
                  </a:lnTo>
                  <a:lnTo>
                    <a:pt x="292286" y="921537"/>
                  </a:lnTo>
                  <a:lnTo>
                    <a:pt x="313944" y="9479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902958" y="2273045"/>
              <a:ext cx="486409" cy="1066800"/>
            </a:xfrm>
            <a:custGeom>
              <a:avLst/>
              <a:gdLst/>
              <a:ahLst/>
              <a:cxnLst/>
              <a:rect l="l" t="t" r="r" b="b"/>
              <a:pathLst>
                <a:path w="486409" h="1066800">
                  <a:moveTo>
                    <a:pt x="213995" y="0"/>
                  </a:moveTo>
                  <a:lnTo>
                    <a:pt x="0" y="0"/>
                  </a:lnTo>
                  <a:lnTo>
                    <a:pt x="272161" y="1066800"/>
                  </a:lnTo>
                  <a:lnTo>
                    <a:pt x="486156" y="1066800"/>
                  </a:lnTo>
                  <a:lnTo>
                    <a:pt x="213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02958" y="2273045"/>
              <a:ext cx="486409" cy="1066800"/>
            </a:xfrm>
            <a:custGeom>
              <a:avLst/>
              <a:gdLst/>
              <a:ahLst/>
              <a:cxnLst/>
              <a:rect l="l" t="t" r="r" b="b"/>
              <a:pathLst>
                <a:path w="486409" h="1066800">
                  <a:moveTo>
                    <a:pt x="486156" y="1066800"/>
                  </a:moveTo>
                  <a:lnTo>
                    <a:pt x="213995" y="0"/>
                  </a:lnTo>
                  <a:lnTo>
                    <a:pt x="0" y="0"/>
                  </a:lnTo>
                  <a:lnTo>
                    <a:pt x="272161" y="1066800"/>
                  </a:lnTo>
                  <a:lnTo>
                    <a:pt x="486156" y="10668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902958" y="3416045"/>
              <a:ext cx="486409" cy="1066800"/>
            </a:xfrm>
            <a:custGeom>
              <a:avLst/>
              <a:gdLst/>
              <a:ahLst/>
              <a:cxnLst/>
              <a:rect l="l" t="t" r="r" b="b"/>
              <a:pathLst>
                <a:path w="486409" h="1066800">
                  <a:moveTo>
                    <a:pt x="213995" y="0"/>
                  </a:moveTo>
                  <a:lnTo>
                    <a:pt x="0" y="0"/>
                  </a:lnTo>
                  <a:lnTo>
                    <a:pt x="272161" y="1066799"/>
                  </a:lnTo>
                  <a:lnTo>
                    <a:pt x="486156" y="1066799"/>
                  </a:lnTo>
                  <a:lnTo>
                    <a:pt x="213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902958" y="3416045"/>
              <a:ext cx="486409" cy="1066800"/>
            </a:xfrm>
            <a:custGeom>
              <a:avLst/>
              <a:gdLst/>
              <a:ahLst/>
              <a:cxnLst/>
              <a:rect l="l" t="t" r="r" b="b"/>
              <a:pathLst>
                <a:path w="486409" h="1066800">
                  <a:moveTo>
                    <a:pt x="486156" y="1066799"/>
                  </a:moveTo>
                  <a:lnTo>
                    <a:pt x="213995" y="0"/>
                  </a:lnTo>
                  <a:lnTo>
                    <a:pt x="0" y="0"/>
                  </a:lnTo>
                  <a:lnTo>
                    <a:pt x="272161" y="1066799"/>
                  </a:lnTo>
                  <a:lnTo>
                    <a:pt x="486156" y="106679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36208" y="3017519"/>
              <a:ext cx="285115" cy="173990"/>
            </a:xfrm>
            <a:custGeom>
              <a:avLst/>
              <a:gdLst/>
              <a:ahLst/>
              <a:cxnLst/>
              <a:rect l="l" t="t" r="r" b="b"/>
              <a:pathLst>
                <a:path w="285115" h="173989">
                  <a:moveTo>
                    <a:pt x="142493" y="0"/>
                  </a:moveTo>
                  <a:lnTo>
                    <a:pt x="87010" y="6822"/>
                  </a:lnTo>
                  <a:lnTo>
                    <a:pt x="41719" y="25431"/>
                  </a:lnTo>
                  <a:lnTo>
                    <a:pt x="11191" y="53042"/>
                  </a:lnTo>
                  <a:lnTo>
                    <a:pt x="0" y="86867"/>
                  </a:lnTo>
                  <a:lnTo>
                    <a:pt x="11191" y="120693"/>
                  </a:lnTo>
                  <a:lnTo>
                    <a:pt x="41719" y="148304"/>
                  </a:lnTo>
                  <a:lnTo>
                    <a:pt x="87010" y="166913"/>
                  </a:lnTo>
                  <a:lnTo>
                    <a:pt x="142493" y="173735"/>
                  </a:lnTo>
                  <a:lnTo>
                    <a:pt x="197977" y="166913"/>
                  </a:lnTo>
                  <a:lnTo>
                    <a:pt x="243268" y="148304"/>
                  </a:lnTo>
                  <a:lnTo>
                    <a:pt x="273796" y="120693"/>
                  </a:lnTo>
                  <a:lnTo>
                    <a:pt x="284988" y="86867"/>
                  </a:lnTo>
                  <a:lnTo>
                    <a:pt x="273796" y="53042"/>
                  </a:lnTo>
                  <a:lnTo>
                    <a:pt x="243268" y="25431"/>
                  </a:lnTo>
                  <a:lnTo>
                    <a:pt x="197977" y="6822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36208" y="3017519"/>
              <a:ext cx="285115" cy="173990"/>
            </a:xfrm>
            <a:custGeom>
              <a:avLst/>
              <a:gdLst/>
              <a:ahLst/>
              <a:cxnLst/>
              <a:rect l="l" t="t" r="r" b="b"/>
              <a:pathLst>
                <a:path w="285115" h="173989">
                  <a:moveTo>
                    <a:pt x="0" y="86867"/>
                  </a:moveTo>
                  <a:lnTo>
                    <a:pt x="11191" y="53042"/>
                  </a:lnTo>
                  <a:lnTo>
                    <a:pt x="41719" y="25431"/>
                  </a:lnTo>
                  <a:lnTo>
                    <a:pt x="87010" y="6822"/>
                  </a:lnTo>
                  <a:lnTo>
                    <a:pt x="142493" y="0"/>
                  </a:lnTo>
                  <a:lnTo>
                    <a:pt x="197977" y="6822"/>
                  </a:lnTo>
                  <a:lnTo>
                    <a:pt x="243268" y="25431"/>
                  </a:lnTo>
                  <a:lnTo>
                    <a:pt x="273796" y="53042"/>
                  </a:lnTo>
                  <a:lnTo>
                    <a:pt x="284988" y="86867"/>
                  </a:lnTo>
                  <a:lnTo>
                    <a:pt x="273796" y="120693"/>
                  </a:lnTo>
                  <a:lnTo>
                    <a:pt x="243268" y="148304"/>
                  </a:lnTo>
                  <a:lnTo>
                    <a:pt x="197977" y="166913"/>
                  </a:lnTo>
                  <a:lnTo>
                    <a:pt x="142493" y="173735"/>
                  </a:lnTo>
                  <a:lnTo>
                    <a:pt x="87010" y="166913"/>
                  </a:lnTo>
                  <a:lnTo>
                    <a:pt x="41719" y="148304"/>
                  </a:lnTo>
                  <a:lnTo>
                    <a:pt x="11191" y="120693"/>
                  </a:lnTo>
                  <a:lnTo>
                    <a:pt x="0" y="8686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234684" y="3332987"/>
              <a:ext cx="285115" cy="172720"/>
            </a:xfrm>
            <a:custGeom>
              <a:avLst/>
              <a:gdLst/>
              <a:ahLst/>
              <a:cxnLst/>
              <a:rect l="l" t="t" r="r" b="b"/>
              <a:pathLst>
                <a:path w="285115" h="172720">
                  <a:moveTo>
                    <a:pt x="142493" y="0"/>
                  </a:moveTo>
                  <a:lnTo>
                    <a:pt x="87010" y="6774"/>
                  </a:lnTo>
                  <a:lnTo>
                    <a:pt x="41719" y="25241"/>
                  </a:lnTo>
                  <a:lnTo>
                    <a:pt x="11191" y="52613"/>
                  </a:lnTo>
                  <a:lnTo>
                    <a:pt x="0" y="86106"/>
                  </a:lnTo>
                  <a:lnTo>
                    <a:pt x="11191" y="119598"/>
                  </a:lnTo>
                  <a:lnTo>
                    <a:pt x="41719" y="146970"/>
                  </a:lnTo>
                  <a:lnTo>
                    <a:pt x="87010" y="165437"/>
                  </a:lnTo>
                  <a:lnTo>
                    <a:pt x="142493" y="172212"/>
                  </a:lnTo>
                  <a:lnTo>
                    <a:pt x="197977" y="165437"/>
                  </a:lnTo>
                  <a:lnTo>
                    <a:pt x="243268" y="146970"/>
                  </a:lnTo>
                  <a:lnTo>
                    <a:pt x="273796" y="119598"/>
                  </a:lnTo>
                  <a:lnTo>
                    <a:pt x="284988" y="86106"/>
                  </a:lnTo>
                  <a:lnTo>
                    <a:pt x="273796" y="52613"/>
                  </a:lnTo>
                  <a:lnTo>
                    <a:pt x="243268" y="25241"/>
                  </a:lnTo>
                  <a:lnTo>
                    <a:pt x="197977" y="6774"/>
                  </a:lnTo>
                  <a:lnTo>
                    <a:pt x="1424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234684" y="3332987"/>
              <a:ext cx="285115" cy="172720"/>
            </a:xfrm>
            <a:custGeom>
              <a:avLst/>
              <a:gdLst/>
              <a:ahLst/>
              <a:cxnLst/>
              <a:rect l="l" t="t" r="r" b="b"/>
              <a:pathLst>
                <a:path w="285115" h="172720">
                  <a:moveTo>
                    <a:pt x="0" y="86106"/>
                  </a:moveTo>
                  <a:lnTo>
                    <a:pt x="11191" y="52613"/>
                  </a:lnTo>
                  <a:lnTo>
                    <a:pt x="41719" y="25241"/>
                  </a:lnTo>
                  <a:lnTo>
                    <a:pt x="87010" y="6774"/>
                  </a:lnTo>
                  <a:lnTo>
                    <a:pt x="142493" y="0"/>
                  </a:lnTo>
                  <a:lnTo>
                    <a:pt x="197977" y="6774"/>
                  </a:lnTo>
                  <a:lnTo>
                    <a:pt x="243268" y="25241"/>
                  </a:lnTo>
                  <a:lnTo>
                    <a:pt x="273796" y="52613"/>
                  </a:lnTo>
                  <a:lnTo>
                    <a:pt x="284988" y="86106"/>
                  </a:lnTo>
                  <a:lnTo>
                    <a:pt x="273796" y="119598"/>
                  </a:lnTo>
                  <a:lnTo>
                    <a:pt x="243268" y="146970"/>
                  </a:lnTo>
                  <a:lnTo>
                    <a:pt x="197977" y="165437"/>
                  </a:lnTo>
                  <a:lnTo>
                    <a:pt x="142493" y="172212"/>
                  </a:lnTo>
                  <a:lnTo>
                    <a:pt x="87010" y="165437"/>
                  </a:lnTo>
                  <a:lnTo>
                    <a:pt x="41719" y="146970"/>
                  </a:lnTo>
                  <a:lnTo>
                    <a:pt x="11191" y="119598"/>
                  </a:lnTo>
                  <a:lnTo>
                    <a:pt x="0" y="8610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225796" y="3186683"/>
              <a:ext cx="1143000" cy="152400"/>
            </a:xfrm>
            <a:custGeom>
              <a:avLst/>
              <a:gdLst/>
              <a:ahLst/>
              <a:cxnLst/>
              <a:rect l="l" t="t" r="r" b="b"/>
              <a:pathLst>
                <a:path w="1143000" h="152400">
                  <a:moveTo>
                    <a:pt x="11430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143000" y="1524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226558" y="2196845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1143000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1143000" y="9906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226558" y="2196845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0" y="990600"/>
                  </a:moveTo>
                  <a:lnTo>
                    <a:pt x="1143000" y="990600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99060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226558" y="3339845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1143000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1143000" y="990599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226558" y="3339845"/>
              <a:ext cx="1143000" cy="990600"/>
            </a:xfrm>
            <a:custGeom>
              <a:avLst/>
              <a:gdLst/>
              <a:ahLst/>
              <a:cxnLst/>
              <a:rect l="l" t="t" r="r" b="b"/>
              <a:pathLst>
                <a:path w="1143000" h="990600">
                  <a:moveTo>
                    <a:pt x="0" y="990599"/>
                  </a:moveTo>
                  <a:lnTo>
                    <a:pt x="1143000" y="990599"/>
                  </a:lnTo>
                  <a:lnTo>
                    <a:pt x="1143000" y="0"/>
                  </a:lnTo>
                  <a:lnTo>
                    <a:pt x="0" y="0"/>
                  </a:lnTo>
                  <a:lnTo>
                    <a:pt x="0" y="990599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53200" y="2990087"/>
              <a:ext cx="205740" cy="527685"/>
            </a:xfrm>
            <a:custGeom>
              <a:avLst/>
              <a:gdLst/>
              <a:ahLst/>
              <a:cxnLst/>
              <a:rect l="l" t="t" r="r" b="b"/>
              <a:pathLst>
                <a:path w="205740" h="527685">
                  <a:moveTo>
                    <a:pt x="80645" y="0"/>
                  </a:moveTo>
                  <a:lnTo>
                    <a:pt x="0" y="94996"/>
                  </a:lnTo>
                  <a:lnTo>
                    <a:pt x="72390" y="204597"/>
                  </a:lnTo>
                  <a:lnTo>
                    <a:pt x="47878" y="236982"/>
                  </a:lnTo>
                  <a:lnTo>
                    <a:pt x="116458" y="341502"/>
                  </a:lnTo>
                  <a:lnTo>
                    <a:pt x="95376" y="364109"/>
                  </a:lnTo>
                  <a:lnTo>
                    <a:pt x="205740" y="527303"/>
                  </a:lnTo>
                  <a:lnTo>
                    <a:pt x="140716" y="314325"/>
                  </a:lnTo>
                  <a:lnTo>
                    <a:pt x="157860" y="293115"/>
                  </a:lnTo>
                  <a:lnTo>
                    <a:pt x="105282" y="165988"/>
                  </a:lnTo>
                  <a:lnTo>
                    <a:pt x="122427" y="148462"/>
                  </a:lnTo>
                  <a:lnTo>
                    <a:pt x="8064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553200" y="2990087"/>
              <a:ext cx="205740" cy="527685"/>
            </a:xfrm>
            <a:custGeom>
              <a:avLst/>
              <a:gdLst/>
              <a:ahLst/>
              <a:cxnLst/>
              <a:rect l="l" t="t" r="r" b="b"/>
              <a:pathLst>
                <a:path w="205740" h="527685">
                  <a:moveTo>
                    <a:pt x="80645" y="0"/>
                  </a:moveTo>
                  <a:lnTo>
                    <a:pt x="122427" y="148462"/>
                  </a:lnTo>
                  <a:lnTo>
                    <a:pt x="105282" y="165988"/>
                  </a:lnTo>
                  <a:lnTo>
                    <a:pt x="157860" y="293115"/>
                  </a:lnTo>
                  <a:lnTo>
                    <a:pt x="140716" y="314325"/>
                  </a:lnTo>
                  <a:lnTo>
                    <a:pt x="205740" y="527303"/>
                  </a:lnTo>
                  <a:lnTo>
                    <a:pt x="95376" y="364109"/>
                  </a:lnTo>
                  <a:lnTo>
                    <a:pt x="116458" y="341502"/>
                  </a:lnTo>
                  <a:lnTo>
                    <a:pt x="47878" y="236982"/>
                  </a:lnTo>
                  <a:lnTo>
                    <a:pt x="72390" y="204597"/>
                  </a:lnTo>
                  <a:lnTo>
                    <a:pt x="0" y="94996"/>
                  </a:lnTo>
                  <a:lnTo>
                    <a:pt x="80645" y="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4223003" y="1193672"/>
            <a:ext cx="4370705" cy="508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95"/>
              </a:lnSpc>
            </a:pPr>
            <a:r>
              <a:rPr dirty="0" sz="4000" b="1">
                <a:solidFill>
                  <a:srgbClr val="FF0000"/>
                </a:solidFill>
                <a:latin typeface="Carlito"/>
                <a:cs typeface="Carlito"/>
              </a:rPr>
              <a:t>Ort</a:t>
            </a:r>
            <a:r>
              <a:rPr dirty="0" sz="4000" spc="-6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4000" b="1">
                <a:solidFill>
                  <a:srgbClr val="FF0000"/>
                </a:solidFill>
                <a:latin typeface="Carlito"/>
                <a:cs typeface="Carlito"/>
              </a:rPr>
              <a:t>der</a:t>
            </a:r>
            <a:r>
              <a:rPr dirty="0" sz="4000" spc="-6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4000" spc="-10" b="1">
                <a:solidFill>
                  <a:srgbClr val="FF0000"/>
                </a:solidFill>
                <a:latin typeface="Carlito"/>
                <a:cs typeface="Carlito"/>
              </a:rPr>
              <a:t>Kompression</a:t>
            </a:r>
            <a:endParaRPr sz="4000">
              <a:latin typeface="Carlito"/>
              <a:cs typeface="Carlito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6964" y="4863084"/>
            <a:ext cx="1752599" cy="1397508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4310888" y="5438038"/>
            <a:ext cx="10883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5" b="1">
                <a:solidFill>
                  <a:srgbClr val="29529B"/>
                </a:solidFill>
                <a:latin typeface="Carlito"/>
                <a:cs typeface="Carlito"/>
              </a:rPr>
              <a:t>Ventral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395718" y="5438038"/>
            <a:ext cx="96646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29529B"/>
                </a:solidFill>
                <a:latin typeface="Carlito"/>
                <a:cs typeface="Carlito"/>
              </a:rPr>
              <a:t>Dorsal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984629" y="3689730"/>
            <a:ext cx="26650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Zusätzliche</a:t>
            </a:r>
            <a:r>
              <a:rPr dirty="0" sz="1800" spc="-80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Radikulopathie?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8237219" y="3686555"/>
            <a:ext cx="1236345" cy="708660"/>
          </a:xfrm>
          <a:prstGeom prst="rect">
            <a:avLst/>
          </a:prstGeom>
          <a:ln w="63500">
            <a:solidFill>
              <a:srgbClr val="FF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10"/>
              </a:spcBef>
            </a:pPr>
            <a:r>
              <a:rPr dirty="0" sz="4000" spc="-20" b="1">
                <a:solidFill>
                  <a:srgbClr val="FF0000"/>
                </a:solidFill>
                <a:latin typeface="Carlito"/>
                <a:cs typeface="Carlito"/>
              </a:rPr>
              <a:t>OPLL</a:t>
            </a:r>
            <a:endParaRPr sz="4000">
              <a:latin typeface="Carlito"/>
              <a:cs typeface="Carlito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678051" y="4723333"/>
            <a:ext cx="108902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rlito"/>
                <a:cs typeface="Carlito"/>
              </a:rPr>
              <a:t>Kyphose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942323" y="4819015"/>
            <a:ext cx="102679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rlito"/>
                <a:cs typeface="Carlito"/>
              </a:rPr>
              <a:t>Lordose</a:t>
            </a:r>
            <a:endParaRPr sz="2400">
              <a:latin typeface="Carlito"/>
              <a:cs typeface="Carlito"/>
            </a:endParaRPr>
          </a:p>
        </p:txBody>
      </p:sp>
      <p:pic>
        <p:nvPicPr>
          <p:cNvPr id="45" name="object 4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77" y="4137383"/>
            <a:ext cx="805399" cy="1541010"/>
          </a:xfrm>
          <a:prstGeom prst="rect">
            <a:avLst/>
          </a:prstGeom>
        </p:spPr>
      </p:pic>
      <p:sp>
        <p:nvSpPr>
          <p:cNvPr id="46" name="object 46" descr=""/>
          <p:cNvSpPr/>
          <p:nvPr/>
        </p:nvSpPr>
        <p:spPr>
          <a:xfrm>
            <a:off x="4098035" y="1053083"/>
            <a:ext cx="4699000" cy="707390"/>
          </a:xfrm>
          <a:custGeom>
            <a:avLst/>
            <a:gdLst/>
            <a:ahLst/>
            <a:cxnLst/>
            <a:rect l="l" t="t" r="r" b="b"/>
            <a:pathLst>
              <a:path w="4699000" h="707389">
                <a:moveTo>
                  <a:pt x="4698492" y="0"/>
                </a:moveTo>
                <a:lnTo>
                  <a:pt x="0" y="0"/>
                </a:lnTo>
                <a:lnTo>
                  <a:pt x="0" y="707136"/>
                </a:lnTo>
                <a:lnTo>
                  <a:pt x="4698492" y="707136"/>
                </a:lnTo>
                <a:lnTo>
                  <a:pt x="46984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 txBox="1"/>
          <p:nvPr/>
        </p:nvSpPr>
        <p:spPr>
          <a:xfrm>
            <a:off x="2391536" y="1054099"/>
            <a:ext cx="8112125" cy="2141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52069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solidFill>
                  <a:srgbClr val="FF0000"/>
                </a:solidFill>
                <a:latin typeface="Carlito"/>
                <a:cs typeface="Carlito"/>
              </a:rPr>
              <a:t>Wirbelsäulenstellung</a:t>
            </a:r>
            <a:endParaRPr sz="4000">
              <a:latin typeface="Carlito"/>
              <a:cs typeface="Carlito"/>
            </a:endParaRPr>
          </a:p>
          <a:p>
            <a:pPr marL="12700" marR="273685" indent="51435">
              <a:lnSpc>
                <a:spcPct val="212400"/>
              </a:lnSpc>
              <a:spcBef>
                <a:spcPts val="335"/>
              </a:spcBef>
              <a:tabLst>
                <a:tab pos="5336540" algn="l"/>
              </a:tabLst>
            </a:pP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Bandscheibenvorfall</a:t>
            </a:r>
            <a:r>
              <a:rPr dirty="0" sz="1800" b="1">
                <a:solidFill>
                  <a:srgbClr val="FF0000"/>
                </a:solidFill>
                <a:latin typeface="Carlito"/>
                <a:cs typeface="Carlito"/>
              </a:rPr>
              <a:t>	</a:t>
            </a:r>
            <a:r>
              <a:rPr dirty="0" baseline="1543" sz="2700" spc="-15" b="1">
                <a:solidFill>
                  <a:srgbClr val="FF0000"/>
                </a:solidFill>
                <a:latin typeface="Carlito"/>
                <a:cs typeface="Carlito"/>
              </a:rPr>
              <a:t>Ligamentäre</a:t>
            </a:r>
            <a:r>
              <a:rPr dirty="0" baseline="1543" sz="2700" spc="-7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baseline="1543" sz="2700" spc="-15" b="1">
                <a:solidFill>
                  <a:srgbClr val="FF0000"/>
                </a:solidFill>
                <a:latin typeface="Carlito"/>
                <a:cs typeface="Carlito"/>
              </a:rPr>
              <a:t>Hypertrophie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Anteriore</a:t>
            </a:r>
            <a:r>
              <a:rPr dirty="0" sz="1800" spc="-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Osteophyten</a:t>
            </a:r>
            <a:endParaRPr sz="1800">
              <a:latin typeface="Carlito"/>
              <a:cs typeface="Carlito"/>
            </a:endParaRPr>
          </a:p>
          <a:p>
            <a:pPr marL="5336540">
              <a:lnSpc>
                <a:spcPct val="100000"/>
              </a:lnSpc>
              <a:spcBef>
                <a:spcPts val="195"/>
              </a:spcBef>
            </a:pPr>
            <a:r>
              <a:rPr dirty="0" sz="1800" spc="-10" b="1">
                <a:solidFill>
                  <a:srgbClr val="FF0000"/>
                </a:solidFill>
                <a:latin typeface="Carlito"/>
                <a:cs typeface="Carlito"/>
              </a:rPr>
              <a:t>Facettengelenkshypertrophie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697482" y="5474309"/>
            <a:ext cx="17379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0000"/>
                </a:solidFill>
                <a:latin typeface="Carlito"/>
                <a:cs typeface="Carlito"/>
              </a:rPr>
              <a:t>monosegmental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8987155" y="5637987"/>
            <a:ext cx="167893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FF0000"/>
                </a:solidFill>
                <a:latin typeface="Carlito"/>
                <a:cs typeface="Carlito"/>
              </a:rPr>
              <a:t>multisegmental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2087" y="126873"/>
            <a:ext cx="39935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45" b="1">
                <a:solidFill>
                  <a:srgbClr val="548ED4"/>
                </a:solidFill>
                <a:latin typeface="Carlito"/>
                <a:cs typeface="Carlito"/>
              </a:rPr>
              <a:t>MYELOPATHIE</a:t>
            </a:r>
            <a:r>
              <a:rPr dirty="0" sz="2800" spc="-85" b="1">
                <a:solidFill>
                  <a:srgbClr val="548ED4"/>
                </a:solidFill>
                <a:latin typeface="Carlito"/>
                <a:cs typeface="Carlito"/>
              </a:rPr>
              <a:t> </a:t>
            </a:r>
            <a:r>
              <a:rPr dirty="0" sz="2800" spc="355" b="1">
                <a:solidFill>
                  <a:srgbClr val="548ED4"/>
                </a:solidFill>
                <a:latin typeface="Trebuchet MS"/>
                <a:cs typeface="Trebuchet MS"/>
              </a:rPr>
              <a:t>–</a:t>
            </a:r>
            <a:r>
              <a:rPr dirty="0" sz="2800" spc="-210" b="1">
                <a:solidFill>
                  <a:srgbClr val="548ED4"/>
                </a:solidFill>
                <a:latin typeface="Trebuchet MS"/>
                <a:cs typeface="Trebuchet MS"/>
              </a:rPr>
              <a:t> </a:t>
            </a:r>
            <a:r>
              <a:rPr dirty="0" sz="2800" spc="-10" b="1">
                <a:latin typeface="Carlito"/>
                <a:cs typeface="Carlito"/>
              </a:rPr>
              <a:t>Diagnostik</a:t>
            </a:r>
            <a:endParaRPr sz="2800">
              <a:latin typeface="Carlito"/>
              <a:cs typeface="Carli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792" y="2735389"/>
            <a:ext cx="3684265" cy="3069526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94332" y="3992879"/>
            <a:ext cx="1074420" cy="399415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wrap="square" lIns="0" tIns="2984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34"/>
              </a:spcBef>
            </a:pPr>
            <a:r>
              <a:rPr dirty="0" sz="2000" b="1" i="1">
                <a:solidFill>
                  <a:srgbClr val="CC0000"/>
                </a:solidFill>
                <a:latin typeface="Carlito"/>
                <a:cs typeface="Carlito"/>
              </a:rPr>
              <a:t>Soft</a:t>
            </a:r>
            <a:r>
              <a:rPr dirty="0" sz="2000" spc="-35" b="1" i="1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dirty="0" sz="2000" spc="-20" b="1" i="1">
                <a:solidFill>
                  <a:srgbClr val="CC0000"/>
                </a:solidFill>
                <a:latin typeface="Carlito"/>
                <a:cs typeface="Carlito"/>
              </a:rPr>
              <a:t>disc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24811" y="4707635"/>
            <a:ext cx="1170940" cy="401320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dirty="0" sz="2000" b="1" i="1">
                <a:solidFill>
                  <a:srgbClr val="CC0000"/>
                </a:solidFill>
                <a:latin typeface="Carlito"/>
                <a:cs typeface="Carlito"/>
              </a:rPr>
              <a:t>Hard</a:t>
            </a:r>
            <a:r>
              <a:rPr dirty="0" sz="2000" spc="-40" b="1" i="1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dirty="0" sz="2000" spc="-20" b="1" i="1">
                <a:solidFill>
                  <a:srgbClr val="CC0000"/>
                </a:solidFill>
                <a:latin typeface="Carlito"/>
                <a:cs typeface="Carlito"/>
              </a:rPr>
              <a:t>disc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859779" y="4332732"/>
            <a:ext cx="2476500" cy="676910"/>
          </a:xfrm>
          <a:prstGeom prst="rect">
            <a:avLst/>
          </a:prstGeom>
          <a:ln w="9525">
            <a:solidFill>
              <a:srgbClr val="CC0000"/>
            </a:solidFill>
          </a:ln>
        </p:spPr>
        <p:txBody>
          <a:bodyPr wrap="square" lIns="0" tIns="29844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34"/>
              </a:spcBef>
            </a:pPr>
            <a:r>
              <a:rPr dirty="0" sz="2000" b="1">
                <a:solidFill>
                  <a:srgbClr val="CC0000"/>
                </a:solidFill>
                <a:latin typeface="Carlito"/>
                <a:cs typeface="Carlito"/>
              </a:rPr>
              <a:t>Dorsale</a:t>
            </a:r>
            <a:r>
              <a:rPr dirty="0" sz="2000" spc="-60" b="1">
                <a:solidFill>
                  <a:srgbClr val="CC0000"/>
                </a:solidFill>
                <a:latin typeface="Carlito"/>
                <a:cs typeface="Carlito"/>
              </a:rPr>
              <a:t> </a:t>
            </a:r>
            <a:r>
              <a:rPr dirty="0" sz="2000" spc="-10" b="1">
                <a:solidFill>
                  <a:srgbClr val="CC0000"/>
                </a:solidFill>
                <a:latin typeface="Carlito"/>
                <a:cs typeface="Carlito"/>
              </a:rPr>
              <a:t>Hypertrophie</a:t>
            </a:r>
            <a:endParaRPr sz="2000">
              <a:latin typeface="Carlito"/>
              <a:cs typeface="Carlito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solidFill>
                  <a:srgbClr val="CC0000"/>
                </a:solidFill>
                <a:latin typeface="Carlito"/>
                <a:cs typeface="Carlito"/>
              </a:rPr>
              <a:t>(lig./ossär)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77411" y="3617976"/>
            <a:ext cx="1325880" cy="399415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2000" spc="-10" b="1">
                <a:solidFill>
                  <a:srgbClr val="CC0000"/>
                </a:solidFill>
                <a:latin typeface="Carlito"/>
                <a:cs typeface="Carlito"/>
              </a:rPr>
              <a:t>Instabilität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92296" y="4547615"/>
            <a:ext cx="1351915" cy="401320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solidFill>
                  <a:srgbClr val="CC0000"/>
                </a:solidFill>
                <a:latin typeface="Carlito"/>
                <a:cs typeface="Carlito"/>
              </a:rPr>
              <a:t>Deformität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153161" y="1086633"/>
            <a:ext cx="2414905" cy="2252980"/>
            <a:chOff x="9153161" y="1086633"/>
            <a:chExt cx="2414905" cy="2252980"/>
          </a:xfrm>
        </p:grpSpPr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53161" y="1143376"/>
              <a:ext cx="1071704" cy="2050888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8167" y="1086633"/>
              <a:ext cx="1079567" cy="216249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945623" y="2967227"/>
              <a:ext cx="654050" cy="372110"/>
            </a:xfrm>
            <a:custGeom>
              <a:avLst/>
              <a:gdLst/>
              <a:ahLst/>
              <a:cxnLst/>
              <a:rect l="l" t="t" r="r" b="b"/>
              <a:pathLst>
                <a:path w="654050" h="372110">
                  <a:moveTo>
                    <a:pt x="653796" y="0"/>
                  </a:moveTo>
                  <a:lnTo>
                    <a:pt x="0" y="0"/>
                  </a:lnTo>
                  <a:lnTo>
                    <a:pt x="0" y="371856"/>
                  </a:lnTo>
                  <a:lnTo>
                    <a:pt x="653796" y="371856"/>
                  </a:lnTo>
                  <a:lnTo>
                    <a:pt x="653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514725" y="1229995"/>
            <a:ext cx="163830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600" spc="-25">
                <a:solidFill>
                  <a:srgbClr val="0000FF"/>
                </a:solidFill>
              </a:rPr>
              <a:t>MRT</a:t>
            </a:r>
            <a:endParaRPr sz="6600"/>
          </a:p>
        </p:txBody>
      </p:sp>
      <p:sp>
        <p:nvSpPr>
          <p:cNvPr id="14" name="object 14" descr=""/>
          <p:cNvSpPr txBox="1"/>
          <p:nvPr/>
        </p:nvSpPr>
        <p:spPr>
          <a:xfrm>
            <a:off x="774293" y="4322826"/>
            <a:ext cx="497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0000FF"/>
                </a:solidFill>
                <a:latin typeface="Carlito"/>
                <a:cs typeface="Carlito"/>
              </a:rPr>
              <a:t>CT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48093" y="3616579"/>
            <a:ext cx="497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0000FF"/>
                </a:solidFill>
                <a:latin typeface="Carlito"/>
                <a:cs typeface="Carlito"/>
              </a:rPr>
              <a:t>CT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216643" y="3650360"/>
            <a:ext cx="208724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30" b="1">
                <a:solidFill>
                  <a:srgbClr val="0000FF"/>
                </a:solidFill>
                <a:latin typeface="Carlito"/>
                <a:cs typeface="Carlito"/>
              </a:rPr>
              <a:t>Rö-</a:t>
            </a:r>
            <a:r>
              <a:rPr dirty="0" sz="3200" spc="-10" b="1">
                <a:solidFill>
                  <a:srgbClr val="0000FF"/>
                </a:solidFill>
                <a:latin typeface="Carlito"/>
                <a:cs typeface="Carlito"/>
              </a:rPr>
              <a:t>Funktion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145792" y="5405628"/>
            <a:ext cx="710565" cy="399415"/>
          </a:xfrm>
          <a:prstGeom prst="rect">
            <a:avLst/>
          </a:prstGeom>
          <a:solidFill>
            <a:srgbClr val="FFFF00"/>
          </a:solidFill>
          <a:ln w="9525">
            <a:solidFill>
              <a:srgbClr val="CC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35"/>
              </a:spcBef>
            </a:pPr>
            <a:r>
              <a:rPr dirty="0" sz="2000" spc="-20" b="1" i="1">
                <a:solidFill>
                  <a:srgbClr val="CC0000"/>
                </a:solidFill>
                <a:latin typeface="Carlito"/>
                <a:cs typeface="Carlito"/>
              </a:rPr>
              <a:t>OPLL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45"/>
              <a:t>MYELOPATHIE</a:t>
            </a:r>
            <a:r>
              <a:rPr dirty="0" spc="-85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0">
                <a:solidFill>
                  <a:srgbClr val="000000"/>
                </a:solidFill>
              </a:rPr>
              <a:t>OPLL?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035" y="1123188"/>
            <a:ext cx="2529839" cy="459853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5303" y="1123188"/>
            <a:ext cx="2542031" cy="46116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41M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59" y="798576"/>
            <a:ext cx="1898903" cy="322783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59" y="4117847"/>
            <a:ext cx="1897379" cy="1941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04604" y="1027175"/>
            <a:ext cx="2307336" cy="47777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20"/>
              <a:t>FALLBERICHT</a:t>
            </a:r>
            <a:r>
              <a:rPr dirty="0" spc="-110"/>
              <a:t> </a:t>
            </a:r>
            <a:r>
              <a:rPr dirty="0" spc="35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pc="-2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</a:rPr>
              <a:t>41M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mit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progredienter</a:t>
            </a:r>
            <a:r>
              <a:rPr dirty="0" spc="-35">
                <a:solidFill>
                  <a:srgbClr val="000000"/>
                </a:solidFill>
              </a:rPr>
              <a:t> </a:t>
            </a:r>
            <a:r>
              <a:rPr dirty="0" spc="-10">
                <a:solidFill>
                  <a:srgbClr val="000000"/>
                </a:solidFill>
              </a:rPr>
              <a:t>Myelopathie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59" y="798576"/>
            <a:ext cx="1898903" cy="322783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0059" y="4117847"/>
            <a:ext cx="1897379" cy="194157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53355" y="1027175"/>
            <a:ext cx="1923288" cy="29337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53355" y="4044696"/>
            <a:ext cx="1927859" cy="17449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48856" y="1027175"/>
            <a:ext cx="2346959" cy="477774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2785110" y="2925317"/>
            <a:ext cx="1800225" cy="1152525"/>
          </a:xfrm>
          <a:custGeom>
            <a:avLst/>
            <a:gdLst/>
            <a:ahLst/>
            <a:cxnLst/>
            <a:rect l="l" t="t" r="r" b="b"/>
            <a:pathLst>
              <a:path w="1800225" h="1152525">
                <a:moveTo>
                  <a:pt x="0" y="288036"/>
                </a:moveTo>
                <a:lnTo>
                  <a:pt x="1000760" y="288036"/>
                </a:lnTo>
                <a:lnTo>
                  <a:pt x="1000760" y="0"/>
                </a:lnTo>
                <a:lnTo>
                  <a:pt x="1799843" y="576072"/>
                </a:lnTo>
                <a:lnTo>
                  <a:pt x="1000760" y="1152144"/>
                </a:lnTo>
                <a:lnTo>
                  <a:pt x="1000760" y="864108"/>
                </a:lnTo>
                <a:lnTo>
                  <a:pt x="0" y="864108"/>
                </a:lnTo>
                <a:lnTo>
                  <a:pt x="0" y="288036"/>
                </a:lnTo>
                <a:close/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3128264" y="3160267"/>
            <a:ext cx="734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 b="1">
                <a:solidFill>
                  <a:srgbClr val="FF0000"/>
                </a:solidFill>
                <a:latin typeface="Carlito"/>
                <a:cs typeface="Carlito"/>
              </a:rPr>
              <a:t>18h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2024-02-20T12:02:25Z</dcterms:created>
  <dcterms:modified xsi:type="dcterms:W3CDTF">2024-02-20T12:02:25Z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2024-02-20T00:00:00Z</vt:filetime>
  </property>
  <property fmtid="{D5CDD505-2E9C-101B-9397-08002B2CF9AE}" pid="5" name="Producer">
    <vt:lpwstr>3-Heights(TM) PDF Security Shell 4.8.25.2 (http://www.pdf-tools.com)</vt:lpwstr>
  </property>
</Properties>
</file>