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85" r:id="rId4"/>
    <p:sldId id="289" r:id="rId5"/>
    <p:sldId id="284" r:id="rId6"/>
    <p:sldId id="286" r:id="rId7"/>
    <p:sldId id="287" r:id="rId8"/>
    <p:sldId id="288" r:id="rId9"/>
    <p:sldId id="290" r:id="rId10"/>
    <p:sldId id="292" r:id="rId11"/>
    <p:sldId id="293" r:id="rId12"/>
    <p:sldId id="278" r:id="rId13"/>
    <p:sldId id="294" r:id="rId14"/>
    <p:sldId id="279" r:id="rId15"/>
    <p:sldId id="280" r:id="rId16"/>
    <p:sldId id="295" r:id="rId17"/>
    <p:sldId id="297" r:id="rId18"/>
    <p:sldId id="296" r:id="rId19"/>
    <p:sldId id="281" r:id="rId20"/>
    <p:sldId id="283" r:id="rId21"/>
    <p:sldId id="270" r:id="rId2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7"/>
    <p:restoredTop sz="94724"/>
  </p:normalViewPr>
  <p:slideViewPr>
    <p:cSldViewPr>
      <p:cViewPr varScale="1">
        <p:scale>
          <a:sx n="103" d="100"/>
          <a:sy n="103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848" y="-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A2F04D-3412-F24B-8442-33EEB1760CDC}" type="datetimeFigureOut">
              <a:rPr lang="de-DE"/>
              <a:pPr>
                <a:defRPr/>
              </a:pPr>
              <a:t>26.01.24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6E18B-D011-3E4A-BF37-F0CCF394B6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8DABC6-FA16-324A-82CF-F1FBA4A603D2}" type="datetimeFigureOut">
              <a:rPr lang="de-DE"/>
              <a:pPr>
                <a:defRPr/>
              </a:pPr>
              <a:t>26.01.24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619C7A-7D6D-3341-9C16-A32B89A4BE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602B-F70C-9C4B-A036-1A0B562AB9F6}" type="datetime1">
              <a:rPr lang="de-DE"/>
              <a:pPr>
                <a:defRPr/>
              </a:pPr>
              <a:t>26.01.24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681A-B205-8B48-ACDD-0D94EFF59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4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rochirurgie-Fuß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 descr="Masterfolie Fußleist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38"/>
            <a:ext cx="9144000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 userDrawn="1"/>
        </p:nvCxnSpPr>
        <p:spPr>
          <a:xfrm>
            <a:off x="0" y="6092825"/>
            <a:ext cx="838835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 userDrawn="1"/>
        </p:nvCxnSpPr>
        <p:spPr>
          <a:xfrm>
            <a:off x="0" y="765175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2881313" cy="3603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2536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7" descr="Masterfolie Hintergrun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138"/>
            <a:ext cx="9144000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 userDrawn="1"/>
        </p:nvCxnSpPr>
        <p:spPr>
          <a:xfrm>
            <a:off x="0" y="6092825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1403648" y="1484784"/>
            <a:ext cx="3241352" cy="9358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403648" y="2780928"/>
            <a:ext cx="3241005" cy="72008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/>
          </p:nvPr>
        </p:nvSpPr>
        <p:spPr>
          <a:xfrm>
            <a:off x="971600" y="3717032"/>
            <a:ext cx="4176464" cy="79221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/>
          </p:nvPr>
        </p:nvSpPr>
        <p:spPr>
          <a:xfrm>
            <a:off x="4103688" y="6237312"/>
            <a:ext cx="5040312" cy="360363"/>
          </a:xfrm>
        </p:spPr>
        <p:txBody>
          <a:bodyPr>
            <a:noAutofit/>
          </a:bodyPr>
          <a:lstStyle>
            <a:lvl1pPr>
              <a:buNone/>
              <a:defRPr sz="16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974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323E47-C11E-9A4E-8C62-08A8DE55B63E}" type="datetime1">
              <a:rPr lang="de-DE"/>
              <a:pPr>
                <a:defRPr/>
              </a:pPr>
              <a:t>26.01.24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3A9FFF-7C77-6649-8F42-16B0029328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16013" y="2132013"/>
            <a:ext cx="6172200" cy="7318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156320" y="3002756"/>
            <a:ext cx="3744912" cy="1558925"/>
          </a:xfrm>
        </p:spPr>
        <p:txBody>
          <a:bodyPr rtlCol="0">
            <a:normAutofit fontScale="92500"/>
          </a:bodyPr>
          <a:lstStyle/>
          <a:p>
            <a:pPr algn="l"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/>
              <a:t>Priv.-</a:t>
            </a:r>
            <a:r>
              <a:rPr lang="de-DE" sz="1800" dirty="0" err="1"/>
              <a:t>Doz</a:t>
            </a:r>
            <a:r>
              <a:rPr lang="de-DE" sz="1800" dirty="0"/>
              <a:t>. </a:t>
            </a:r>
            <a:r>
              <a:rPr lang="de-DE" sz="1800" dirty="0" err="1"/>
              <a:t>Dr.med.univ</a:t>
            </a:r>
            <a:r>
              <a:rPr lang="de-DE" sz="1800" dirty="0"/>
              <a:t>. Sara Lener, </a:t>
            </a:r>
            <a:r>
              <a:rPr lang="de-DE" sz="1800" dirty="0" err="1"/>
              <a:t>PhD</a:t>
            </a:r>
            <a:endParaRPr lang="de-DE" sz="1800" dirty="0"/>
          </a:p>
          <a:p>
            <a:pPr algn="l"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/>
              <a:t>Universitätsklinik für Neurochirurgie</a:t>
            </a:r>
          </a:p>
          <a:p>
            <a:pPr algn="l" fontAlgn="auto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/>
              <a:t>Medizinische Universität Innsbruck</a:t>
            </a:r>
          </a:p>
        </p:txBody>
      </p:sp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856512" y="6237312"/>
            <a:ext cx="2910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de-DE" altLang="de-DE" sz="1600" dirty="0"/>
              <a:t>Kontakt: </a:t>
            </a:r>
            <a:r>
              <a:rPr lang="de-DE" altLang="de-DE" sz="1600" dirty="0" err="1"/>
              <a:t>sara.lener@i-med.ac.at</a:t>
            </a:r>
            <a:endParaRPr lang="de-DE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8686800" y="6692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13738" y="551002"/>
            <a:ext cx="47165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Der Epidurale Abszess</a:t>
            </a:r>
            <a:endParaRPr lang="de-DE" b="1" dirty="0"/>
          </a:p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3723C-F89F-CA05-AD59-E5265F9B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46345D-4988-6CFC-B869-6BD53D8FA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pic>
        <p:nvPicPr>
          <p:cNvPr id="4" name="Grafik 3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15867026-8937-B721-443D-2570C9F0D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3"/>
          <a:stretch/>
        </p:blipFill>
        <p:spPr>
          <a:xfrm>
            <a:off x="1043608" y="873320"/>
            <a:ext cx="7182544" cy="1991954"/>
          </a:xfrm>
          <a:prstGeom prst="rect">
            <a:avLst/>
          </a:prstGeom>
        </p:spPr>
      </p:pic>
      <p:pic>
        <p:nvPicPr>
          <p:cNvPr id="6" name="Grafik 5" descr="Ein Bild, das Kreis, Clipart, Cartoon, Muster enthält.&#10;&#10;Automatisch generierte Beschreibung">
            <a:extLst>
              <a:ext uri="{FF2B5EF4-FFF2-40B4-BE49-F238E27FC236}">
                <a16:creationId xmlns:a16="http://schemas.microsoft.com/office/drawing/2014/main" id="{0BCD2C22-1750-2768-0926-92EB4033F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032" y="2997034"/>
            <a:ext cx="4859936" cy="29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01214-4B9A-A9EB-35F8-77E0457CE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343DD7-7721-FC5D-6749-EF1F512A9A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pic>
        <p:nvPicPr>
          <p:cNvPr id="4" name="Grafik 3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85379365-461A-FEE7-5D6B-049B56252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33"/>
          <a:stretch/>
        </p:blipFill>
        <p:spPr>
          <a:xfrm>
            <a:off x="1043608" y="873320"/>
            <a:ext cx="7182544" cy="199195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7764AB6-C080-5FC4-A226-F9AB37D1C9FD}"/>
              </a:ext>
            </a:extLst>
          </p:cNvPr>
          <p:cNvSpPr txBox="1"/>
          <p:nvPr/>
        </p:nvSpPr>
        <p:spPr>
          <a:xfrm>
            <a:off x="2843808" y="3501008"/>
            <a:ext cx="3456384" cy="2123658"/>
          </a:xfrm>
          <a:prstGeom prst="rect">
            <a:avLst/>
          </a:prstGeom>
          <a:noFill/>
          <a:ln w="76200">
            <a:solidFill>
              <a:srgbClr val="FF2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/>
              <a:t>neurol</a:t>
            </a:r>
            <a:r>
              <a:rPr lang="de-DE" sz="2200" b="1" dirty="0"/>
              <a:t>. Defizit</a:t>
            </a:r>
          </a:p>
          <a:p>
            <a:pPr algn="ctr"/>
            <a:r>
              <a:rPr lang="de-DE" sz="2200" b="1" dirty="0"/>
              <a:t>pathologische Fraktur</a:t>
            </a:r>
          </a:p>
          <a:p>
            <a:pPr algn="ctr"/>
            <a:r>
              <a:rPr lang="de-DE" sz="2200" b="1" dirty="0"/>
              <a:t>Diabetes mellitus</a:t>
            </a:r>
          </a:p>
          <a:p>
            <a:pPr algn="ctr"/>
            <a:r>
              <a:rPr lang="de-DE" sz="2200" b="1" dirty="0"/>
              <a:t>Malignom</a:t>
            </a:r>
          </a:p>
          <a:p>
            <a:pPr algn="ctr"/>
            <a:endParaRPr lang="de-DE" sz="2200" b="1" dirty="0"/>
          </a:p>
          <a:p>
            <a:pPr algn="ctr"/>
            <a:r>
              <a:rPr lang="de-DE" sz="2200" b="1" dirty="0"/>
              <a:t>ventraler Abszess</a:t>
            </a:r>
          </a:p>
        </p:txBody>
      </p:sp>
    </p:spTree>
    <p:extLst>
      <p:ext uri="{BB962C8B-B14F-4D97-AF65-F5344CB8AC3E}">
        <p14:creationId xmlns:p14="http://schemas.microsoft.com/office/powerpoint/2010/main" val="10125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11C92-B943-6F06-29F0-79A5D436E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A6E6E93-E085-118D-8BC7-B0A13FE578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pic>
        <p:nvPicPr>
          <p:cNvPr id="5" name="Grafik 4" descr="Ein Bild, das Text, Schrift, Reihe, Screenshot enthält.&#10;&#10;Automatisch generierte Beschreibung">
            <a:extLst>
              <a:ext uri="{FF2B5EF4-FFF2-40B4-BE49-F238E27FC236}">
                <a16:creationId xmlns:a16="http://schemas.microsoft.com/office/drawing/2014/main" id="{1B35DFB3-8453-387B-4DA4-E19627D60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095" b="-2"/>
          <a:stretch/>
        </p:blipFill>
        <p:spPr>
          <a:xfrm>
            <a:off x="1547664" y="899793"/>
            <a:ext cx="6888131" cy="1656184"/>
          </a:xfrm>
          <a:prstGeom prst="rect">
            <a:avLst/>
          </a:prstGeom>
        </p:spPr>
      </p:pic>
      <p:pic>
        <p:nvPicPr>
          <p:cNvPr id="8" name="Grafik 7" descr="Ein Bild, das Text, Screenshot, Rechteck, Quadrat enthält.&#10;&#10;Automatisch generierte Beschreibung">
            <a:extLst>
              <a:ext uri="{FF2B5EF4-FFF2-40B4-BE49-F238E27FC236}">
                <a16:creationId xmlns:a16="http://schemas.microsoft.com/office/drawing/2014/main" id="{31DB266F-6930-31F5-0D41-A6D41AFD6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79" y="2627985"/>
            <a:ext cx="3481441" cy="33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0DA3F-403D-F9AC-F367-9347BB3B7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5B2BD7-1BD1-882B-2DDB-CE311359E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pic>
        <p:nvPicPr>
          <p:cNvPr id="4" name="Grafik 3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87D24436-879D-6149-9D70-473860768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25" y="811729"/>
            <a:ext cx="3771949" cy="52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171D0-8B3A-D97D-3FBB-E7DB95FF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16D3A0-4C2D-BE93-FB1B-E93CDB967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pic>
        <p:nvPicPr>
          <p:cNvPr id="4" name="Grafik 3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C1263E58-4023-393D-8B64-49D4452B7D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91"/>
          <a:stretch/>
        </p:blipFill>
        <p:spPr>
          <a:xfrm>
            <a:off x="1547664" y="908720"/>
            <a:ext cx="6798643" cy="2057546"/>
          </a:xfrm>
          <a:prstGeom prst="rect">
            <a:avLst/>
          </a:prstGeom>
        </p:spPr>
      </p:pic>
      <p:pic>
        <p:nvPicPr>
          <p:cNvPr id="5" name="Grafik 4" descr="Ein Bild, das Text, Diagramm, Reihe, Zahl enthält.&#10;&#10;Automatisch generierte Beschreibung">
            <a:extLst>
              <a:ext uri="{FF2B5EF4-FFF2-40B4-BE49-F238E27FC236}">
                <a16:creationId xmlns:a16="http://schemas.microsoft.com/office/drawing/2014/main" id="{AA31A088-D58C-EFF0-B87A-38AD8EB96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278" y="2966266"/>
            <a:ext cx="4585444" cy="303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D176E-A4A8-50BC-81D9-21B266DE2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1CEC05-6CA2-73E1-9D27-41E216CCA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pic>
        <p:nvPicPr>
          <p:cNvPr id="4" name="Grafik 3" descr="Ein Bild, das Text, Screenshot, Schrift, Algebra enthält.&#10;&#10;Automatisch generierte Beschreibung">
            <a:extLst>
              <a:ext uri="{FF2B5EF4-FFF2-40B4-BE49-F238E27FC236}">
                <a16:creationId xmlns:a16="http://schemas.microsoft.com/office/drawing/2014/main" id="{AED03C98-7EF3-3286-FD27-C5CAC9897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/>
          <a:stretch/>
        </p:blipFill>
        <p:spPr>
          <a:xfrm>
            <a:off x="1170838" y="908720"/>
            <a:ext cx="6802323" cy="27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E308C-82C9-885E-263E-B571283AF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B84CFC1-7C54-C22E-B371-008F04FAD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pic>
        <p:nvPicPr>
          <p:cNvPr id="5" name="Grafik 4" descr="Ein Bild, das Text, Screenshot, Schrift, parallel enthält.&#10;&#10;Automatisch generierte Beschreibung">
            <a:extLst>
              <a:ext uri="{FF2B5EF4-FFF2-40B4-BE49-F238E27FC236}">
                <a16:creationId xmlns:a16="http://schemas.microsoft.com/office/drawing/2014/main" id="{D24B6544-853C-20C0-25B0-A2070ED9D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7" y="872716"/>
            <a:ext cx="6883305" cy="51125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3470B1-122B-FA8D-307B-8A7805B84A20}"/>
              </a:ext>
            </a:extLst>
          </p:cNvPr>
          <p:cNvSpPr/>
          <p:nvPr/>
        </p:nvSpPr>
        <p:spPr>
          <a:xfrm>
            <a:off x="6156176" y="2276872"/>
            <a:ext cx="2088232" cy="1440160"/>
          </a:xfrm>
          <a:prstGeom prst="ellipse">
            <a:avLst/>
          </a:prstGeom>
          <a:noFill/>
          <a:ln w="76200">
            <a:solidFill>
              <a:srgbClr val="FF2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9A98D-12EB-3D6C-47A1-8E4E6B2F6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3BDFE36-24FF-DD63-E439-1093D5838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Zusammenfassung</a:t>
            </a: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42750250-1567-EBF8-19E2-6F1D18AE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1" y="980728"/>
            <a:ext cx="8641655" cy="90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b="1" dirty="0">
                <a:ea typeface="Calibri" charset="0"/>
                <a:cs typeface="Calibri" charset="0"/>
              </a:rPr>
              <a:t>bis 75% </a:t>
            </a:r>
            <a:r>
              <a:rPr lang="de-DE" altLang="de-DE" sz="2200" dirty="0">
                <a:ea typeface="Calibri" charset="0"/>
                <a:cs typeface="Calibri" charset="0"/>
              </a:rPr>
              <a:t>verzögerte Diagnose</a:t>
            </a: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14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b="1" dirty="0">
                <a:ea typeface="Calibri" charset="0"/>
                <a:cs typeface="Calibri" charset="0"/>
              </a:rPr>
              <a:t>bis 99% </a:t>
            </a:r>
            <a:r>
              <a:rPr lang="de-DE" altLang="de-DE" sz="2200" dirty="0">
                <a:ea typeface="Calibri" charset="0"/>
                <a:cs typeface="Calibri" charset="0"/>
              </a:rPr>
              <a:t>Versagensquote bei konservativer Behandlung</a:t>
            </a: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14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deutliche Korrelation mit (bekannten) Risikofaktoren</a:t>
            </a: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1400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konservative Behandlung grundsätzlich möglich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	</a:t>
            </a:r>
            <a:r>
              <a:rPr lang="de-DE" altLang="de-DE" sz="2200" b="1" dirty="0">
                <a:ea typeface="Calibri" charset="0"/>
                <a:cs typeface="Calibri" charset="0"/>
              </a:rPr>
              <a:t>NACH </a:t>
            </a:r>
            <a:r>
              <a:rPr lang="de-DE" altLang="de-DE" sz="2200" dirty="0">
                <a:ea typeface="Calibri" charset="0"/>
                <a:cs typeface="Calibri" charset="0"/>
              </a:rPr>
              <a:t>Ausschluss von Risikofaktoren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	</a:t>
            </a:r>
            <a:r>
              <a:rPr lang="de-DE" altLang="de-DE" sz="2200" b="1" dirty="0">
                <a:ea typeface="Calibri" charset="0"/>
                <a:cs typeface="Calibri" charset="0"/>
              </a:rPr>
              <a:t>OHNE</a:t>
            </a:r>
            <a:r>
              <a:rPr lang="de-DE" altLang="de-DE" sz="2200" dirty="0">
                <a:ea typeface="Calibri" charset="0"/>
                <a:cs typeface="Calibri" charset="0"/>
              </a:rPr>
              <a:t> neurologisches Defizit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	unter </a:t>
            </a:r>
            <a:r>
              <a:rPr lang="de-DE" altLang="de-DE" sz="2200" b="1" dirty="0">
                <a:ea typeface="Calibri" charset="0"/>
                <a:cs typeface="Calibri" charset="0"/>
              </a:rPr>
              <a:t>ENGMASCHIGEM</a:t>
            </a:r>
            <a:r>
              <a:rPr lang="de-DE" altLang="de-DE" sz="2200" dirty="0">
                <a:ea typeface="Calibri" charset="0"/>
                <a:cs typeface="Calibri" charset="0"/>
              </a:rPr>
              <a:t> Monitoring</a:t>
            </a: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8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000" dirty="0">
                <a:ea typeface="Calibri" charset="0"/>
                <a:cs typeface="Calibri" charset="0"/>
              </a:rPr>
              <a:t>		</a:t>
            </a:r>
          </a:p>
        </p:txBody>
      </p:sp>
      <p:pic>
        <p:nvPicPr>
          <p:cNvPr id="5" name="Grafik 4" descr="Ein Bild, das Entwurf, Zeichnung, Clipart, Kinderkunst enthält.&#10;&#10;Automatisch generierte Beschreibung">
            <a:extLst>
              <a:ext uri="{FF2B5EF4-FFF2-40B4-BE49-F238E27FC236}">
                <a16:creationId xmlns:a16="http://schemas.microsoft.com/office/drawing/2014/main" id="{B81EEC27-0243-29EE-2AD1-6DF4333D8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18500"/>
          <a:stretch/>
        </p:blipFill>
        <p:spPr>
          <a:xfrm>
            <a:off x="6660232" y="1638300"/>
            <a:ext cx="230425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8019D-644A-0326-2311-EBD404342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C2522D-4AF6-C83C-15A3-68230C0A9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CASE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2B1FF8-C864-7348-6368-0C84A9592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/>
          <a:stretch/>
        </p:blipFill>
        <p:spPr>
          <a:xfrm rot="5400000">
            <a:off x="2195736" y="-364999"/>
            <a:ext cx="4752526" cy="75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2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27C9-CCA5-E358-ABF1-A4592A9BF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A464A2D-5587-3FD8-0395-38E57688F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CASE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2924CC-0783-62A6-6DE8-13F76ECCEA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r="11368"/>
          <a:stretch/>
        </p:blipFill>
        <p:spPr>
          <a:xfrm rot="5400000">
            <a:off x="2447764" y="-641617"/>
            <a:ext cx="4248470" cy="77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2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Hintergrund</a:t>
            </a:r>
          </a:p>
        </p:txBody>
      </p:sp>
      <p:sp>
        <p:nvSpPr>
          <p:cNvPr id="14338" name="Textfeld 3"/>
          <p:cNvSpPr txBox="1">
            <a:spLocks noChangeArrowheads="1"/>
          </p:cNvSpPr>
          <p:nvPr/>
        </p:nvSpPr>
        <p:spPr bwMode="auto">
          <a:xfrm>
            <a:off x="236761" y="1196752"/>
            <a:ext cx="8641655" cy="76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11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0.2-2 Fälle / 10.000 / Jahr</a:t>
            </a: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hohe Morbidität und Mortalität </a:t>
            </a: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b="1" dirty="0">
                <a:ea typeface="Calibri" charset="0"/>
                <a:cs typeface="Calibri" charset="0"/>
              </a:rPr>
              <a:t>35-50% </a:t>
            </a:r>
            <a:r>
              <a:rPr lang="de-DE" altLang="de-DE" sz="2200" dirty="0">
                <a:ea typeface="Calibri" charset="0"/>
                <a:cs typeface="Calibri" charset="0"/>
              </a:rPr>
              <a:t>zeigen schwere neurologische Defizite</a:t>
            </a: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b="1" dirty="0">
                <a:ea typeface="Calibri" charset="0"/>
                <a:cs typeface="Calibri" charset="0"/>
              </a:rPr>
              <a:t>bis 75</a:t>
            </a:r>
            <a:r>
              <a:rPr lang="de-DE" altLang="de-DE" sz="2200" b="1">
                <a:ea typeface="Calibri" charset="0"/>
                <a:cs typeface="Calibri" charset="0"/>
              </a:rPr>
              <a:t>% </a:t>
            </a:r>
            <a:r>
              <a:rPr lang="de-DE" altLang="de-DE" sz="2200">
                <a:ea typeface="Calibri" charset="0"/>
                <a:cs typeface="Calibri" charset="0"/>
              </a:rPr>
              <a:t>verzögerte </a:t>
            </a:r>
            <a:r>
              <a:rPr lang="de-DE" altLang="de-DE" sz="2200" dirty="0">
                <a:ea typeface="Calibri" charset="0"/>
                <a:cs typeface="Calibri" charset="0"/>
              </a:rPr>
              <a:t>Diagnose</a:t>
            </a:r>
          </a:p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8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just" eaLnBrk="1" hangingPunct="1"/>
            <a:r>
              <a:rPr lang="de-DE" altLang="de-DE" sz="2000" dirty="0">
                <a:ea typeface="Calibri" charset="0"/>
                <a:cs typeface="Calibri" charset="0"/>
              </a:rPr>
              <a:t>		</a:t>
            </a:r>
          </a:p>
        </p:txBody>
      </p:sp>
      <p:pic>
        <p:nvPicPr>
          <p:cNvPr id="5" name="Grafik 4" descr="Ein Bild, das medizinische Bildgebung, Röntgenfilm, Schwarzweiß enthält.&#10;&#10;Automatisch generierte Beschreibung">
            <a:extLst>
              <a:ext uri="{FF2B5EF4-FFF2-40B4-BE49-F238E27FC236}">
                <a16:creationId xmlns:a16="http://schemas.microsoft.com/office/drawing/2014/main" id="{691199D4-39B8-06AB-BE1A-2F8B3796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4354"/>
          <a:stretch/>
        </p:blipFill>
        <p:spPr>
          <a:xfrm>
            <a:off x="5868144" y="1514662"/>
            <a:ext cx="2952328" cy="3828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D3C55-BFBA-B2C6-A725-14AEEE896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EC6667-DC59-D7D0-13FB-26AB26077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CASE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1CDB71-DF9B-C498-FEC2-826E0BFDB4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/>
          <a:stretch/>
        </p:blipFill>
        <p:spPr>
          <a:xfrm rot="5400000">
            <a:off x="2212818" y="-210793"/>
            <a:ext cx="4718365" cy="75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8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" y="-99392"/>
            <a:ext cx="9141099" cy="695739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117418" y="1268760"/>
            <a:ext cx="490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/>
              <a:t>Vielen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36073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79427-34C8-2F6C-8AAE-6D72B591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DC84DD-32D8-7CF7-9E9A-B7F821B27E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Hintergrund</a:t>
            </a:r>
          </a:p>
        </p:txBody>
      </p:sp>
      <p:sp>
        <p:nvSpPr>
          <p:cNvPr id="14338" name="Textfeld 3">
            <a:extLst>
              <a:ext uri="{FF2B5EF4-FFF2-40B4-BE49-F238E27FC236}">
                <a16:creationId xmlns:a16="http://schemas.microsoft.com/office/drawing/2014/main" id="{CA30CB5B-EA8C-8BDB-FFF7-F45204832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1" y="1196752"/>
            <a:ext cx="8641655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b="1" dirty="0">
                <a:ea typeface="Calibri" charset="0"/>
                <a:cs typeface="Calibri" charset="0"/>
              </a:rPr>
              <a:t>bis 60% </a:t>
            </a:r>
            <a:r>
              <a:rPr lang="de-DE" altLang="de-DE" sz="2200" dirty="0">
                <a:ea typeface="Calibri" charset="0"/>
                <a:cs typeface="Calibri" charset="0"/>
              </a:rPr>
              <a:t>mit Bakteriämie bei Diagnose</a:t>
            </a: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- mechanische Kompression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- Durchblutungsstörung des </a:t>
            </a:r>
            <a:r>
              <a:rPr lang="de-DE" altLang="de-DE" sz="2200" dirty="0" err="1">
                <a:ea typeface="Calibri" charset="0"/>
                <a:cs typeface="Calibri" charset="0"/>
              </a:rPr>
              <a:t>Myelons</a:t>
            </a:r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- Thrombosen größerer Gefäße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- </a:t>
            </a:r>
            <a:r>
              <a:rPr lang="de-DE" altLang="de-DE" sz="2200" dirty="0" err="1">
                <a:ea typeface="Calibri" charset="0"/>
                <a:cs typeface="Calibri" charset="0"/>
              </a:rPr>
              <a:t>abszessinduzierte</a:t>
            </a:r>
            <a:r>
              <a:rPr lang="de-DE" altLang="de-DE" sz="2200" dirty="0">
                <a:ea typeface="Calibri" charset="0"/>
                <a:cs typeface="Calibri" charset="0"/>
              </a:rPr>
              <a:t> Vaskulitis</a:t>
            </a: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just" eaLnBrk="1" hangingPunct="1"/>
            <a:r>
              <a:rPr lang="de-DE" altLang="de-DE" sz="2000" dirty="0">
                <a:ea typeface="Calibri" charset="0"/>
                <a:cs typeface="Calibri" charset="0"/>
              </a:rPr>
              <a:t>		</a:t>
            </a:r>
          </a:p>
        </p:txBody>
      </p:sp>
      <p:pic>
        <p:nvPicPr>
          <p:cNvPr id="4" name="Grafik 3" descr="Ein Bild, das Kinderkunst, Kunst, Zeichnung enthält.&#10;&#10;Automatisch generierte Beschreibung">
            <a:extLst>
              <a:ext uri="{FF2B5EF4-FFF2-40B4-BE49-F238E27FC236}">
                <a16:creationId xmlns:a16="http://schemas.microsoft.com/office/drawing/2014/main" id="{FFF9B224-F4BA-66DA-5F1E-97B0DEA77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1"/>
          <a:stretch/>
        </p:blipFill>
        <p:spPr>
          <a:xfrm>
            <a:off x="5868144" y="1821657"/>
            <a:ext cx="2880320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1D120-36E1-D5C3-CB25-DD2883A72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0A682E-9E03-EF65-37D4-E5CAA3E65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Hintergrund</a:t>
            </a:r>
          </a:p>
        </p:txBody>
      </p:sp>
      <p:sp>
        <p:nvSpPr>
          <p:cNvPr id="14338" name="Textfeld 3">
            <a:extLst>
              <a:ext uri="{FF2B5EF4-FFF2-40B4-BE49-F238E27FC236}">
                <a16:creationId xmlns:a16="http://schemas.microsoft.com/office/drawing/2014/main" id="{75C0127C-CB50-1D31-C5D9-95DE2999C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1" y="1196752"/>
            <a:ext cx="8641655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bis 60% mit Bakteriämie bei Diagnose</a:t>
            </a: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2200" b="1" dirty="0">
                <a:ea typeface="Calibri" charset="0"/>
                <a:cs typeface="Calibri" charset="0"/>
              </a:rPr>
              <a:t>- mechanische Kompression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200" b="1" dirty="0">
                <a:ea typeface="Calibri" charset="0"/>
                <a:cs typeface="Calibri" charset="0"/>
              </a:rPr>
              <a:t>- Durchblutungsstörung des </a:t>
            </a:r>
            <a:r>
              <a:rPr lang="de-DE" altLang="de-DE" sz="2200" b="1" dirty="0" err="1">
                <a:ea typeface="Calibri" charset="0"/>
                <a:cs typeface="Calibri" charset="0"/>
              </a:rPr>
              <a:t>Myelons</a:t>
            </a:r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- Thrombosen größerer Gefäße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- </a:t>
            </a:r>
            <a:r>
              <a:rPr lang="de-DE" altLang="de-DE" sz="2200" dirty="0" err="1">
                <a:ea typeface="Calibri" charset="0"/>
                <a:cs typeface="Calibri" charset="0"/>
              </a:rPr>
              <a:t>abszessinduzierte</a:t>
            </a:r>
            <a:r>
              <a:rPr lang="de-DE" altLang="de-DE" sz="2200" dirty="0">
                <a:ea typeface="Calibri" charset="0"/>
                <a:cs typeface="Calibri" charset="0"/>
              </a:rPr>
              <a:t> Vaskulitis</a:t>
            </a: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just" eaLnBrk="1" hangingPunct="1"/>
            <a:r>
              <a:rPr lang="de-DE" altLang="de-DE" sz="2000" dirty="0">
                <a:ea typeface="Calibri" charset="0"/>
                <a:cs typeface="Calibri" charset="0"/>
              </a:rPr>
              <a:t>		</a:t>
            </a:r>
          </a:p>
        </p:txBody>
      </p:sp>
      <p:pic>
        <p:nvPicPr>
          <p:cNvPr id="4" name="Grafik 3" descr="Ein Bild, das Kinderkunst, Kunst, Zeichnung enthält.&#10;&#10;Automatisch generierte Beschreibung">
            <a:extLst>
              <a:ext uri="{FF2B5EF4-FFF2-40B4-BE49-F238E27FC236}">
                <a16:creationId xmlns:a16="http://schemas.microsoft.com/office/drawing/2014/main" id="{64A599B6-E610-22E8-AC7B-9A52680AB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1"/>
          <a:stretch/>
        </p:blipFill>
        <p:spPr>
          <a:xfrm>
            <a:off x="5868144" y="1821657"/>
            <a:ext cx="2880320" cy="32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E092-EC37-F253-BEFA-44D4FB670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DA1CA-09CC-61B4-8192-71C194F3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Hintergrund</a:t>
            </a:r>
          </a:p>
        </p:txBody>
      </p:sp>
      <p:sp>
        <p:nvSpPr>
          <p:cNvPr id="14338" name="Textfeld 3">
            <a:extLst>
              <a:ext uri="{FF2B5EF4-FFF2-40B4-BE49-F238E27FC236}">
                <a16:creationId xmlns:a16="http://schemas.microsoft.com/office/drawing/2014/main" id="{1103CC9B-3F25-4FDE-D9EC-7AFB1927F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1" y="1196752"/>
            <a:ext cx="8641655" cy="66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 err="1">
                <a:ea typeface="Calibri" charset="0"/>
                <a:cs typeface="Calibri" charset="0"/>
              </a:rPr>
              <a:t>Staph</a:t>
            </a:r>
            <a:r>
              <a:rPr lang="de-DE" altLang="de-DE" sz="2200" dirty="0">
                <a:ea typeface="Calibri" charset="0"/>
                <a:cs typeface="Calibri" charset="0"/>
              </a:rPr>
              <a:t>. </a:t>
            </a:r>
            <a:r>
              <a:rPr lang="de-DE" altLang="de-DE" sz="2200" dirty="0" err="1">
                <a:ea typeface="Calibri" charset="0"/>
                <a:cs typeface="Calibri" charset="0"/>
              </a:rPr>
              <a:t>aureus</a:t>
            </a:r>
            <a:r>
              <a:rPr lang="de-DE" altLang="de-DE" sz="2200" dirty="0">
                <a:ea typeface="Calibri" charset="0"/>
                <a:cs typeface="Calibri" charset="0"/>
              </a:rPr>
              <a:t> als häufigster Keim</a:t>
            </a:r>
          </a:p>
          <a:p>
            <a:pPr eaLnBrk="1" hangingPunct="1"/>
            <a:endParaRPr lang="de-DE" altLang="de-DE" sz="1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meist über 3-4 Level</a:t>
            </a: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1400" b="1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de-DE" altLang="de-DE" sz="2200" b="1" dirty="0">
                <a:ea typeface="Calibri" charset="0"/>
                <a:cs typeface="Calibri" charset="0"/>
              </a:rPr>
              <a:t>Risikofaktoren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de-DE" sz="2200" b="1" dirty="0">
                <a:ea typeface="Calibri" charset="0"/>
                <a:cs typeface="Calibri" charset="0"/>
              </a:rPr>
              <a:t>	</a:t>
            </a:r>
            <a:r>
              <a:rPr lang="de-DE" altLang="de-DE" sz="2200" dirty="0">
                <a:ea typeface="Calibri" charset="0"/>
                <a:cs typeface="Calibri" charset="0"/>
              </a:rPr>
              <a:t>- Diabetes mellitus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	- Immunsuppression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	- chron. Nieren-/Lebererkrankung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	- (</a:t>
            </a:r>
            <a:r>
              <a:rPr lang="de-DE" altLang="de-DE" sz="2200" dirty="0" err="1">
                <a:ea typeface="Calibri" charset="0"/>
                <a:cs typeface="Calibri" charset="0"/>
              </a:rPr>
              <a:t>i.v.</a:t>
            </a:r>
            <a:r>
              <a:rPr lang="de-DE" altLang="de-DE" sz="2200" dirty="0">
                <a:ea typeface="Calibri" charset="0"/>
                <a:cs typeface="Calibri" charset="0"/>
              </a:rPr>
              <a:t>) </a:t>
            </a:r>
            <a:r>
              <a:rPr lang="de-DE" altLang="de-DE" sz="2200" dirty="0" err="1">
                <a:ea typeface="Calibri" charset="0"/>
                <a:cs typeface="Calibri" charset="0"/>
              </a:rPr>
              <a:t>Substanzabusus</a:t>
            </a:r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just" eaLnBrk="1" hangingPunct="1"/>
            <a:r>
              <a:rPr lang="de-DE" altLang="de-DE" sz="2000" dirty="0">
                <a:ea typeface="Calibri" charset="0"/>
                <a:cs typeface="Calibri" charset="0"/>
              </a:rPr>
              <a:t>		</a:t>
            </a:r>
          </a:p>
        </p:txBody>
      </p:sp>
      <p:pic>
        <p:nvPicPr>
          <p:cNvPr id="5" name="Grafik 4" descr="Ein Bild, das medizinische Bildgebung, Röntgenfilm, Radiologie, medizinisches Bildgebungsverfahren enthält.&#10;&#10;Automatisch generierte Beschreibung">
            <a:extLst>
              <a:ext uri="{FF2B5EF4-FFF2-40B4-BE49-F238E27FC236}">
                <a16:creationId xmlns:a16="http://schemas.microsoft.com/office/drawing/2014/main" id="{DB23829A-344B-A3DE-8575-6625B1C62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r="8639"/>
          <a:stretch/>
        </p:blipFill>
        <p:spPr>
          <a:xfrm>
            <a:off x="5652120" y="1409269"/>
            <a:ext cx="3109357" cy="40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3F41B-F81D-520C-C177-8DBB4FB9A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06F5CC3-577D-C9C4-CB82-ADEE22A96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Diagnostik</a:t>
            </a:r>
          </a:p>
        </p:txBody>
      </p:sp>
      <p:sp>
        <p:nvSpPr>
          <p:cNvPr id="14338" name="Textfeld 3">
            <a:extLst>
              <a:ext uri="{FF2B5EF4-FFF2-40B4-BE49-F238E27FC236}">
                <a16:creationId xmlns:a16="http://schemas.microsoft.com/office/drawing/2014/main" id="{A73D564F-7AFD-90FE-F6A3-9733C782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1" y="1196752"/>
            <a:ext cx="8641655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Goldstandard: MRT + KM </a:t>
            </a: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Trias:	- Rückenschmerz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	- Fieber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200" dirty="0">
                <a:ea typeface="Calibri" charset="0"/>
                <a:cs typeface="Calibri" charset="0"/>
              </a:rPr>
              <a:t>	- neurologische Defizite</a:t>
            </a:r>
          </a:p>
          <a:p>
            <a:pPr eaLnBrk="1" hangingPunct="1">
              <a:lnSpc>
                <a:spcPct val="150000"/>
              </a:lnSpc>
            </a:pPr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de-DE" altLang="de-DE" sz="2200" b="1" dirty="0">
                <a:ea typeface="Calibri" charset="0"/>
                <a:cs typeface="Calibri" charset="0"/>
              </a:rPr>
              <a:t>Erhebung der Risikofaktoren = sensitiver!!</a:t>
            </a: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just" eaLnBrk="1" hangingPunct="1"/>
            <a:r>
              <a:rPr lang="de-DE" altLang="de-DE" sz="2000" dirty="0">
                <a:ea typeface="Calibri" charset="0"/>
                <a:cs typeface="Calibri" charset="0"/>
              </a:rPr>
              <a:t>		</a:t>
            </a:r>
          </a:p>
        </p:txBody>
      </p:sp>
      <p:sp>
        <p:nvSpPr>
          <p:cNvPr id="6" name="Multiplizieren 5">
            <a:extLst>
              <a:ext uri="{FF2B5EF4-FFF2-40B4-BE49-F238E27FC236}">
                <a16:creationId xmlns:a16="http://schemas.microsoft.com/office/drawing/2014/main" id="{667D6DEA-EFD9-0094-9FDE-8D48B5B70280}"/>
              </a:ext>
            </a:extLst>
          </p:cNvPr>
          <p:cNvSpPr/>
          <p:nvPr/>
        </p:nvSpPr>
        <p:spPr>
          <a:xfrm>
            <a:off x="971600" y="1988840"/>
            <a:ext cx="3024014" cy="2664296"/>
          </a:xfrm>
          <a:prstGeom prst="mathMultiply">
            <a:avLst/>
          </a:prstGeom>
          <a:solidFill>
            <a:srgbClr val="FF26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Ein Bild, das medizinische Bildgebung, Schwarzweiß, Röntgenfilm enthält.&#10;&#10;Automatisch generierte Beschreibung">
            <a:extLst>
              <a:ext uri="{FF2B5EF4-FFF2-40B4-BE49-F238E27FC236}">
                <a16:creationId xmlns:a16="http://schemas.microsoft.com/office/drawing/2014/main" id="{66CF0D39-4092-A2BE-FA4D-B4F810E0A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r="6642"/>
          <a:stretch/>
        </p:blipFill>
        <p:spPr>
          <a:xfrm>
            <a:off x="6084168" y="1484784"/>
            <a:ext cx="269423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6E61A-E455-12C1-0352-2149768CB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2C13C5-8DFE-B82F-7734-610AC46F2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Therapie</a:t>
            </a:r>
          </a:p>
        </p:txBody>
      </p:sp>
      <p:sp>
        <p:nvSpPr>
          <p:cNvPr id="14338" name="Textfeld 3">
            <a:extLst>
              <a:ext uri="{FF2B5EF4-FFF2-40B4-BE49-F238E27FC236}">
                <a16:creationId xmlns:a16="http://schemas.microsoft.com/office/drawing/2014/main" id="{D4AD9185-E58C-438A-9204-F1EBA2A0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61" y="1196752"/>
            <a:ext cx="8641655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de-DE" altLang="de-DE" sz="2000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grundsätzlich: konservative Therapie möglich</a:t>
            </a: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b="1" dirty="0">
                <a:ea typeface="Calibri" charset="0"/>
                <a:cs typeface="Calibri" charset="0"/>
              </a:rPr>
              <a:t>Versagensquoten: 20 bis &gt;40%</a:t>
            </a:r>
          </a:p>
          <a:p>
            <a:pPr eaLnBrk="1" hangingPunct="1"/>
            <a:endParaRPr lang="de-DE" altLang="de-DE" sz="1200" b="1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steigt mit Zunahme der Risikofaktoren </a:t>
            </a:r>
            <a:r>
              <a:rPr lang="de-DE" altLang="de-DE" sz="2200" b="1" dirty="0">
                <a:ea typeface="Calibri" charset="0"/>
                <a:cs typeface="Calibri" charset="0"/>
              </a:rPr>
              <a:t>(bis 99%)</a:t>
            </a: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/>
            <a:endParaRPr lang="de-DE" altLang="de-DE" sz="2200" b="1" dirty="0">
              <a:ea typeface="Calibri" charset="0"/>
              <a:cs typeface="Calibri" charset="0"/>
            </a:endParaRP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Outcome deutlich schlechter</a:t>
            </a:r>
          </a:p>
          <a:p>
            <a:pPr eaLnBrk="1" hangingPunct="1"/>
            <a:r>
              <a:rPr lang="de-DE" altLang="de-DE" sz="2200" dirty="0">
                <a:ea typeface="Calibri" charset="0"/>
                <a:cs typeface="Calibri" charset="0"/>
              </a:rPr>
              <a:t>(Sepsis, Neurologie, Resistenzen)</a:t>
            </a:r>
          </a:p>
          <a:p>
            <a:pPr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ctr" eaLnBrk="1" hangingPunct="1"/>
            <a:endParaRPr lang="de-DE" altLang="de-DE" sz="3200" b="1" dirty="0">
              <a:ea typeface="Calibri" charset="0"/>
              <a:cs typeface="Calibri" charset="0"/>
            </a:endParaRPr>
          </a:p>
          <a:p>
            <a:pPr algn="just" eaLnBrk="1" hangingPunct="1"/>
            <a:r>
              <a:rPr lang="de-DE" altLang="de-DE" sz="2000" dirty="0">
                <a:ea typeface="Calibri" charset="0"/>
                <a:cs typeface="Calibri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690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AD991-333A-85B1-1DAA-69FB3E35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B8A7B7E-67E4-5ABC-3942-A95D280BB7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pic>
        <p:nvPicPr>
          <p:cNvPr id="4" name="Grafik 3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C96C9595-FEC0-A396-AC79-7FD04262F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"/>
          <a:stretch/>
        </p:blipFill>
        <p:spPr>
          <a:xfrm>
            <a:off x="1325942" y="836712"/>
            <a:ext cx="6492116" cy="277711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7CD4661-FE3E-532F-FAD5-7CD573DCA4C0}"/>
              </a:ext>
            </a:extLst>
          </p:cNvPr>
          <p:cNvSpPr txBox="1"/>
          <p:nvPr/>
        </p:nvSpPr>
        <p:spPr>
          <a:xfrm>
            <a:off x="2843808" y="3785866"/>
            <a:ext cx="3456384" cy="2123658"/>
          </a:xfrm>
          <a:prstGeom prst="rect">
            <a:avLst/>
          </a:prstGeom>
          <a:noFill/>
          <a:ln w="76200">
            <a:solidFill>
              <a:srgbClr val="FF2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Alter &gt;65 Jahre</a:t>
            </a:r>
          </a:p>
          <a:p>
            <a:pPr algn="ctr"/>
            <a:r>
              <a:rPr lang="de-DE" sz="2200" b="1" dirty="0"/>
              <a:t>Diabetes mellitus</a:t>
            </a:r>
          </a:p>
          <a:p>
            <a:pPr algn="ctr"/>
            <a:r>
              <a:rPr lang="de-DE" sz="2200" b="1" dirty="0"/>
              <a:t>MRSA</a:t>
            </a:r>
          </a:p>
          <a:p>
            <a:pPr algn="ctr"/>
            <a:r>
              <a:rPr lang="de-DE" sz="2200" b="1" dirty="0"/>
              <a:t>neurologisches Defizit</a:t>
            </a:r>
          </a:p>
          <a:p>
            <a:pPr algn="ctr"/>
            <a:endParaRPr lang="de-DE" sz="2200" b="1" dirty="0"/>
          </a:p>
          <a:p>
            <a:pPr algn="ctr"/>
            <a:r>
              <a:rPr lang="de-DE" sz="2200" b="1" dirty="0"/>
              <a:t>99% Versagensquote</a:t>
            </a:r>
          </a:p>
        </p:txBody>
      </p:sp>
    </p:spTree>
    <p:extLst>
      <p:ext uri="{BB962C8B-B14F-4D97-AF65-F5344CB8AC3E}">
        <p14:creationId xmlns:p14="http://schemas.microsoft.com/office/powerpoint/2010/main" val="14122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E5E3-710D-5A27-8A69-24B5BC13A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2828789-9F72-83C6-32DE-B0C36AC3D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3960813" cy="503237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3200" cap="small" dirty="0"/>
              <a:t>Literatur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C63182-C90A-600E-5A65-8EC7349CD4CD}"/>
              </a:ext>
            </a:extLst>
          </p:cNvPr>
          <p:cNvSpPr txBox="1"/>
          <p:nvPr/>
        </p:nvSpPr>
        <p:spPr>
          <a:xfrm>
            <a:off x="2843808" y="3785866"/>
            <a:ext cx="3456384" cy="2123658"/>
          </a:xfrm>
          <a:prstGeom prst="rect">
            <a:avLst/>
          </a:prstGeom>
          <a:noFill/>
          <a:ln w="76200">
            <a:solidFill>
              <a:srgbClr val="FF2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/>
              <a:t>Diabetes mellitus</a:t>
            </a:r>
          </a:p>
          <a:p>
            <a:pPr algn="ctr"/>
            <a:r>
              <a:rPr lang="de-DE" sz="2200" b="1" dirty="0"/>
              <a:t>Leukozytose (&gt;12.5)</a:t>
            </a:r>
          </a:p>
          <a:p>
            <a:pPr algn="ctr"/>
            <a:r>
              <a:rPr lang="de-DE" sz="2200" b="1" dirty="0"/>
              <a:t>pos. Blutkulturen</a:t>
            </a:r>
          </a:p>
          <a:p>
            <a:pPr algn="ctr"/>
            <a:r>
              <a:rPr lang="de-DE" sz="2200" b="1" dirty="0"/>
              <a:t>CRP (&gt;11.5)</a:t>
            </a:r>
          </a:p>
          <a:p>
            <a:pPr algn="ctr"/>
            <a:endParaRPr lang="de-DE" sz="2200" b="1" dirty="0"/>
          </a:p>
          <a:p>
            <a:pPr algn="ctr"/>
            <a:r>
              <a:rPr lang="de-DE" sz="2200" b="1" dirty="0"/>
              <a:t>77% Versagensquote</a:t>
            </a:r>
          </a:p>
        </p:txBody>
      </p:sp>
      <p:pic>
        <p:nvPicPr>
          <p:cNvPr id="10" name="Grafik 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B1048DE4-A567-692A-5EF6-4C00271BE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8"/>
          <a:stretch/>
        </p:blipFill>
        <p:spPr>
          <a:xfrm>
            <a:off x="1041248" y="948476"/>
            <a:ext cx="706150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</Words>
  <Application>Microsoft Macintosh PowerPoint</Application>
  <PresentationFormat>Bildschirmpräsentation (4:3)</PresentationFormat>
  <Paragraphs>162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Alice Ortler</dc:creator>
  <cp:lastModifiedBy>sara lener</cp:lastModifiedBy>
  <cp:revision>203</cp:revision>
  <dcterms:created xsi:type="dcterms:W3CDTF">2015-12-28T15:56:34Z</dcterms:created>
  <dcterms:modified xsi:type="dcterms:W3CDTF">2024-01-27T07:09:00Z</dcterms:modified>
</cp:coreProperties>
</file>