
<file path=[Content_Types].xml><?xml version="1.0" encoding="utf-8"?>
<Types xmlns="http://schemas.openxmlformats.org/package/2006/content-types">
  <Default Extension="3gp" ContentType="video/3gpp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6" r:id="rId5"/>
    <p:sldId id="270" r:id="rId6"/>
    <p:sldId id="271" r:id="rId7"/>
    <p:sldId id="272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9" r:id="rId17"/>
    <p:sldId id="265" r:id="rId18"/>
    <p:sldId id="27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110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9763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358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147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78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0415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53701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8110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315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7278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133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C9CC-DE2C-4BBE-B3F8-006A6CC55A1F}" type="datetimeFigureOut">
              <a:rPr lang="de-AT" smtClean="0"/>
              <a:t>27.01.2024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43823-942D-43D4-B9F9-BD4E180C3F3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814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3gp"/><Relationship Id="rId1" Type="http://schemas.microsoft.com/office/2007/relationships/media" Target="../media/media2.3g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boss.com/de/wissen/Schmerztherapie#Zb98ba17ce13a9f914bbecc88c3d78bc1" TargetMode="External"/><Relationship Id="rId2" Type="http://schemas.openxmlformats.org/officeDocument/2006/relationships/hyperlink" Target="https://www.amboss.com/de/wissen/Nicht-Opioid-Analgetika#Z3e1d7bb9f989c7b2e67e6f8d1b22f5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boss.com/de/wissen/Opioide#Z702e1b8785179ae46de0f9fdae8a9072" TargetMode="External"/><Relationship Id="rId5" Type="http://schemas.openxmlformats.org/officeDocument/2006/relationships/hyperlink" Target="https://www.amboss.com/de/wissen/Opioide#Z41c526e8156b9975a69a9914e684b982" TargetMode="External"/><Relationship Id="rId4" Type="http://schemas.openxmlformats.org/officeDocument/2006/relationships/hyperlink" Target="https://www.amboss.com/de/wissen/Schmerztherapie#Z0370a0b2c5d06654c476b83568f16eb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boss.com/de/wissen/Nicht-Opioid-Analgetika#Z26adae2e2fbf2738c8079cb7e8817fe2" TargetMode="External"/><Relationship Id="rId13" Type="http://schemas.openxmlformats.org/officeDocument/2006/relationships/hyperlink" Target="https://www.amboss.com/de/wissen/Husten#Zdbd35596de5819719696a2d9a596d337" TargetMode="External"/><Relationship Id="rId18" Type="http://schemas.openxmlformats.org/officeDocument/2006/relationships/hyperlink" Target="https://www.amboss.com/de/wissen/Opioide#Zda841db7091879fd63e3d8f318b569b8" TargetMode="External"/><Relationship Id="rId3" Type="http://schemas.openxmlformats.org/officeDocument/2006/relationships/hyperlink" Target="https://www.amboss.com/de/wissen/Opioide#Z41c526e8156b9975a69a9914e684b982" TargetMode="External"/><Relationship Id="rId7" Type="http://schemas.openxmlformats.org/officeDocument/2006/relationships/hyperlink" Target="https://www.amboss.com/de/wissen/Thrombozytenaggregationshemmer#Z2bf6095ed24962e2237f2691a98fca66" TargetMode="External"/><Relationship Id="rId12" Type="http://schemas.openxmlformats.org/officeDocument/2006/relationships/hyperlink" Target="https://www.amboss.com/de/wissen/Opioide#Z357c124c781e79d6a19e0e38fbd9c2af" TargetMode="External"/><Relationship Id="rId17" Type="http://schemas.openxmlformats.org/officeDocument/2006/relationships/hyperlink" Target="https://www.amboss.com/de/wissen/Opioide#Z9d43413a5f7e7cb1d1b517ae170633bc" TargetMode="External"/><Relationship Id="rId2" Type="http://schemas.openxmlformats.org/officeDocument/2006/relationships/hyperlink" Target="https://www.amboss.com/de/wissen/Nicht-Opioid-Analgetika#Z3e1d7bb9f989c7b2e67e6f8d1b22f568" TargetMode="External"/><Relationship Id="rId16" Type="http://schemas.openxmlformats.org/officeDocument/2006/relationships/hyperlink" Target="https://www.amboss.com/de/wissen/Opioide_(Intoxikation_und_Abh%C3%A4ngigkeit)#Z5e3976e6c362493878d83d5e63d49e9d" TargetMode="External"/><Relationship Id="rId20" Type="http://schemas.openxmlformats.org/officeDocument/2006/relationships/hyperlink" Target="https://www.amboss.com/de/wissen/Opioide#Z0d227042fccb17419e0486bd9ecc23d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boss.com/de/wissen/Nicht-Opioid-Analgetika#Z775d9f9bb2ba84cad6bc382a8ed1f4b9" TargetMode="External"/><Relationship Id="rId11" Type="http://schemas.openxmlformats.org/officeDocument/2006/relationships/hyperlink" Target="https://www.amboss.com/de/wissen/Opioide#Z443fa459487d6cde88cf2bf7f0485f7d" TargetMode="External"/><Relationship Id="rId5" Type="http://schemas.openxmlformats.org/officeDocument/2006/relationships/hyperlink" Target="https://www.amboss.com/de/wissen/Nicht-Opioid-Analgetika#Zfa780643a2e6e3216a82c1a234c03163" TargetMode="External"/><Relationship Id="rId15" Type="http://schemas.openxmlformats.org/officeDocument/2006/relationships/hyperlink" Target="https://www.amboss.com/de/wissen/Opioide#Z9ef8f36196900ef061dda39471dd4958" TargetMode="External"/><Relationship Id="rId10" Type="http://schemas.openxmlformats.org/officeDocument/2006/relationships/hyperlink" Target="https://www.amboss.com/de/wissen/Nicht-Opioid-Analgetika#Z78b14aadd22ffa6bc7d7981ab05a14d2" TargetMode="External"/><Relationship Id="rId19" Type="http://schemas.openxmlformats.org/officeDocument/2006/relationships/hyperlink" Target="https://www.amboss.com/de/wissen/Opioide#Z084a67f59ecb39e98c1b335dc9cce9d5" TargetMode="External"/><Relationship Id="rId4" Type="http://schemas.openxmlformats.org/officeDocument/2006/relationships/hyperlink" Target="https://www.amboss.com/de/wissen/Opioide#Z702e1b8785179ae46de0f9fdae8a9072" TargetMode="External"/><Relationship Id="rId9" Type="http://schemas.openxmlformats.org/officeDocument/2006/relationships/hyperlink" Target="https://www.amboss.com/de/wissen/Nicht-Opioid-Analgetika#Zd3daeb013878ec0c42fa97d186812c2a" TargetMode="External"/><Relationship Id="rId14" Type="http://schemas.openxmlformats.org/officeDocument/2006/relationships/hyperlink" Target="https://www.amboss.com/de/wissen/Opioide#Zda43b7c3bed210e7f70a1a1f14d209a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46270"/>
          </a:xfrm>
        </p:spPr>
        <p:txBody>
          <a:bodyPr/>
          <a:lstStyle/>
          <a:p>
            <a:r>
              <a:rPr lang="de-AT" dirty="0"/>
              <a:t>AKUTFALL WIRBELSÄULE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84083" y="3223967"/>
            <a:ext cx="9775596" cy="2215299"/>
          </a:xfrm>
        </p:spPr>
        <p:txBody>
          <a:bodyPr>
            <a:normAutofit/>
          </a:bodyPr>
          <a:lstStyle/>
          <a:p>
            <a:endParaRPr lang="de-AT" sz="1100" dirty="0"/>
          </a:p>
          <a:p>
            <a:r>
              <a:rPr lang="de-AT" sz="1600" b="1" dirty="0"/>
              <a:t>Schmerztherapie bis zur Infiltration im </a:t>
            </a:r>
            <a:r>
              <a:rPr lang="de-AT" sz="1600" b="1" dirty="0" err="1"/>
              <a:t>Fluoro</a:t>
            </a:r>
            <a:r>
              <a:rPr lang="de-AT" sz="1600" b="1" dirty="0"/>
              <a:t>-CT</a:t>
            </a:r>
          </a:p>
          <a:p>
            <a:endParaRPr lang="de-AT" sz="1100" dirty="0"/>
          </a:p>
          <a:p>
            <a:endParaRPr lang="de-AT" sz="1100" dirty="0"/>
          </a:p>
          <a:p>
            <a:r>
              <a:rPr lang="de-AT" sz="1700" dirty="0"/>
              <a:t>OA Dr. A. Abdelrahimsai</a:t>
            </a:r>
          </a:p>
          <a:p>
            <a:r>
              <a:rPr lang="de-AT" sz="1700" dirty="0"/>
              <a:t>Sanatorium Hera </a:t>
            </a:r>
            <a:r>
              <a:rPr lang="de-AT" sz="1700" dirty="0" err="1"/>
              <a:t>Amb.f.Phys.Med</a:t>
            </a:r>
            <a:r>
              <a:rPr lang="de-A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4436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Co-Analgetika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Neuropathische Schmerzen</a:t>
            </a:r>
          </a:p>
          <a:p>
            <a:pPr lvl="1"/>
            <a:r>
              <a:rPr lang="de-AT" dirty="0" err="1"/>
              <a:t>Trizyklische</a:t>
            </a:r>
            <a:r>
              <a:rPr lang="de-AT" dirty="0"/>
              <a:t> Antidepressiva  </a:t>
            </a:r>
            <a:r>
              <a:rPr lang="de-AT" sz="1600" dirty="0"/>
              <a:t>(</a:t>
            </a:r>
            <a:r>
              <a:rPr lang="de-AT" sz="1600" dirty="0" err="1"/>
              <a:t>Amitriptylin</a:t>
            </a:r>
            <a:r>
              <a:rPr lang="de-AT" sz="1600" dirty="0"/>
              <a:t>, </a:t>
            </a:r>
            <a:r>
              <a:rPr lang="de-AT" sz="1600" dirty="0" err="1"/>
              <a:t>Doxepin</a:t>
            </a:r>
            <a:r>
              <a:rPr lang="de-AT" sz="1600" dirty="0"/>
              <a:t>, </a:t>
            </a:r>
            <a:r>
              <a:rPr lang="de-AT" sz="1600" dirty="0" err="1"/>
              <a:t>Clomipramin</a:t>
            </a:r>
            <a:r>
              <a:rPr lang="de-AT" sz="1600" dirty="0"/>
              <a:t>, </a:t>
            </a:r>
            <a:r>
              <a:rPr lang="de-AT" sz="1600" dirty="0" err="1"/>
              <a:t>Imipramin</a:t>
            </a:r>
            <a:r>
              <a:rPr lang="de-AT" sz="1600" dirty="0"/>
              <a:t>)</a:t>
            </a:r>
          </a:p>
          <a:p>
            <a:pPr lvl="1"/>
            <a:r>
              <a:rPr lang="de-AT" dirty="0" err="1"/>
              <a:t>Antikonvulsiva</a:t>
            </a:r>
            <a:r>
              <a:rPr lang="de-AT" dirty="0"/>
              <a:t>  </a:t>
            </a:r>
            <a:r>
              <a:rPr lang="de-AT" sz="1600" dirty="0"/>
              <a:t>(</a:t>
            </a:r>
            <a:r>
              <a:rPr lang="de-AT" sz="1600" dirty="0" err="1"/>
              <a:t>Carbamazepin</a:t>
            </a:r>
            <a:r>
              <a:rPr lang="de-AT" sz="1600" dirty="0"/>
              <a:t>, </a:t>
            </a:r>
            <a:r>
              <a:rPr lang="de-AT" sz="1600" dirty="0" err="1"/>
              <a:t>Pregabalin</a:t>
            </a:r>
            <a:r>
              <a:rPr lang="de-AT" sz="1600" dirty="0"/>
              <a:t>, </a:t>
            </a:r>
            <a:r>
              <a:rPr lang="de-AT" sz="1600" dirty="0" err="1"/>
              <a:t>Gabapentin</a:t>
            </a:r>
            <a:r>
              <a:rPr lang="de-AT" sz="1600" dirty="0"/>
              <a:t>)</a:t>
            </a:r>
          </a:p>
          <a:p>
            <a:r>
              <a:rPr lang="de-AT" dirty="0"/>
              <a:t>Nervenkompression</a:t>
            </a:r>
          </a:p>
          <a:p>
            <a:pPr lvl="1"/>
            <a:r>
              <a:rPr lang="de-AT" dirty="0" err="1"/>
              <a:t>Glucocortikoide</a:t>
            </a:r>
            <a:r>
              <a:rPr lang="de-AT" dirty="0"/>
              <a:t> </a:t>
            </a:r>
            <a:r>
              <a:rPr lang="de-AT" sz="1600" dirty="0"/>
              <a:t>(? lokal </a:t>
            </a:r>
            <a:r>
              <a:rPr lang="de-AT" sz="1600" dirty="0" err="1"/>
              <a:t>vs.p.o</a:t>
            </a:r>
            <a:r>
              <a:rPr lang="de-AT" sz="1600" dirty="0"/>
              <a:t>./parenteral)</a:t>
            </a:r>
          </a:p>
          <a:p>
            <a:r>
              <a:rPr lang="de-AT" dirty="0"/>
              <a:t>Knochenmetastasen</a:t>
            </a:r>
          </a:p>
          <a:p>
            <a:pPr lvl="1"/>
            <a:r>
              <a:rPr lang="de-AT" dirty="0" err="1"/>
              <a:t>Bisphosphonate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40579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Adjuvanzien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Antiemetika</a:t>
            </a:r>
          </a:p>
          <a:p>
            <a:r>
              <a:rPr lang="de-AT" dirty="0" err="1"/>
              <a:t>Laxantien</a:t>
            </a:r>
            <a:endParaRPr lang="de-AT" dirty="0"/>
          </a:p>
          <a:p>
            <a:r>
              <a:rPr lang="de-AT" dirty="0"/>
              <a:t>Protonenpumpeninhibitoren</a:t>
            </a:r>
          </a:p>
        </p:txBody>
      </p:sp>
    </p:spTree>
    <p:extLst>
      <p:ext uri="{BB962C8B-B14F-4D97-AF65-F5344CB8AC3E}">
        <p14:creationId xmlns:p14="http://schemas.microsoft.com/office/powerpoint/2010/main" val="56521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Weitere Verfahren der Schmerztherapie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Physikalische Maßnahmen</a:t>
            </a:r>
          </a:p>
          <a:p>
            <a:pPr lvl="1"/>
            <a:r>
              <a:rPr lang="de-AT" dirty="0"/>
              <a:t>Massagen (!?) Thermotherapie (!?) Physiotherapie, US, E-</a:t>
            </a:r>
            <a:r>
              <a:rPr lang="de-AT" dirty="0" err="1"/>
              <a:t>Ther</a:t>
            </a:r>
            <a:r>
              <a:rPr lang="de-AT" dirty="0"/>
              <a:t>.(IG, SS/EXPO)</a:t>
            </a:r>
          </a:p>
          <a:p>
            <a:r>
              <a:rPr lang="de-AT" dirty="0"/>
              <a:t>Psychotherapie</a:t>
            </a:r>
          </a:p>
          <a:p>
            <a:pPr lvl="1"/>
            <a:r>
              <a:rPr lang="de-AT" dirty="0"/>
              <a:t>Entspannungsverfahren</a:t>
            </a:r>
          </a:p>
          <a:p>
            <a:pPr lvl="2"/>
            <a:r>
              <a:rPr lang="de-AT" dirty="0"/>
              <a:t>Progressive Muskelrelaxation </a:t>
            </a:r>
            <a:r>
              <a:rPr lang="de-AT" dirty="0" err="1"/>
              <a:t>n.Jacobson</a:t>
            </a:r>
            <a:endParaRPr lang="de-AT" dirty="0"/>
          </a:p>
          <a:p>
            <a:pPr lvl="2"/>
            <a:r>
              <a:rPr lang="de-AT" dirty="0"/>
              <a:t>Autogenes Training</a:t>
            </a:r>
          </a:p>
          <a:p>
            <a:pPr lvl="2"/>
            <a:r>
              <a:rPr lang="de-AT" dirty="0"/>
              <a:t>Biofeedback</a:t>
            </a:r>
          </a:p>
          <a:p>
            <a:r>
              <a:rPr lang="de-AT" dirty="0"/>
              <a:t>Akupunktur</a:t>
            </a:r>
          </a:p>
        </p:txBody>
      </p:sp>
    </p:spTree>
    <p:extLst>
      <p:ext uri="{BB962C8B-B14F-4D97-AF65-F5344CB8AC3E}">
        <p14:creationId xmlns:p14="http://schemas.microsoft.com/office/powerpoint/2010/main" val="3751183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Physiotherapie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7007" y="2543695"/>
            <a:ext cx="10515600" cy="3816148"/>
          </a:xfrm>
        </p:spPr>
        <p:txBody>
          <a:bodyPr/>
          <a:lstStyle/>
          <a:p>
            <a:r>
              <a:rPr lang="de-AT" dirty="0"/>
              <a:t>Stufenlagerung</a:t>
            </a:r>
          </a:p>
          <a:p>
            <a:r>
              <a:rPr lang="de-AT" dirty="0" err="1"/>
              <a:t>Beckenkippung</a:t>
            </a:r>
            <a:endParaRPr lang="de-AT" dirty="0"/>
          </a:p>
          <a:p>
            <a:r>
              <a:rPr lang="de-AT" dirty="0"/>
              <a:t>Bewegung im </a:t>
            </a:r>
            <a:r>
              <a:rPr lang="de-AT" dirty="0" err="1"/>
              <a:t>Vierfüßlerstand</a:t>
            </a:r>
            <a:endParaRPr lang="de-AT" dirty="0"/>
          </a:p>
          <a:p>
            <a:r>
              <a:rPr lang="de-AT" dirty="0"/>
              <a:t>Dehnung der Gesäßmuskulatur</a:t>
            </a:r>
          </a:p>
          <a:p>
            <a:r>
              <a:rPr lang="de-AT" dirty="0"/>
              <a:t>Manuelle Therapie (Mobilisation, Maitland-</a:t>
            </a:r>
            <a:r>
              <a:rPr lang="de-AT" dirty="0" err="1"/>
              <a:t>Th</a:t>
            </a:r>
            <a:r>
              <a:rPr lang="de-AT" dirty="0"/>
              <a:t>., </a:t>
            </a:r>
            <a:r>
              <a:rPr lang="de-AT" dirty="0" err="1"/>
              <a:t>Fascienther</a:t>
            </a:r>
            <a:r>
              <a:rPr lang="de-AT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648851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Infiltrationstherapien WS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452255"/>
            <a:ext cx="10515600" cy="3724708"/>
          </a:xfrm>
        </p:spPr>
        <p:txBody>
          <a:bodyPr/>
          <a:lstStyle/>
          <a:p>
            <a:r>
              <a:rPr lang="de-AT" dirty="0"/>
              <a:t>Nervenwurzelinfiltration </a:t>
            </a:r>
            <a:r>
              <a:rPr lang="de-AT" dirty="0" err="1"/>
              <a:t>periradikulär</a:t>
            </a:r>
            <a:r>
              <a:rPr lang="de-AT" dirty="0"/>
              <a:t> (</a:t>
            </a:r>
            <a:r>
              <a:rPr lang="de-AT" dirty="0" err="1"/>
              <a:t>Fluoro</a:t>
            </a:r>
            <a:r>
              <a:rPr lang="de-AT" dirty="0"/>
              <a:t>-CT)</a:t>
            </a:r>
          </a:p>
          <a:p>
            <a:endParaRPr lang="de-AT" dirty="0"/>
          </a:p>
          <a:p>
            <a:r>
              <a:rPr lang="de-AT" dirty="0" err="1"/>
              <a:t>Epidurale</a:t>
            </a:r>
            <a:r>
              <a:rPr lang="de-AT" dirty="0"/>
              <a:t>, </a:t>
            </a:r>
            <a:r>
              <a:rPr lang="de-AT" dirty="0" err="1"/>
              <a:t>Caudal-Epidurale</a:t>
            </a:r>
            <a:r>
              <a:rPr lang="de-AT" dirty="0"/>
              <a:t> Infiltration  (</a:t>
            </a:r>
            <a:r>
              <a:rPr lang="de-AT" dirty="0" err="1"/>
              <a:t>Fluoro</a:t>
            </a:r>
            <a:r>
              <a:rPr lang="de-AT" dirty="0"/>
              <a:t>-CT)</a:t>
            </a:r>
          </a:p>
          <a:p>
            <a:endParaRPr lang="de-AT" dirty="0"/>
          </a:p>
          <a:p>
            <a:r>
              <a:rPr lang="de-AT" dirty="0"/>
              <a:t>Facettengelenksinfiltration (CT)</a:t>
            </a: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96911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 err="1"/>
              <a:t>Caudal-Epidural</a:t>
            </a:r>
            <a:endParaRPr lang="de-AT" dirty="0"/>
          </a:p>
        </p:txBody>
      </p:sp>
      <p:pic>
        <p:nvPicPr>
          <p:cNvPr id="6" name="IMG_6725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6368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 err="1"/>
              <a:t>Hws</a:t>
            </a:r>
            <a:r>
              <a:rPr lang="de-AT" dirty="0"/>
              <a:t> </a:t>
            </a:r>
          </a:p>
        </p:txBody>
      </p:sp>
      <p:pic>
        <p:nvPicPr>
          <p:cNvPr id="4" name="62CD046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6938" y="1220424"/>
            <a:ext cx="6057791" cy="4956539"/>
          </a:xfrm>
        </p:spPr>
      </p:pic>
    </p:spTree>
    <p:extLst>
      <p:ext uri="{BB962C8B-B14F-4D97-AF65-F5344CB8AC3E}">
        <p14:creationId xmlns:p14="http://schemas.microsoft.com/office/powerpoint/2010/main" val="217894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BD2B80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3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Vielen Dank für ihre Aufmerksamkeit !</a:t>
            </a:r>
          </a:p>
        </p:txBody>
      </p:sp>
      <p:pic>
        <p:nvPicPr>
          <p:cNvPr id="1026" name="Picture 2" descr="150 ️Cartoons of pain ideas | pain, snoopy funny, snoopy quot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46" y="3093289"/>
            <a:ext cx="2680192" cy="257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ump Cartoon Images – Browse 216,254 Stock Photos, Vectors, and Video | 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209" y="2667718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5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Disc </a:t>
            </a:r>
            <a:r>
              <a:rPr lang="de-AT" dirty="0" err="1"/>
              <a:t>Herniation</a:t>
            </a:r>
            <a:endParaRPr lang="de-AT" dirty="0"/>
          </a:p>
        </p:txBody>
      </p:sp>
      <p:pic>
        <p:nvPicPr>
          <p:cNvPr id="2050" name="Picture 2" descr="disc herni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26" y="1825625"/>
            <a:ext cx="641474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3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 err="1"/>
              <a:t>Neuro</a:t>
            </a:r>
            <a:r>
              <a:rPr lang="de-AT" dirty="0"/>
              <a:t> </a:t>
            </a:r>
            <a:r>
              <a:rPr lang="de-AT" dirty="0" err="1"/>
              <a:t>Canal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Foraminal</a:t>
            </a:r>
            <a:r>
              <a:rPr lang="de-AT" dirty="0"/>
              <a:t> Stenosis</a:t>
            </a:r>
          </a:p>
        </p:txBody>
      </p:sp>
      <p:pic>
        <p:nvPicPr>
          <p:cNvPr id="3074" name="Picture 2" descr="MRI showing Axial Sec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07" y="1923038"/>
            <a:ext cx="4680588" cy="44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97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 err="1"/>
              <a:t>Facet</a:t>
            </a:r>
            <a:r>
              <a:rPr lang="de-AT" dirty="0"/>
              <a:t> Joint </a:t>
            </a:r>
            <a:r>
              <a:rPr lang="de-AT" dirty="0" err="1"/>
              <a:t>Synovitis</a:t>
            </a:r>
            <a:endParaRPr lang="de-AT" dirty="0"/>
          </a:p>
        </p:txBody>
      </p:sp>
      <p:pic>
        <p:nvPicPr>
          <p:cNvPr id="1030" name="Picture 6" descr="Medical image - lower lumb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2" y="1574192"/>
            <a:ext cx="3283527" cy="50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62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 err="1"/>
              <a:t>Spondylodiscitis</a:t>
            </a:r>
            <a:endParaRPr lang="de-AT" dirty="0"/>
          </a:p>
        </p:txBody>
      </p:sp>
      <p:pic>
        <p:nvPicPr>
          <p:cNvPr id="1026" name="Picture 2" descr="Discitis osteomyelitis - Candida albicans | Radiology Case | Radiopaedia.or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32" y="1337426"/>
            <a:ext cx="5223353" cy="522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797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 err="1"/>
              <a:t>Spondylolisthese</a:t>
            </a:r>
            <a:r>
              <a:rPr lang="de-AT" dirty="0"/>
              <a:t> </a:t>
            </a:r>
          </a:p>
        </p:txBody>
      </p:sp>
      <p:pic>
        <p:nvPicPr>
          <p:cNvPr id="2050" name="Picture 2" descr="Wirbelgleiten (Spondylolisthesis): Symptome, Ursachen, Behandlung|  Gelenk-Klinik.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071" y="1415441"/>
            <a:ext cx="7417861" cy="521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56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WK Fraktur</a:t>
            </a:r>
          </a:p>
        </p:txBody>
      </p:sp>
      <p:pic>
        <p:nvPicPr>
          <p:cNvPr id="3074" name="Picture 2" descr="MRT einer ausgepraegten osteoporotischen Deformita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24" y="1327758"/>
            <a:ext cx="4056346" cy="546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69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WHO-Stufenschema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3364183"/>
              </p:ext>
            </p:extLst>
          </p:nvPr>
        </p:nvGraphicFramePr>
        <p:xfrm>
          <a:off x="976312" y="2462054"/>
          <a:ext cx="10239376" cy="3078480"/>
        </p:xfrm>
        <a:graphic>
          <a:graphicData uri="http://schemas.openxmlformats.org/drawingml/2006/table">
            <a:tbl>
              <a:tblPr/>
              <a:tblGrid>
                <a:gridCol w="5119688">
                  <a:extLst>
                    <a:ext uri="{9D8B030D-6E8A-4147-A177-3AD203B41FA5}">
                      <a16:colId xmlns:a16="http://schemas.microsoft.com/office/drawing/2014/main" val="391843860"/>
                    </a:ext>
                  </a:extLst>
                </a:gridCol>
                <a:gridCol w="5119688">
                  <a:extLst>
                    <a:ext uri="{9D8B030D-6E8A-4147-A177-3AD203B41FA5}">
                      <a16:colId xmlns:a16="http://schemas.microsoft.com/office/drawing/2014/main" val="70632484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 fontAlgn="t"/>
                      <a:endParaRPr lang="de-AT" dirty="0">
                        <a:solidFill>
                          <a:srgbClr val="1A1C1C"/>
                        </a:solidFill>
                        <a:effectLst/>
                      </a:endParaRP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04918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t"/>
                      <a:r>
                        <a:rPr lang="de-AT" b="1">
                          <a:solidFill>
                            <a:srgbClr val="1A1C1C"/>
                          </a:solidFill>
                          <a:effectLst/>
                        </a:rPr>
                        <a:t>Stufe I</a:t>
                      </a:r>
                      <a:endParaRPr lang="de-AT">
                        <a:solidFill>
                          <a:srgbClr val="1A1C1C"/>
                        </a:solidFill>
                        <a:effectLst/>
                      </a:endParaRP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AT" u="none" strike="noStrike">
                          <a:effectLst/>
                          <a:hlinkClick r:id="rId2"/>
                        </a:rPr>
                        <a:t>Nicht-Opioid-Analgetikum</a:t>
                      </a:r>
                      <a:endParaRPr lang="de-AT" b="0" u="none" strike="noStrike">
                        <a:effectLst/>
                        <a:hlinkClick r:id="rId2"/>
                      </a:endParaRPr>
                    </a:p>
                    <a:p>
                      <a:pPr fontAlgn="t"/>
                      <a:r>
                        <a:rPr lang="de-AT">
                          <a:effectLst/>
                        </a:rPr>
                        <a:t> (± </a:t>
                      </a:r>
                      <a:r>
                        <a:rPr lang="de-AT" u="none" strike="noStrike">
                          <a:effectLst/>
                          <a:hlinkClick r:id="rId3"/>
                        </a:rPr>
                        <a:t>Koanalgetikum</a:t>
                      </a:r>
                      <a:r>
                        <a:rPr lang="de-AT">
                          <a:effectLst/>
                        </a:rPr>
                        <a:t> ± </a:t>
                      </a:r>
                      <a:r>
                        <a:rPr lang="de-AT" u="none" strike="noStrike">
                          <a:effectLst/>
                          <a:hlinkClick r:id="rId4"/>
                        </a:rPr>
                        <a:t>Adjuvans</a:t>
                      </a:r>
                      <a:r>
                        <a:rPr lang="de-AT">
                          <a:effectLst/>
                        </a:rPr>
                        <a:t>)</a:t>
                      </a: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23169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t"/>
                      <a:r>
                        <a:rPr lang="de-AT" b="1">
                          <a:solidFill>
                            <a:srgbClr val="1A1C1C"/>
                          </a:solidFill>
                          <a:effectLst/>
                        </a:rPr>
                        <a:t>Stufe II</a:t>
                      </a:r>
                      <a:endParaRPr lang="de-AT">
                        <a:solidFill>
                          <a:srgbClr val="1A1C1C"/>
                        </a:solidFill>
                        <a:effectLst/>
                      </a:endParaRP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AT" u="none" strike="noStrike">
                          <a:effectLst/>
                          <a:hlinkClick r:id="rId2"/>
                        </a:rPr>
                        <a:t>Nicht-Opioid-Analgetikum</a:t>
                      </a:r>
                      <a:endParaRPr lang="de-AT" b="0" u="none" strike="noStrike">
                        <a:effectLst/>
                        <a:hlinkClick r:id="rId2"/>
                      </a:endParaRPr>
                    </a:p>
                    <a:p>
                      <a:pPr fontAlgn="t"/>
                      <a:r>
                        <a:rPr lang="de-AT">
                          <a:effectLst/>
                        </a:rPr>
                        <a:t> + </a:t>
                      </a:r>
                      <a:r>
                        <a:rPr lang="de-AT" u="none" strike="noStrike">
                          <a:effectLst/>
                          <a:hlinkClick r:id="rId5"/>
                        </a:rPr>
                        <a:t>niedrig-potente Opioide</a:t>
                      </a:r>
                      <a:r>
                        <a:rPr lang="de-AT">
                          <a:effectLst/>
                        </a:rPr>
                        <a:t> (± </a:t>
                      </a:r>
                      <a:r>
                        <a:rPr lang="de-AT" u="none" strike="noStrike">
                          <a:effectLst/>
                          <a:hlinkClick r:id="rId3"/>
                        </a:rPr>
                        <a:t>Koanalgetikum</a:t>
                      </a:r>
                      <a:r>
                        <a:rPr lang="de-AT">
                          <a:effectLst/>
                        </a:rPr>
                        <a:t> ± </a:t>
                      </a:r>
                      <a:r>
                        <a:rPr lang="de-AT" u="none" strike="noStrike">
                          <a:effectLst/>
                          <a:hlinkClick r:id="rId4"/>
                        </a:rPr>
                        <a:t>Adjuvans</a:t>
                      </a:r>
                      <a:r>
                        <a:rPr lang="de-AT">
                          <a:effectLst/>
                        </a:rPr>
                        <a:t>)</a:t>
                      </a: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4026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t"/>
                      <a:r>
                        <a:rPr lang="de-AT" b="1">
                          <a:solidFill>
                            <a:srgbClr val="1A1C1C"/>
                          </a:solidFill>
                          <a:effectLst/>
                        </a:rPr>
                        <a:t>Stufe III</a:t>
                      </a:r>
                      <a:endParaRPr lang="de-AT">
                        <a:solidFill>
                          <a:srgbClr val="1A1C1C"/>
                        </a:solidFill>
                        <a:effectLst/>
                      </a:endParaRP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AT" u="none" strike="noStrike" dirty="0">
                          <a:effectLst/>
                          <a:hlinkClick r:id="rId2"/>
                        </a:rPr>
                        <a:t>Nicht-Opioid-Analgetikum</a:t>
                      </a:r>
                    </a:p>
                    <a:p>
                      <a:pPr fontAlgn="t"/>
                      <a:r>
                        <a:rPr lang="de-AT" dirty="0">
                          <a:effectLst/>
                        </a:rPr>
                        <a:t> + </a:t>
                      </a:r>
                      <a:r>
                        <a:rPr lang="de-AT" u="none" strike="noStrike" dirty="0">
                          <a:effectLst/>
                          <a:hlinkClick r:id="rId6"/>
                        </a:rPr>
                        <a:t>hoch-potente Opioide</a:t>
                      </a:r>
                      <a:r>
                        <a:rPr lang="de-AT" dirty="0">
                          <a:effectLst/>
                        </a:rPr>
                        <a:t> (± </a:t>
                      </a:r>
                      <a:r>
                        <a:rPr lang="de-AT" u="none" strike="noStrike" dirty="0" err="1">
                          <a:effectLst/>
                          <a:hlinkClick r:id="rId3"/>
                        </a:rPr>
                        <a:t>Koanalgetikum</a:t>
                      </a:r>
                      <a:r>
                        <a:rPr lang="de-AT" dirty="0">
                          <a:effectLst/>
                        </a:rPr>
                        <a:t> ± </a:t>
                      </a:r>
                      <a:r>
                        <a:rPr lang="de-AT" u="none" strike="noStrike" dirty="0" err="1">
                          <a:effectLst/>
                          <a:hlinkClick r:id="rId4"/>
                        </a:rPr>
                        <a:t>Adjuvans</a:t>
                      </a:r>
                      <a:r>
                        <a:rPr lang="de-AT" dirty="0">
                          <a:effectLst/>
                        </a:rPr>
                        <a:t>)</a:t>
                      </a: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726935"/>
                  </a:ext>
                </a:extLst>
              </a:tr>
            </a:tbl>
          </a:graphicData>
        </a:graphic>
      </p:graphicFrame>
      <p:sp>
        <p:nvSpPr>
          <p:cNvPr id="5" name="AutoShape 1" descr="docIcon"/>
          <p:cNvSpPr>
            <a:spLocks noChangeAspect="1" noChangeArrowheads="1"/>
          </p:cNvSpPr>
          <p:nvPr/>
        </p:nvSpPr>
        <p:spPr bwMode="auto">
          <a:xfrm>
            <a:off x="976313" y="24622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6" name="AutoShape 2" descr="arrowIcon"/>
          <p:cNvSpPr>
            <a:spLocks noChangeAspect="1" noChangeArrowheads="1"/>
          </p:cNvSpPr>
          <p:nvPr/>
        </p:nvSpPr>
        <p:spPr bwMode="auto">
          <a:xfrm>
            <a:off x="976313" y="24622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7" name="AutoShape 3" descr="docIcon"/>
          <p:cNvSpPr>
            <a:spLocks noChangeAspect="1" noChangeArrowheads="1"/>
          </p:cNvSpPr>
          <p:nvPr/>
        </p:nvSpPr>
        <p:spPr bwMode="auto">
          <a:xfrm>
            <a:off x="976313" y="24622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8" name="AutoShape 4" descr="arrowIcon"/>
          <p:cNvSpPr>
            <a:spLocks noChangeAspect="1" noChangeArrowheads="1"/>
          </p:cNvSpPr>
          <p:nvPr/>
        </p:nvSpPr>
        <p:spPr bwMode="auto">
          <a:xfrm>
            <a:off x="976313" y="24622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8227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Analgetika Übersicht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976312" y="2751614"/>
          <a:ext cx="10239375" cy="2499360"/>
        </p:xfrm>
        <a:graphic>
          <a:graphicData uri="http://schemas.openxmlformats.org/drawingml/2006/table">
            <a:tbl>
              <a:tblPr/>
              <a:tblGrid>
                <a:gridCol w="3413125">
                  <a:extLst>
                    <a:ext uri="{9D8B030D-6E8A-4147-A177-3AD203B41FA5}">
                      <a16:colId xmlns:a16="http://schemas.microsoft.com/office/drawing/2014/main" val="1644029300"/>
                    </a:ext>
                  </a:extLst>
                </a:gridCol>
                <a:gridCol w="3413125">
                  <a:extLst>
                    <a:ext uri="{9D8B030D-6E8A-4147-A177-3AD203B41FA5}">
                      <a16:colId xmlns:a16="http://schemas.microsoft.com/office/drawing/2014/main" val="762587168"/>
                    </a:ext>
                  </a:extLst>
                </a:gridCol>
                <a:gridCol w="3413125">
                  <a:extLst>
                    <a:ext uri="{9D8B030D-6E8A-4147-A177-3AD203B41FA5}">
                      <a16:colId xmlns:a16="http://schemas.microsoft.com/office/drawing/2014/main" val="26022373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de-AT" b="1" u="none" strike="noStrike">
                          <a:solidFill>
                            <a:srgbClr val="1A1C1C"/>
                          </a:solidFill>
                          <a:effectLst/>
                          <a:hlinkClick r:id="rId2"/>
                        </a:rPr>
                        <a:t>Nicht-Opioid-Analgetika</a:t>
                      </a:r>
                      <a:endParaRPr lang="de-AT" b="0" u="none" strike="noStrike">
                        <a:solidFill>
                          <a:srgbClr val="1A1C1C"/>
                        </a:solidFill>
                        <a:effectLst/>
                        <a:hlinkClick r:id="rId2"/>
                      </a:endParaRP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AT" b="1" u="none" strike="noStrike">
                          <a:solidFill>
                            <a:srgbClr val="1A1C1C"/>
                          </a:solidFill>
                          <a:effectLst/>
                          <a:hlinkClick r:id="rId3"/>
                        </a:rPr>
                        <a:t>Niedrig-potente Opioide</a:t>
                      </a:r>
                      <a:endParaRPr lang="de-AT">
                        <a:solidFill>
                          <a:srgbClr val="1A1C1C"/>
                        </a:solidFill>
                        <a:effectLst/>
                      </a:endParaRP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AT" b="1" u="none" strike="noStrike">
                          <a:solidFill>
                            <a:srgbClr val="1A1C1C"/>
                          </a:solidFill>
                          <a:effectLst/>
                          <a:hlinkClick r:id="rId4"/>
                        </a:rPr>
                        <a:t>Hoch-potente Opioide</a:t>
                      </a:r>
                      <a:endParaRPr lang="de-AT">
                        <a:solidFill>
                          <a:srgbClr val="1A1C1C"/>
                        </a:solidFill>
                        <a:effectLst/>
                      </a:endParaRP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252160"/>
                  </a:ext>
                </a:extLst>
              </a:tr>
              <a:tr h="1937147"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 err="1">
                          <a:effectLst/>
                          <a:hlinkClick r:id="rId5"/>
                        </a:rPr>
                        <a:t>Diclofenac</a:t>
                      </a:r>
                      <a:endParaRPr lang="de-AT" b="0" u="none" strike="noStrike" dirty="0">
                        <a:effectLst/>
                        <a:hlinkClick r:id="rId5"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>
                          <a:effectLst/>
                          <a:hlinkClick r:id="rId6"/>
                        </a:rPr>
                        <a:t>Ibuprofen</a:t>
                      </a:r>
                      <a:endParaRPr lang="de-AT" b="0" u="none" strike="noStrike" dirty="0">
                        <a:effectLst/>
                        <a:hlinkClick r:id="rId6"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>
                          <a:effectLst/>
                          <a:hlinkClick r:id="rId7"/>
                        </a:rPr>
                        <a:t>Acetylsalicylsäure</a:t>
                      </a:r>
                      <a:endParaRPr lang="de-AT" b="0" u="none" strike="noStrike" dirty="0">
                        <a:effectLst/>
                        <a:hlinkClick r:id="rId7"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>
                          <a:effectLst/>
                          <a:hlinkClick r:id="rId8"/>
                        </a:rPr>
                        <a:t>Celecoxib</a:t>
                      </a:r>
                      <a:endParaRPr lang="de-AT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>
                          <a:effectLst/>
                          <a:hlinkClick r:id="rId9"/>
                        </a:rPr>
                        <a:t>Paracetamol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 err="1">
                          <a:effectLst/>
                          <a:hlinkClick r:id="rId10"/>
                        </a:rPr>
                        <a:t>Metamizol</a:t>
                      </a:r>
                      <a:endParaRPr lang="de-AT" u="none" strike="noStrike" dirty="0">
                        <a:effectLst/>
                        <a:hlinkClick r:id="rId10"/>
                      </a:endParaRP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>
                          <a:effectLst/>
                          <a:hlinkClick r:id="rId11"/>
                        </a:rPr>
                        <a:t>Tramadol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>
                          <a:effectLst/>
                          <a:hlinkClick r:id="rId12"/>
                        </a:rPr>
                        <a:t>Tilidin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>
                          <a:effectLst/>
                          <a:hlinkClick r:id="rId13"/>
                        </a:rPr>
                        <a:t>Dihydrocodein</a:t>
                      </a:r>
                      <a:endParaRPr lang="de-AT">
                        <a:effectLst/>
                      </a:endParaRP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>
                          <a:effectLst/>
                          <a:hlinkClick r:id="rId14"/>
                        </a:rPr>
                        <a:t>Morphin</a:t>
                      </a:r>
                      <a:endParaRPr lang="de-AT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 err="1">
                          <a:effectLst/>
                          <a:hlinkClick r:id="rId15"/>
                        </a:rPr>
                        <a:t>Oxycodon</a:t>
                      </a:r>
                      <a:endParaRPr lang="de-AT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 err="1">
                          <a:effectLst/>
                          <a:hlinkClick r:id="rId16"/>
                        </a:rPr>
                        <a:t>Levomethadon</a:t>
                      </a:r>
                      <a:endParaRPr lang="de-AT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 err="1">
                          <a:effectLst/>
                          <a:hlinkClick r:id="rId17"/>
                        </a:rPr>
                        <a:t>Fentanyl</a:t>
                      </a:r>
                      <a:endParaRPr lang="de-AT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 err="1">
                          <a:effectLst/>
                          <a:hlinkClick r:id="rId18"/>
                        </a:rPr>
                        <a:t>Pethidin</a:t>
                      </a:r>
                      <a:endParaRPr lang="de-AT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 err="1">
                          <a:effectLst/>
                          <a:hlinkClick r:id="rId19"/>
                        </a:rPr>
                        <a:t>Buprenorphin</a:t>
                      </a:r>
                      <a:endParaRPr lang="de-AT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AT" u="none" strike="noStrike" dirty="0" err="1">
                          <a:effectLst/>
                          <a:hlinkClick r:id="rId20"/>
                        </a:rPr>
                        <a:t>Piritramid</a:t>
                      </a:r>
                      <a:endParaRPr lang="de-AT" dirty="0">
                        <a:effectLst/>
                      </a:endParaRPr>
                    </a:p>
                  </a:txBody>
                  <a:tcPr marL="152400" marR="152400" marT="76200" marB="76200">
                    <a:lnL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573666"/>
                  </a:ext>
                </a:extLst>
              </a:tr>
            </a:tbl>
          </a:graphicData>
        </a:graphic>
      </p:graphicFrame>
      <p:sp>
        <p:nvSpPr>
          <p:cNvPr id="5" name="AutoShape 1" descr="doc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6" name="AutoShape 2" descr="arrow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7" name="AutoShape 3" descr="doc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8" name="AutoShape 4" descr="arrow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9" name="AutoShape 5" descr="doc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0" name="AutoShape 6" descr="arrow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1" name="AutoShape 7" descr="doc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2" name="AutoShape 8" descr="arrow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3" name="AutoShape 9" descr="doc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4" name="AutoShape 10" descr="arrow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5" name="AutoShape 11" descr="doc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6" name="AutoShape 12" descr="arrow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7" name="AutoShape 13" descr="doc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8" name="AutoShape 14" descr="arrowIcon"/>
          <p:cNvSpPr>
            <a:spLocks noChangeAspect="1" noChangeArrowheads="1"/>
          </p:cNvSpPr>
          <p:nvPr/>
        </p:nvSpPr>
        <p:spPr bwMode="auto">
          <a:xfrm>
            <a:off x="976313" y="27511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4756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212</Words>
  <Application>Microsoft Office PowerPoint</Application>
  <PresentationFormat>Widescreen</PresentationFormat>
  <Paragraphs>79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AKUTFALL WIRBELSÄULE</vt:lpstr>
      <vt:lpstr>Disc Herniation</vt:lpstr>
      <vt:lpstr>Neuro Canal and Foraminal Stenosis</vt:lpstr>
      <vt:lpstr>Facet Joint Synovitis</vt:lpstr>
      <vt:lpstr>Spondylodiscitis</vt:lpstr>
      <vt:lpstr>Spondylolisthese </vt:lpstr>
      <vt:lpstr>WK Fraktur</vt:lpstr>
      <vt:lpstr>WHO-Stufenschema</vt:lpstr>
      <vt:lpstr>Analgetika Übersicht</vt:lpstr>
      <vt:lpstr>Co-Analgetika</vt:lpstr>
      <vt:lpstr>Adjuvanzien</vt:lpstr>
      <vt:lpstr>Weitere Verfahren der Schmerztherapie</vt:lpstr>
      <vt:lpstr>Physiotherapie</vt:lpstr>
      <vt:lpstr>Infiltrationstherapien WS</vt:lpstr>
      <vt:lpstr>Caudal-Epidural</vt:lpstr>
      <vt:lpstr>Hws </vt:lpstr>
      <vt:lpstr>PowerPoint Presentation</vt:lpstr>
      <vt:lpstr>Vielen Dank für ihre Aufmerksamkeit !</vt:lpstr>
    </vt:vector>
  </TitlesOfParts>
  <Company>KFA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AKUTFALL WIRBELSÄULE</dc:title>
  <dc:creator>Abdelrahimsai Ahmadolla OA Dr.</dc:creator>
  <cp:lastModifiedBy>Zoltan Kis</cp:lastModifiedBy>
  <cp:revision>12</cp:revision>
  <dcterms:created xsi:type="dcterms:W3CDTF">2023-10-24T07:50:15Z</dcterms:created>
  <dcterms:modified xsi:type="dcterms:W3CDTF">2024-01-27T15:41:52Z</dcterms:modified>
</cp:coreProperties>
</file>