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9" r:id="rId1"/>
  </p:sldMasterIdLst>
  <p:sldIdLst>
    <p:sldId id="256" r:id="rId2"/>
    <p:sldId id="279" r:id="rId3"/>
    <p:sldId id="285" r:id="rId4"/>
    <p:sldId id="281" r:id="rId5"/>
    <p:sldId id="284" r:id="rId6"/>
    <p:sldId id="283" r:id="rId7"/>
    <p:sldId id="271" r:id="rId8"/>
    <p:sldId id="272" r:id="rId9"/>
    <p:sldId id="287" r:id="rId10"/>
    <p:sldId id="332" r:id="rId11"/>
    <p:sldId id="273" r:id="rId12"/>
    <p:sldId id="274" r:id="rId13"/>
    <p:sldId id="297" r:id="rId14"/>
    <p:sldId id="270" r:id="rId15"/>
    <p:sldId id="291" r:id="rId16"/>
    <p:sldId id="290" r:id="rId17"/>
    <p:sldId id="342" r:id="rId18"/>
    <p:sldId id="258" r:id="rId19"/>
    <p:sldId id="257" r:id="rId20"/>
    <p:sldId id="293" r:id="rId21"/>
    <p:sldId id="292" r:id="rId22"/>
    <p:sldId id="295" r:id="rId23"/>
    <p:sldId id="306" r:id="rId24"/>
    <p:sldId id="309" r:id="rId25"/>
    <p:sldId id="317" r:id="rId26"/>
    <p:sldId id="315" r:id="rId27"/>
    <p:sldId id="311" r:id="rId28"/>
    <p:sldId id="314" r:id="rId29"/>
    <p:sldId id="313" r:id="rId30"/>
    <p:sldId id="322" r:id="rId31"/>
    <p:sldId id="326" r:id="rId32"/>
    <p:sldId id="327" r:id="rId33"/>
    <p:sldId id="349" r:id="rId34"/>
    <p:sldId id="350" r:id="rId35"/>
    <p:sldId id="352" r:id="rId36"/>
    <p:sldId id="351" r:id="rId37"/>
    <p:sldId id="355" r:id="rId38"/>
    <p:sldId id="357" r:id="rId39"/>
    <p:sldId id="356" r:id="rId40"/>
    <p:sldId id="358" r:id="rId41"/>
    <p:sldId id="360" r:id="rId42"/>
    <p:sldId id="362" r:id="rId43"/>
    <p:sldId id="363" r:id="rId44"/>
    <p:sldId id="330" r:id="rId45"/>
    <p:sldId id="373" r:id="rId46"/>
    <p:sldId id="367" r:id="rId47"/>
    <p:sldId id="368" r:id="rId48"/>
    <p:sldId id="369" r:id="rId49"/>
    <p:sldId id="371" r:id="rId50"/>
    <p:sldId id="372" r:id="rId51"/>
  </p:sldIdLst>
  <p:sldSz cx="9144000" cy="6858000" type="screen4x3"/>
  <p:notesSz cx="6858000" cy="10059988"/>
  <p:defaultTextStyle>
    <a:defPPr>
      <a:defRPr lang="de-AT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4587" autoAdjust="0"/>
    <p:restoredTop sz="86373" autoAdjust="0"/>
  </p:normalViewPr>
  <p:slideViewPr>
    <p:cSldViewPr>
      <p:cViewPr>
        <p:scale>
          <a:sx n="50" d="100"/>
          <a:sy n="50" d="100"/>
        </p:scale>
        <p:origin x="1517" y="8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244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/>
          <p:cNvSpPr>
            <a:spLocks/>
          </p:cNvSpPr>
          <p:nvPr/>
        </p:nvSpPr>
        <p:spPr bwMode="auto">
          <a:xfrm>
            <a:off x="-31750" y="4321175"/>
            <a:ext cx="1395413" cy="781050"/>
          </a:xfrm>
          <a:custGeom>
            <a:avLst/>
            <a:gdLst>
              <a:gd name="T0" fmla="*/ 2147483646 w 8042"/>
              <a:gd name="T1" fmla="*/ 2147483646 h 10000"/>
              <a:gd name="T2" fmla="*/ 2147483646 w 8042"/>
              <a:gd name="T3" fmla="*/ 2147483646 h 10000"/>
              <a:gd name="T4" fmla="*/ 2147483646 w 8042"/>
              <a:gd name="T5" fmla="*/ 2147483646 h 10000"/>
              <a:gd name="T6" fmla="*/ 2147483646 w 8042"/>
              <a:gd name="T7" fmla="*/ 2147483646 h 10000"/>
              <a:gd name="T8" fmla="*/ 2147483646 w 8042"/>
              <a:gd name="T9" fmla="*/ 2147483646 h 10000"/>
              <a:gd name="T10" fmla="*/ 2147483646 w 8042"/>
              <a:gd name="T11" fmla="*/ 2147483646 h 10000"/>
              <a:gd name="T12" fmla="*/ 2147483646 w 8042"/>
              <a:gd name="T13" fmla="*/ 2147483646 h 10000"/>
              <a:gd name="T14" fmla="*/ 2147483646 w 8042"/>
              <a:gd name="T15" fmla="*/ 2147483646 h 10000"/>
              <a:gd name="T16" fmla="*/ 2147483646 w 8042"/>
              <a:gd name="T17" fmla="*/ 0 h 10000"/>
              <a:gd name="T18" fmla="*/ 0 w 8042"/>
              <a:gd name="T19" fmla="*/ 2147483646 h 10000"/>
              <a:gd name="T20" fmla="*/ 2147483646 w 8042"/>
              <a:gd name="T21" fmla="*/ 2147483646 h 100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de-AT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 altLang="de-D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 altLang="de-DE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863" y="4529138"/>
            <a:ext cx="584200" cy="365125"/>
          </a:xfrm>
        </p:spPr>
        <p:txBody>
          <a:bodyPr/>
          <a:lstStyle>
            <a:lvl1pPr>
              <a:defRPr/>
            </a:lvl1pPr>
          </a:lstStyle>
          <a:p>
            <a:fld id="{6888F6E5-04D2-4EAF-9BFD-C711E5B2F1CF}" type="slidenum">
              <a:rPr lang="de-AT" altLang="de-DE"/>
              <a:pPr/>
              <a:t>‹Nr.›</a:t>
            </a:fld>
            <a:endParaRPr lang="de-AT" alt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0" y="3167063"/>
            <a:ext cx="1358900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de-A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 altLang="de-D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 altLang="de-DE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175" y="3244850"/>
            <a:ext cx="585788" cy="365125"/>
          </a:xfrm>
        </p:spPr>
        <p:txBody>
          <a:bodyPr/>
          <a:lstStyle>
            <a:lvl1pPr>
              <a:defRPr/>
            </a:lvl1pPr>
          </a:lstStyle>
          <a:p>
            <a:fld id="{37EE26FC-AD6C-4A6D-B6F4-DE35FD283AF3}" type="slidenum">
              <a:rPr lang="de-AT" altLang="de-DE"/>
              <a:pPr/>
              <a:t>‹Nr.›</a:t>
            </a:fld>
            <a:endParaRPr lang="de-AT" alt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0" y="3167063"/>
            <a:ext cx="1358900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de-AT"/>
          </a:p>
        </p:txBody>
      </p:sp>
      <p:sp>
        <p:nvSpPr>
          <p:cNvPr id="6" name="TextBox 13"/>
          <p:cNvSpPr txBox="1">
            <a:spLocks noChangeArrowheads="1"/>
          </p:cNvSpPr>
          <p:nvPr/>
        </p:nvSpPr>
        <p:spPr bwMode="auto">
          <a:xfrm>
            <a:off x="1808163" y="647700"/>
            <a:ext cx="4572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defRPr/>
            </a:pPr>
            <a:r>
              <a:rPr lang="en-US" altLang="de-DE" sz="8000" smtClean="0">
                <a:solidFill>
                  <a:schemeClr val="accent1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7" name="TextBox 14"/>
          <p:cNvSpPr txBox="1">
            <a:spLocks noChangeArrowheads="1"/>
          </p:cNvSpPr>
          <p:nvPr/>
        </p:nvSpPr>
        <p:spPr bwMode="auto">
          <a:xfrm>
            <a:off x="8169275" y="2905125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defRPr/>
            </a:pPr>
            <a:r>
              <a:rPr lang="en-US" altLang="de-DE" sz="8000" smtClean="0">
                <a:solidFill>
                  <a:schemeClr val="accent1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 altLang="de-DE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 altLang="de-DE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511175" y="3244850"/>
            <a:ext cx="585788" cy="365125"/>
          </a:xfrm>
        </p:spPr>
        <p:txBody>
          <a:bodyPr/>
          <a:lstStyle>
            <a:lvl1pPr>
              <a:defRPr/>
            </a:lvl1pPr>
          </a:lstStyle>
          <a:p>
            <a:fld id="{88D4599F-91AF-4F2F-95C6-0A60FCBB5BB7}" type="slidenum">
              <a:rPr lang="de-AT" altLang="de-DE"/>
              <a:pPr/>
              <a:t>‹Nr.›</a:t>
            </a:fld>
            <a:endParaRPr lang="de-AT" altLang="de-D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0" y="4910138"/>
            <a:ext cx="1358900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de-A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 altLang="de-DE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 altLang="de-DE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175" y="4983163"/>
            <a:ext cx="585788" cy="365125"/>
          </a:xfrm>
        </p:spPr>
        <p:txBody>
          <a:bodyPr/>
          <a:lstStyle>
            <a:lvl1pPr>
              <a:defRPr/>
            </a:lvl1pPr>
          </a:lstStyle>
          <a:p>
            <a:fld id="{0918A87C-3BF6-42B2-98C0-75991EF81746}" type="slidenum">
              <a:rPr lang="de-AT" altLang="de-DE"/>
              <a:pPr/>
              <a:t>‹Nr.›</a:t>
            </a:fld>
            <a:endParaRPr lang="de-AT" altLang="de-DE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 für 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0" y="4910138"/>
            <a:ext cx="1358900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de-AT"/>
          </a:p>
        </p:txBody>
      </p:sp>
      <p:sp>
        <p:nvSpPr>
          <p:cNvPr id="6" name="TextBox 10"/>
          <p:cNvSpPr txBox="1">
            <a:spLocks noChangeArrowheads="1"/>
          </p:cNvSpPr>
          <p:nvPr/>
        </p:nvSpPr>
        <p:spPr bwMode="auto">
          <a:xfrm>
            <a:off x="1808163" y="647700"/>
            <a:ext cx="4572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defRPr/>
            </a:pPr>
            <a:r>
              <a:rPr lang="en-US" altLang="de-DE" sz="8000" smtClean="0">
                <a:solidFill>
                  <a:schemeClr val="accent1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7" name="TextBox 11"/>
          <p:cNvSpPr txBox="1">
            <a:spLocks noChangeArrowheads="1"/>
          </p:cNvSpPr>
          <p:nvPr/>
        </p:nvSpPr>
        <p:spPr bwMode="auto">
          <a:xfrm>
            <a:off x="8169275" y="2905125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defRPr/>
            </a:pPr>
            <a:r>
              <a:rPr lang="en-US" altLang="de-DE" sz="8000" smtClean="0">
                <a:solidFill>
                  <a:schemeClr val="accent1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 altLang="de-DE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 altLang="de-DE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511175" y="4983163"/>
            <a:ext cx="585788" cy="365125"/>
          </a:xfrm>
        </p:spPr>
        <p:txBody>
          <a:bodyPr/>
          <a:lstStyle>
            <a:lvl1pPr>
              <a:defRPr/>
            </a:lvl1pPr>
          </a:lstStyle>
          <a:p>
            <a:fld id="{10076DA7-C61E-4A6B-9A32-F6A47BFC94DE}" type="slidenum">
              <a:rPr lang="de-AT" altLang="de-DE"/>
              <a:pPr/>
              <a:t>‹Nr.›</a:t>
            </a:fld>
            <a:endParaRPr lang="de-AT" altLang="de-DE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hr oder Fal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0" y="4910138"/>
            <a:ext cx="1358900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de-A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 altLang="de-DE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 altLang="de-DE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511175" y="4983163"/>
            <a:ext cx="585788" cy="365125"/>
          </a:xfrm>
        </p:spPr>
        <p:txBody>
          <a:bodyPr/>
          <a:lstStyle>
            <a:lvl1pPr>
              <a:defRPr/>
            </a:lvl1pPr>
          </a:lstStyle>
          <a:p>
            <a:fld id="{68176741-D5CD-40E1-BEDB-9CB1DF578314}" type="slidenum">
              <a:rPr lang="de-AT" altLang="de-DE"/>
              <a:pPr/>
              <a:t>‹Nr.›</a:t>
            </a:fld>
            <a:endParaRPr lang="de-AT" altLang="de-DE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0" y="711200"/>
            <a:ext cx="1358900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de-A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 altLang="de-D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 altLang="de-DE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12D8AC-A3F6-42E3-8690-B037019AC207}" type="slidenum">
              <a:rPr lang="de-AT" altLang="de-DE"/>
              <a:pPr/>
              <a:t>‹Nr.›</a:t>
            </a:fld>
            <a:endParaRPr lang="de-AT" altLang="de-DE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0" y="711200"/>
            <a:ext cx="1358900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de-AT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 altLang="de-D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 altLang="de-DE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75799-8036-4995-B666-D6337A71600E}" type="slidenum">
              <a:rPr lang="de-AT" altLang="de-DE"/>
              <a:pPr/>
              <a:t>‹Nr.›</a:t>
            </a:fld>
            <a:endParaRPr lang="de-AT" altLang="de-DE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el, Inhal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5145088" y="2017713"/>
            <a:ext cx="3810000" cy="19812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5145088" y="4151313"/>
            <a:ext cx="3810000" cy="19812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 altLang="de-DE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 altLang="de-DE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41FA3D-9396-4C1E-BDAA-76EB25969BA8}" type="slidenum">
              <a:rPr lang="de-AT" altLang="de-DE"/>
              <a:pPr/>
              <a:t>‹Nr.›</a:t>
            </a:fld>
            <a:endParaRPr lang="de-AT" alt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0" y="711200"/>
            <a:ext cx="1358900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de-A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 altLang="de-D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 altLang="de-DE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225CB7-CF04-448A-96A0-01EBA57EC258}" type="slidenum">
              <a:rPr lang="de-AT" altLang="de-DE"/>
              <a:pPr/>
              <a:t>‹Nr.›</a:t>
            </a:fld>
            <a:endParaRPr lang="de-AT" alt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0" y="3167063"/>
            <a:ext cx="1358900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de-A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 altLang="de-D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 altLang="de-DE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175" y="3244850"/>
            <a:ext cx="585788" cy="365125"/>
          </a:xfrm>
        </p:spPr>
        <p:txBody>
          <a:bodyPr/>
          <a:lstStyle>
            <a:lvl1pPr>
              <a:defRPr/>
            </a:lvl1pPr>
          </a:lstStyle>
          <a:p>
            <a:fld id="{3E4F240B-4558-4A0D-BCE6-39EF42E1DEDC}" type="slidenum">
              <a:rPr lang="de-AT" altLang="de-DE"/>
              <a:pPr/>
              <a:t>‹Nr.›</a:t>
            </a:fld>
            <a:endParaRPr lang="de-AT" alt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0" y="711200"/>
            <a:ext cx="1358900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de-AT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 altLang="de-DE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 altLang="de-DE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8EDC24-5AA6-4D24-A6F4-02A9032698CD}" type="slidenum">
              <a:rPr lang="de-AT" altLang="de-DE"/>
              <a:pPr/>
              <a:t>‹Nr.›</a:t>
            </a:fld>
            <a:endParaRPr lang="de-AT" alt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1"/>
          <p:cNvSpPr>
            <a:spLocks/>
          </p:cNvSpPr>
          <p:nvPr/>
        </p:nvSpPr>
        <p:spPr bwMode="auto">
          <a:xfrm flipV="1">
            <a:off x="0" y="711200"/>
            <a:ext cx="1358900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de-AT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 altLang="de-DE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 altLang="de-DE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244C0A-5409-45A7-A491-36A9AE386E87}" type="slidenum">
              <a:rPr lang="de-AT" altLang="de-DE"/>
              <a:pPr/>
              <a:t>‹Nr.›</a:t>
            </a:fld>
            <a:endParaRPr lang="de-AT" alt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1"/>
          <p:cNvSpPr>
            <a:spLocks/>
          </p:cNvSpPr>
          <p:nvPr/>
        </p:nvSpPr>
        <p:spPr bwMode="auto">
          <a:xfrm flipV="1">
            <a:off x="0" y="711200"/>
            <a:ext cx="1358900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de-A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 altLang="de-DE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 altLang="de-DE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1CD52E-A1B1-40C2-A008-E9C4007907B1}" type="slidenum">
              <a:rPr lang="de-AT" altLang="de-DE"/>
              <a:pPr/>
              <a:t>‹Nr.›</a:t>
            </a:fld>
            <a:endParaRPr lang="de-AT" alt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1"/>
          <p:cNvSpPr>
            <a:spLocks/>
          </p:cNvSpPr>
          <p:nvPr/>
        </p:nvSpPr>
        <p:spPr bwMode="auto">
          <a:xfrm flipV="1">
            <a:off x="0" y="711200"/>
            <a:ext cx="1358900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de-AT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 altLang="de-DE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 altLang="de-DE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5BB0D3-D73D-4173-B20A-2F6E6B7C292C}" type="slidenum">
              <a:rPr lang="de-AT" altLang="de-DE"/>
              <a:pPr/>
              <a:t>‹Nr.›</a:t>
            </a:fld>
            <a:endParaRPr lang="de-AT" alt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0" y="711200"/>
            <a:ext cx="1358900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de-A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 altLang="de-DE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 altLang="de-DE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A6360E-9DF6-4834-8663-755FD3470C66}" type="slidenum">
              <a:rPr lang="de-AT" altLang="de-DE"/>
              <a:pPr/>
              <a:t>‹Nr.›</a:t>
            </a:fld>
            <a:endParaRPr lang="de-AT" alt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0" y="4910138"/>
            <a:ext cx="1358900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de-A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 noProof="0" smtClean="0"/>
              <a:t>Bild durch Klicken auf Symbol hinzufügen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 altLang="de-DE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 altLang="de-DE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175" y="4983163"/>
            <a:ext cx="585788" cy="365125"/>
          </a:xfrm>
        </p:spPr>
        <p:txBody>
          <a:bodyPr/>
          <a:lstStyle>
            <a:lvl1pPr>
              <a:defRPr/>
            </a:lvl1pPr>
          </a:lstStyle>
          <a:p>
            <a:fld id="{18512EC8-2079-493F-AC60-4FF152425BEC}" type="slidenum">
              <a:rPr lang="de-AT" altLang="de-DE"/>
              <a:pPr/>
              <a:t>‹Nr.›</a:t>
            </a:fld>
            <a:endParaRPr lang="de-AT" alt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35"/>
          <p:cNvGrpSpPr>
            <a:grpSpLocks/>
          </p:cNvGrpSpPr>
          <p:nvPr/>
        </p:nvGrpSpPr>
        <p:grpSpPr bwMode="auto">
          <a:xfrm>
            <a:off x="0" y="228600"/>
            <a:ext cx="1981200" cy="6638925"/>
            <a:chOff x="2487613" y="285750"/>
            <a:chExt cx="2428875" cy="5654676"/>
          </a:xfrm>
        </p:grpSpPr>
        <p:sp>
          <p:nvSpPr>
            <p:cNvPr id="1046" name="Freeform 11"/>
            <p:cNvSpPr>
              <a:spLocks/>
            </p:cNvSpPr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>
                <a:gd name="T0" fmla="*/ 2147483646 w 22"/>
                <a:gd name="T1" fmla="*/ 2147483646 h 136"/>
                <a:gd name="T2" fmla="*/ 2147483646 w 22"/>
                <a:gd name="T3" fmla="*/ 2147483646 h 136"/>
                <a:gd name="T4" fmla="*/ 0 w 22"/>
                <a:gd name="T5" fmla="*/ 0 h 136"/>
                <a:gd name="T6" fmla="*/ 0 w 22"/>
                <a:gd name="T7" fmla="*/ 2147483646 h 136"/>
                <a:gd name="T8" fmla="*/ 2147483646 w 22"/>
                <a:gd name="T9" fmla="*/ 2147483646 h 136"/>
                <a:gd name="T10" fmla="*/ 2147483646 w 22"/>
                <a:gd name="T11" fmla="*/ 2147483646 h 1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1047" name="Freeform 12"/>
            <p:cNvSpPr>
              <a:spLocks/>
            </p:cNvSpPr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>
                <a:gd name="T0" fmla="*/ 2147483646 w 140"/>
                <a:gd name="T1" fmla="*/ 2147483646 h 504"/>
                <a:gd name="T2" fmla="*/ 2147483646 w 140"/>
                <a:gd name="T3" fmla="*/ 2147483646 h 504"/>
                <a:gd name="T4" fmla="*/ 2147483646 w 140"/>
                <a:gd name="T5" fmla="*/ 2147483646 h 504"/>
                <a:gd name="T6" fmla="*/ 2147483646 w 140"/>
                <a:gd name="T7" fmla="*/ 2147483646 h 504"/>
                <a:gd name="T8" fmla="*/ 0 w 140"/>
                <a:gd name="T9" fmla="*/ 0 h 504"/>
                <a:gd name="T10" fmla="*/ 2147483646 w 140"/>
                <a:gd name="T11" fmla="*/ 2147483646 h 504"/>
                <a:gd name="T12" fmla="*/ 2147483646 w 140"/>
                <a:gd name="T13" fmla="*/ 2147483646 h 50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1048" name="Freeform 13"/>
            <p:cNvSpPr>
              <a:spLocks/>
            </p:cNvSpPr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>
                <a:gd name="T0" fmla="*/ 2147483646 w 132"/>
                <a:gd name="T1" fmla="*/ 2147483646 h 308"/>
                <a:gd name="T2" fmla="*/ 0 w 132"/>
                <a:gd name="T3" fmla="*/ 0 h 308"/>
                <a:gd name="T4" fmla="*/ 0 w 132"/>
                <a:gd name="T5" fmla="*/ 2147483646 h 308"/>
                <a:gd name="T6" fmla="*/ 2147483646 w 132"/>
                <a:gd name="T7" fmla="*/ 2147483646 h 308"/>
                <a:gd name="T8" fmla="*/ 2147483646 w 132"/>
                <a:gd name="T9" fmla="*/ 2147483646 h 308"/>
                <a:gd name="T10" fmla="*/ 2147483646 w 132"/>
                <a:gd name="T11" fmla="*/ 2147483646 h 308"/>
                <a:gd name="T12" fmla="*/ 2147483646 w 132"/>
                <a:gd name="T13" fmla="*/ 2147483646 h 308"/>
                <a:gd name="T14" fmla="*/ 2147483646 w 132"/>
                <a:gd name="T15" fmla="*/ 2147483646 h 30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1049" name="Freeform 14"/>
            <p:cNvSpPr>
              <a:spLocks/>
            </p:cNvSpPr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>
                <a:gd name="T0" fmla="*/ 2147483646 w 37"/>
                <a:gd name="T1" fmla="*/ 2147483646 h 79"/>
                <a:gd name="T2" fmla="*/ 2147483646 w 37"/>
                <a:gd name="T3" fmla="*/ 2147483646 h 79"/>
                <a:gd name="T4" fmla="*/ 0 w 37"/>
                <a:gd name="T5" fmla="*/ 0 h 79"/>
                <a:gd name="T6" fmla="*/ 2147483646 w 37"/>
                <a:gd name="T7" fmla="*/ 2147483646 h 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1050" name="Freeform 15"/>
            <p:cNvSpPr>
              <a:spLocks/>
            </p:cNvSpPr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>
                <a:gd name="T0" fmla="*/ 2147483646 w 178"/>
                <a:gd name="T1" fmla="*/ 2147483646 h 722"/>
                <a:gd name="T2" fmla="*/ 2147483646 w 178"/>
                <a:gd name="T3" fmla="*/ 2147483646 h 722"/>
                <a:gd name="T4" fmla="*/ 2147483646 w 178"/>
                <a:gd name="T5" fmla="*/ 2147483646 h 722"/>
                <a:gd name="T6" fmla="*/ 2147483646 w 178"/>
                <a:gd name="T7" fmla="*/ 2147483646 h 722"/>
                <a:gd name="T8" fmla="*/ 0 w 178"/>
                <a:gd name="T9" fmla="*/ 0 h 722"/>
                <a:gd name="T10" fmla="*/ 2147483646 w 178"/>
                <a:gd name="T11" fmla="*/ 2147483646 h 722"/>
                <a:gd name="T12" fmla="*/ 2147483646 w 178"/>
                <a:gd name="T13" fmla="*/ 2147483646 h 722"/>
                <a:gd name="T14" fmla="*/ 2147483646 w 178"/>
                <a:gd name="T15" fmla="*/ 2147483646 h 722"/>
                <a:gd name="T16" fmla="*/ 2147483646 w 178"/>
                <a:gd name="T17" fmla="*/ 2147483646 h 722"/>
                <a:gd name="T18" fmla="*/ 2147483646 w 178"/>
                <a:gd name="T19" fmla="*/ 2147483646 h 722"/>
                <a:gd name="T20" fmla="*/ 2147483646 w 178"/>
                <a:gd name="T21" fmla="*/ 2147483646 h 72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1051" name="Freeform 16"/>
            <p:cNvSpPr>
              <a:spLocks/>
            </p:cNvSpPr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>
                <a:gd name="T0" fmla="*/ 2147483646 w 23"/>
                <a:gd name="T1" fmla="*/ 2147483646 h 635"/>
                <a:gd name="T2" fmla="*/ 2147483646 w 23"/>
                <a:gd name="T3" fmla="*/ 2147483646 h 635"/>
                <a:gd name="T4" fmla="*/ 2147483646 w 23"/>
                <a:gd name="T5" fmla="*/ 2147483646 h 635"/>
                <a:gd name="T6" fmla="*/ 2147483646 w 23"/>
                <a:gd name="T7" fmla="*/ 2147483646 h 635"/>
                <a:gd name="T8" fmla="*/ 2147483646 w 23"/>
                <a:gd name="T9" fmla="*/ 2147483646 h 635"/>
                <a:gd name="T10" fmla="*/ 2147483646 w 23"/>
                <a:gd name="T11" fmla="*/ 2147483646 h 635"/>
                <a:gd name="T12" fmla="*/ 2147483646 w 23"/>
                <a:gd name="T13" fmla="*/ 0 h 635"/>
                <a:gd name="T14" fmla="*/ 2147483646 w 23"/>
                <a:gd name="T15" fmla="*/ 0 h 635"/>
                <a:gd name="T16" fmla="*/ 2147483646 w 23"/>
                <a:gd name="T17" fmla="*/ 2147483646 h 635"/>
                <a:gd name="T18" fmla="*/ 2147483646 w 23"/>
                <a:gd name="T19" fmla="*/ 2147483646 h 6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1052" name="Freeform 17"/>
            <p:cNvSpPr>
              <a:spLocks/>
            </p:cNvSpPr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>
                <a:gd name="T0" fmla="*/ 0 w 17"/>
                <a:gd name="T1" fmla="*/ 0 h 107"/>
                <a:gd name="T2" fmla="*/ 2147483646 w 17"/>
                <a:gd name="T3" fmla="*/ 2147483646 h 107"/>
                <a:gd name="T4" fmla="*/ 2147483646 w 17"/>
                <a:gd name="T5" fmla="*/ 2147483646 h 107"/>
                <a:gd name="T6" fmla="*/ 2147483646 w 17"/>
                <a:gd name="T7" fmla="*/ 2147483646 h 107"/>
                <a:gd name="T8" fmla="*/ 2147483646 w 17"/>
                <a:gd name="T9" fmla="*/ 2147483646 h 107"/>
                <a:gd name="T10" fmla="*/ 0 w 17"/>
                <a:gd name="T11" fmla="*/ 0 h 10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1053" name="Freeform 18"/>
            <p:cNvSpPr>
              <a:spLocks/>
            </p:cNvSpPr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>
                <a:gd name="T0" fmla="*/ 0 w 41"/>
                <a:gd name="T1" fmla="*/ 0 h 222"/>
                <a:gd name="T2" fmla="*/ 2147483646 w 41"/>
                <a:gd name="T3" fmla="*/ 2147483646 h 222"/>
                <a:gd name="T4" fmla="*/ 2147483646 w 41"/>
                <a:gd name="T5" fmla="*/ 2147483646 h 222"/>
                <a:gd name="T6" fmla="*/ 2147483646 w 41"/>
                <a:gd name="T7" fmla="*/ 2147483646 h 222"/>
                <a:gd name="T8" fmla="*/ 2147483646 w 41"/>
                <a:gd name="T9" fmla="*/ 2147483646 h 222"/>
                <a:gd name="T10" fmla="*/ 2147483646 w 41"/>
                <a:gd name="T11" fmla="*/ 2147483646 h 222"/>
                <a:gd name="T12" fmla="*/ 2147483646 w 41"/>
                <a:gd name="T13" fmla="*/ 2147483646 h 222"/>
                <a:gd name="T14" fmla="*/ 2147483646 w 41"/>
                <a:gd name="T15" fmla="*/ 2147483646 h 222"/>
                <a:gd name="T16" fmla="*/ 2147483646 w 41"/>
                <a:gd name="T17" fmla="*/ 2147483646 h 222"/>
                <a:gd name="T18" fmla="*/ 0 w 41"/>
                <a:gd name="T19" fmla="*/ 0 h 22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1054" name="Freeform 19"/>
            <p:cNvSpPr>
              <a:spLocks/>
            </p:cNvSpPr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>
                <a:gd name="T0" fmla="*/ 2147483646 w 450"/>
                <a:gd name="T1" fmla="*/ 2147483646 h 878"/>
                <a:gd name="T2" fmla="*/ 2147483646 w 450"/>
                <a:gd name="T3" fmla="*/ 2147483646 h 878"/>
                <a:gd name="T4" fmla="*/ 2147483646 w 450"/>
                <a:gd name="T5" fmla="*/ 2147483646 h 878"/>
                <a:gd name="T6" fmla="*/ 2147483646 w 450"/>
                <a:gd name="T7" fmla="*/ 2147483646 h 878"/>
                <a:gd name="T8" fmla="*/ 2147483646 w 450"/>
                <a:gd name="T9" fmla="*/ 2147483646 h 878"/>
                <a:gd name="T10" fmla="*/ 2147483646 w 450"/>
                <a:gd name="T11" fmla="*/ 2147483646 h 878"/>
                <a:gd name="T12" fmla="*/ 2147483646 w 450"/>
                <a:gd name="T13" fmla="*/ 2147483646 h 878"/>
                <a:gd name="T14" fmla="*/ 2147483646 w 450"/>
                <a:gd name="T15" fmla="*/ 0 h 878"/>
                <a:gd name="T16" fmla="*/ 2147483646 w 450"/>
                <a:gd name="T17" fmla="*/ 2147483646 h 878"/>
                <a:gd name="T18" fmla="*/ 2147483646 w 450"/>
                <a:gd name="T19" fmla="*/ 2147483646 h 878"/>
                <a:gd name="T20" fmla="*/ 2147483646 w 450"/>
                <a:gd name="T21" fmla="*/ 2147483646 h 878"/>
                <a:gd name="T22" fmla="*/ 2147483646 w 450"/>
                <a:gd name="T23" fmla="*/ 2147483646 h 878"/>
                <a:gd name="T24" fmla="*/ 2147483646 w 450"/>
                <a:gd name="T25" fmla="*/ 2147483646 h 878"/>
                <a:gd name="T26" fmla="*/ 0 w 450"/>
                <a:gd name="T27" fmla="*/ 2147483646 h 878"/>
                <a:gd name="T28" fmla="*/ 0 w 450"/>
                <a:gd name="T29" fmla="*/ 2147483646 h 878"/>
                <a:gd name="T30" fmla="*/ 2147483646 w 450"/>
                <a:gd name="T31" fmla="*/ 2147483646 h 878"/>
                <a:gd name="T32" fmla="*/ 2147483646 w 450"/>
                <a:gd name="T33" fmla="*/ 2147483646 h 87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1055" name="Freeform 20"/>
            <p:cNvSpPr>
              <a:spLocks/>
            </p:cNvSpPr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>
                <a:gd name="T0" fmla="*/ 0 w 35"/>
                <a:gd name="T1" fmla="*/ 0 h 73"/>
                <a:gd name="T2" fmla="*/ 2147483646 w 35"/>
                <a:gd name="T3" fmla="*/ 2147483646 h 73"/>
                <a:gd name="T4" fmla="*/ 2147483646 w 35"/>
                <a:gd name="T5" fmla="*/ 2147483646 h 73"/>
                <a:gd name="T6" fmla="*/ 0 w 35"/>
                <a:gd name="T7" fmla="*/ 0 h 7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1056" name="Freeform 21"/>
            <p:cNvSpPr>
              <a:spLocks/>
            </p:cNvSpPr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>
                <a:gd name="T0" fmla="*/ 2147483646 w 8"/>
                <a:gd name="T1" fmla="*/ 2147483646 h 48"/>
                <a:gd name="T2" fmla="*/ 2147483646 w 8"/>
                <a:gd name="T3" fmla="*/ 2147483646 h 48"/>
                <a:gd name="T4" fmla="*/ 2147483646 w 8"/>
                <a:gd name="T5" fmla="*/ 2147483646 h 48"/>
                <a:gd name="T6" fmla="*/ 2147483646 w 8"/>
                <a:gd name="T7" fmla="*/ 0 h 48"/>
                <a:gd name="T8" fmla="*/ 0 w 8"/>
                <a:gd name="T9" fmla="*/ 2147483646 h 48"/>
                <a:gd name="T10" fmla="*/ 2147483646 w 8"/>
                <a:gd name="T11" fmla="*/ 2147483646 h 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1057" name="Freeform 22"/>
            <p:cNvSpPr>
              <a:spLocks/>
            </p:cNvSpPr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>
                <a:gd name="T0" fmla="*/ 2147483646 w 52"/>
                <a:gd name="T1" fmla="*/ 2147483646 h 135"/>
                <a:gd name="T2" fmla="*/ 0 w 52"/>
                <a:gd name="T3" fmla="*/ 0 h 135"/>
                <a:gd name="T4" fmla="*/ 2147483646 w 52"/>
                <a:gd name="T5" fmla="*/ 2147483646 h 135"/>
                <a:gd name="T6" fmla="*/ 2147483646 w 52"/>
                <a:gd name="T7" fmla="*/ 2147483646 h 135"/>
                <a:gd name="T8" fmla="*/ 2147483646 w 52"/>
                <a:gd name="T9" fmla="*/ 2147483646 h 135"/>
                <a:gd name="T10" fmla="*/ 2147483646 w 52"/>
                <a:gd name="T11" fmla="*/ 2147483646 h 135"/>
                <a:gd name="T12" fmla="*/ 2147483646 w 52"/>
                <a:gd name="T13" fmla="*/ 2147483646 h 135"/>
                <a:gd name="T14" fmla="*/ 2147483646 w 52"/>
                <a:gd name="T15" fmla="*/ 2147483646 h 13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</p:grpSp>
      <p:grpSp>
        <p:nvGrpSpPr>
          <p:cNvPr id="1027" name="Group 48"/>
          <p:cNvGrpSpPr>
            <a:grpSpLocks/>
          </p:cNvGrpSpPr>
          <p:nvPr/>
        </p:nvGrpSpPr>
        <p:grpSpPr bwMode="auto">
          <a:xfrm>
            <a:off x="20638" y="0"/>
            <a:ext cx="1952625" cy="6853238"/>
            <a:chOff x="6627813" y="195717"/>
            <a:chExt cx="1952625" cy="5678034"/>
          </a:xfrm>
        </p:grpSpPr>
        <p:sp>
          <p:nvSpPr>
            <p:cNvPr id="1034" name="Freeform 27"/>
            <p:cNvSpPr>
              <a:spLocks/>
            </p:cNvSpPr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>
                <a:gd name="T0" fmla="*/ 2147483646 w 103"/>
                <a:gd name="T1" fmla="*/ 2147483646 h 920"/>
                <a:gd name="T2" fmla="*/ 2147483646 w 103"/>
                <a:gd name="T3" fmla="*/ 2147483646 h 920"/>
                <a:gd name="T4" fmla="*/ 2147483646 w 103"/>
                <a:gd name="T5" fmla="*/ 2147483646 h 920"/>
                <a:gd name="T6" fmla="*/ 2147483646 w 103"/>
                <a:gd name="T7" fmla="*/ 2147483646 h 920"/>
                <a:gd name="T8" fmla="*/ 2147483646 w 103"/>
                <a:gd name="T9" fmla="*/ 2147483646 h 920"/>
                <a:gd name="T10" fmla="*/ 2147483646 w 103"/>
                <a:gd name="T11" fmla="*/ 2147483646 h 920"/>
                <a:gd name="T12" fmla="*/ 2147483646 w 103"/>
                <a:gd name="T13" fmla="*/ 2147483646 h 920"/>
                <a:gd name="T14" fmla="*/ 2147483646 w 103"/>
                <a:gd name="T15" fmla="*/ 2147483646 h 920"/>
                <a:gd name="T16" fmla="*/ 2147483646 w 103"/>
                <a:gd name="T17" fmla="*/ 2147483646 h 920"/>
                <a:gd name="T18" fmla="*/ 2147483646 w 103"/>
                <a:gd name="T19" fmla="*/ 2147483646 h 920"/>
                <a:gd name="T20" fmla="*/ 2147483646 w 103"/>
                <a:gd name="T21" fmla="*/ 2147483646 h 920"/>
                <a:gd name="T22" fmla="*/ 2147483646 w 103"/>
                <a:gd name="T23" fmla="*/ 0 h 920"/>
                <a:gd name="T24" fmla="*/ 0 w 103"/>
                <a:gd name="T25" fmla="*/ 0 h 920"/>
                <a:gd name="T26" fmla="*/ 2147483646 w 103"/>
                <a:gd name="T27" fmla="*/ 2147483646 h 920"/>
                <a:gd name="T28" fmla="*/ 2147483646 w 103"/>
                <a:gd name="T29" fmla="*/ 2147483646 h 9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1035" name="Freeform 28"/>
            <p:cNvSpPr>
              <a:spLocks/>
            </p:cNvSpPr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>
                <a:gd name="T0" fmla="*/ 2147483646 w 88"/>
                <a:gd name="T1" fmla="*/ 2147483646 h 330"/>
                <a:gd name="T2" fmla="*/ 2147483646 w 88"/>
                <a:gd name="T3" fmla="*/ 2147483646 h 330"/>
                <a:gd name="T4" fmla="*/ 2147483646 w 88"/>
                <a:gd name="T5" fmla="*/ 2147483646 h 330"/>
                <a:gd name="T6" fmla="*/ 2147483646 w 88"/>
                <a:gd name="T7" fmla="*/ 2147483646 h 330"/>
                <a:gd name="T8" fmla="*/ 2147483646 w 88"/>
                <a:gd name="T9" fmla="*/ 2147483646 h 330"/>
                <a:gd name="T10" fmla="*/ 0 w 88"/>
                <a:gd name="T11" fmla="*/ 0 h 330"/>
                <a:gd name="T12" fmla="*/ 2147483646 w 88"/>
                <a:gd name="T13" fmla="*/ 2147483646 h 330"/>
                <a:gd name="T14" fmla="*/ 2147483646 w 88"/>
                <a:gd name="T15" fmla="*/ 2147483646 h 33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1036" name="Freeform 29"/>
            <p:cNvSpPr>
              <a:spLocks/>
            </p:cNvSpPr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>
                <a:gd name="T0" fmla="*/ 2147483646 w 90"/>
                <a:gd name="T1" fmla="*/ 2147483646 h 207"/>
                <a:gd name="T2" fmla="*/ 0 w 90"/>
                <a:gd name="T3" fmla="*/ 0 h 207"/>
                <a:gd name="T4" fmla="*/ 2147483646 w 90"/>
                <a:gd name="T5" fmla="*/ 2147483646 h 207"/>
                <a:gd name="T6" fmla="*/ 2147483646 w 90"/>
                <a:gd name="T7" fmla="*/ 2147483646 h 207"/>
                <a:gd name="T8" fmla="*/ 2147483646 w 90"/>
                <a:gd name="T9" fmla="*/ 2147483646 h 207"/>
                <a:gd name="T10" fmla="*/ 2147483646 w 90"/>
                <a:gd name="T11" fmla="*/ 2147483646 h 207"/>
                <a:gd name="T12" fmla="*/ 2147483646 w 90"/>
                <a:gd name="T13" fmla="*/ 2147483646 h 207"/>
                <a:gd name="T14" fmla="*/ 2147483646 w 90"/>
                <a:gd name="T15" fmla="*/ 2147483646 h 20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1037" name="Freeform 30"/>
            <p:cNvSpPr>
              <a:spLocks/>
            </p:cNvSpPr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>
                <a:gd name="T0" fmla="*/ 2147483646 w 115"/>
                <a:gd name="T1" fmla="*/ 2147483646 h 467"/>
                <a:gd name="T2" fmla="*/ 2147483646 w 115"/>
                <a:gd name="T3" fmla="*/ 2147483646 h 467"/>
                <a:gd name="T4" fmla="*/ 2147483646 w 115"/>
                <a:gd name="T5" fmla="*/ 2147483646 h 467"/>
                <a:gd name="T6" fmla="*/ 2147483646 w 115"/>
                <a:gd name="T7" fmla="*/ 2147483646 h 467"/>
                <a:gd name="T8" fmla="*/ 0 w 115"/>
                <a:gd name="T9" fmla="*/ 0 h 467"/>
                <a:gd name="T10" fmla="*/ 2147483646 w 115"/>
                <a:gd name="T11" fmla="*/ 2147483646 h 467"/>
                <a:gd name="T12" fmla="*/ 2147483646 w 115"/>
                <a:gd name="T13" fmla="*/ 2147483646 h 467"/>
                <a:gd name="T14" fmla="*/ 2147483646 w 115"/>
                <a:gd name="T15" fmla="*/ 2147483646 h 467"/>
                <a:gd name="T16" fmla="*/ 2147483646 w 115"/>
                <a:gd name="T17" fmla="*/ 2147483646 h 467"/>
                <a:gd name="T18" fmla="*/ 2147483646 w 115"/>
                <a:gd name="T19" fmla="*/ 2147483646 h 467"/>
                <a:gd name="T20" fmla="*/ 2147483646 w 115"/>
                <a:gd name="T21" fmla="*/ 2147483646 h 46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1038" name="Freeform 31"/>
            <p:cNvSpPr>
              <a:spLocks/>
            </p:cNvSpPr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>
                <a:gd name="T0" fmla="*/ 2147483646 w 36"/>
                <a:gd name="T1" fmla="*/ 2147483646 h 633"/>
                <a:gd name="T2" fmla="*/ 2147483646 w 36"/>
                <a:gd name="T3" fmla="*/ 2147483646 h 633"/>
                <a:gd name="T4" fmla="*/ 2147483646 w 36"/>
                <a:gd name="T5" fmla="*/ 2147483646 h 633"/>
                <a:gd name="T6" fmla="*/ 2147483646 w 36"/>
                <a:gd name="T7" fmla="*/ 2147483646 h 633"/>
                <a:gd name="T8" fmla="*/ 2147483646 w 36"/>
                <a:gd name="T9" fmla="*/ 2147483646 h 633"/>
                <a:gd name="T10" fmla="*/ 2147483646 w 36"/>
                <a:gd name="T11" fmla="*/ 0 h 633"/>
                <a:gd name="T12" fmla="*/ 2147483646 w 36"/>
                <a:gd name="T13" fmla="*/ 0 h 633"/>
                <a:gd name="T14" fmla="*/ 2147483646 w 36"/>
                <a:gd name="T15" fmla="*/ 2147483646 h 633"/>
                <a:gd name="T16" fmla="*/ 2147483646 w 36"/>
                <a:gd name="T17" fmla="*/ 2147483646 h 633"/>
                <a:gd name="T18" fmla="*/ 2147483646 w 36"/>
                <a:gd name="T19" fmla="*/ 2147483646 h 633"/>
                <a:gd name="T20" fmla="*/ 2147483646 w 36"/>
                <a:gd name="T21" fmla="*/ 2147483646 h 633"/>
                <a:gd name="T22" fmla="*/ 2147483646 w 36"/>
                <a:gd name="T23" fmla="*/ 2147483646 h 633"/>
                <a:gd name="T24" fmla="*/ 2147483646 w 36"/>
                <a:gd name="T25" fmla="*/ 2147483646 h 63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1039" name="Freeform 32"/>
            <p:cNvSpPr>
              <a:spLocks/>
            </p:cNvSpPr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>
                <a:gd name="T0" fmla="*/ 2147483646 w 28"/>
                <a:gd name="T1" fmla="*/ 2147483646 h 59"/>
                <a:gd name="T2" fmla="*/ 2147483646 w 28"/>
                <a:gd name="T3" fmla="*/ 2147483646 h 59"/>
                <a:gd name="T4" fmla="*/ 0 w 28"/>
                <a:gd name="T5" fmla="*/ 0 h 59"/>
                <a:gd name="T6" fmla="*/ 2147483646 w 28"/>
                <a:gd name="T7" fmla="*/ 2147483646 h 5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1040" name="Freeform 33"/>
            <p:cNvSpPr>
              <a:spLocks/>
            </p:cNvSpPr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>
                <a:gd name="T0" fmla="*/ 2147483646 w 17"/>
                <a:gd name="T1" fmla="*/ 2147483646 h 107"/>
                <a:gd name="T2" fmla="*/ 2147483646 w 17"/>
                <a:gd name="T3" fmla="*/ 2147483646 h 107"/>
                <a:gd name="T4" fmla="*/ 2147483646 w 17"/>
                <a:gd name="T5" fmla="*/ 2147483646 h 107"/>
                <a:gd name="T6" fmla="*/ 2147483646 w 17"/>
                <a:gd name="T7" fmla="*/ 2147483646 h 107"/>
                <a:gd name="T8" fmla="*/ 0 w 17"/>
                <a:gd name="T9" fmla="*/ 0 h 107"/>
                <a:gd name="T10" fmla="*/ 0 w 17"/>
                <a:gd name="T11" fmla="*/ 2147483646 h 107"/>
                <a:gd name="T12" fmla="*/ 2147483646 w 17"/>
                <a:gd name="T13" fmla="*/ 2147483646 h 10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1041" name="Freeform 34"/>
            <p:cNvSpPr>
              <a:spLocks/>
            </p:cNvSpPr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>
                <a:gd name="T0" fmla="*/ 2147483646 w 294"/>
                <a:gd name="T1" fmla="*/ 2147483646 h 568"/>
                <a:gd name="T2" fmla="*/ 2147483646 w 294"/>
                <a:gd name="T3" fmla="*/ 2147483646 h 568"/>
                <a:gd name="T4" fmla="*/ 2147483646 w 294"/>
                <a:gd name="T5" fmla="*/ 2147483646 h 568"/>
                <a:gd name="T6" fmla="*/ 2147483646 w 294"/>
                <a:gd name="T7" fmla="*/ 2147483646 h 568"/>
                <a:gd name="T8" fmla="*/ 2147483646 w 294"/>
                <a:gd name="T9" fmla="*/ 2147483646 h 568"/>
                <a:gd name="T10" fmla="*/ 2147483646 w 294"/>
                <a:gd name="T11" fmla="*/ 2147483646 h 568"/>
                <a:gd name="T12" fmla="*/ 2147483646 w 294"/>
                <a:gd name="T13" fmla="*/ 0 h 568"/>
                <a:gd name="T14" fmla="*/ 2147483646 w 294"/>
                <a:gd name="T15" fmla="*/ 0 h 568"/>
                <a:gd name="T16" fmla="*/ 2147483646 w 294"/>
                <a:gd name="T17" fmla="*/ 2147483646 h 568"/>
                <a:gd name="T18" fmla="*/ 2147483646 w 294"/>
                <a:gd name="T19" fmla="*/ 2147483646 h 568"/>
                <a:gd name="T20" fmla="*/ 2147483646 w 294"/>
                <a:gd name="T21" fmla="*/ 2147483646 h 568"/>
                <a:gd name="T22" fmla="*/ 2147483646 w 294"/>
                <a:gd name="T23" fmla="*/ 2147483646 h 568"/>
                <a:gd name="T24" fmla="*/ 2147483646 w 294"/>
                <a:gd name="T25" fmla="*/ 2147483646 h 568"/>
                <a:gd name="T26" fmla="*/ 0 w 294"/>
                <a:gd name="T27" fmla="*/ 2147483646 h 568"/>
                <a:gd name="T28" fmla="*/ 2147483646 w 294"/>
                <a:gd name="T29" fmla="*/ 2147483646 h 568"/>
                <a:gd name="T30" fmla="*/ 2147483646 w 294"/>
                <a:gd name="T31" fmla="*/ 2147483646 h 56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1042" name="Freeform 35"/>
            <p:cNvSpPr>
              <a:spLocks/>
            </p:cNvSpPr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>
                <a:gd name="T0" fmla="*/ 0 w 25"/>
                <a:gd name="T1" fmla="*/ 0 h 53"/>
                <a:gd name="T2" fmla="*/ 2147483646 w 25"/>
                <a:gd name="T3" fmla="*/ 2147483646 h 53"/>
                <a:gd name="T4" fmla="*/ 2147483646 w 25"/>
                <a:gd name="T5" fmla="*/ 2147483646 h 53"/>
                <a:gd name="T6" fmla="*/ 0 w 25"/>
                <a:gd name="T7" fmla="*/ 0 h 5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1043" name="Freeform 36"/>
            <p:cNvSpPr>
              <a:spLocks/>
            </p:cNvSpPr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>
                <a:gd name="T0" fmla="*/ 0 w 29"/>
                <a:gd name="T1" fmla="*/ 0 h 141"/>
                <a:gd name="T2" fmla="*/ 2147483646 w 29"/>
                <a:gd name="T3" fmla="*/ 2147483646 h 141"/>
                <a:gd name="T4" fmla="*/ 2147483646 w 29"/>
                <a:gd name="T5" fmla="*/ 2147483646 h 141"/>
                <a:gd name="T6" fmla="*/ 2147483646 w 29"/>
                <a:gd name="T7" fmla="*/ 2147483646 h 141"/>
                <a:gd name="T8" fmla="*/ 2147483646 w 29"/>
                <a:gd name="T9" fmla="*/ 2147483646 h 141"/>
                <a:gd name="T10" fmla="*/ 2147483646 w 29"/>
                <a:gd name="T11" fmla="*/ 2147483646 h 141"/>
                <a:gd name="T12" fmla="*/ 2147483646 w 29"/>
                <a:gd name="T13" fmla="*/ 2147483646 h 141"/>
                <a:gd name="T14" fmla="*/ 0 w 29"/>
                <a:gd name="T15" fmla="*/ 0 h 1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1044" name="Freeform 37"/>
            <p:cNvSpPr>
              <a:spLocks/>
            </p:cNvSpPr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>
                <a:gd name="T0" fmla="*/ 0 w 8"/>
                <a:gd name="T1" fmla="*/ 2147483646 h 48"/>
                <a:gd name="T2" fmla="*/ 2147483646 w 8"/>
                <a:gd name="T3" fmla="*/ 2147483646 h 48"/>
                <a:gd name="T4" fmla="*/ 2147483646 w 8"/>
                <a:gd name="T5" fmla="*/ 2147483646 h 48"/>
                <a:gd name="T6" fmla="*/ 2147483646 w 8"/>
                <a:gd name="T7" fmla="*/ 2147483646 h 48"/>
                <a:gd name="T8" fmla="*/ 0 w 8"/>
                <a:gd name="T9" fmla="*/ 0 h 48"/>
                <a:gd name="T10" fmla="*/ 0 w 8"/>
                <a:gd name="T11" fmla="*/ 2147483646 h 48"/>
                <a:gd name="T12" fmla="*/ 0 w 8"/>
                <a:gd name="T13" fmla="*/ 2147483646 h 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1045" name="Freeform 38"/>
            <p:cNvSpPr>
              <a:spLocks/>
            </p:cNvSpPr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>
                <a:gd name="T0" fmla="*/ 2147483646 w 44"/>
                <a:gd name="T1" fmla="*/ 2147483646 h 111"/>
                <a:gd name="T2" fmla="*/ 0 w 44"/>
                <a:gd name="T3" fmla="*/ 0 h 111"/>
                <a:gd name="T4" fmla="*/ 2147483646 w 44"/>
                <a:gd name="T5" fmla="*/ 2147483646 h 111"/>
                <a:gd name="T6" fmla="*/ 2147483646 w 44"/>
                <a:gd name="T7" fmla="*/ 2147483646 h 111"/>
                <a:gd name="T8" fmla="*/ 2147483646 w 44"/>
                <a:gd name="T9" fmla="*/ 2147483646 h 111"/>
                <a:gd name="T10" fmla="*/ 2147483646 w 44"/>
                <a:gd name="T11" fmla="*/ 2147483646 h 111"/>
                <a:gd name="T12" fmla="*/ 2147483646 w 44"/>
                <a:gd name="T13" fmla="*/ 2147483646 h 111"/>
                <a:gd name="T14" fmla="*/ 2147483646 w 44"/>
                <a:gd name="T15" fmla="*/ 2147483646 h 1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</p:grpSp>
      <p:sp>
        <p:nvSpPr>
          <p:cNvPr id="62" name="Rectangle 61"/>
          <p:cNvSpPr/>
          <p:nvPr/>
        </p:nvSpPr>
        <p:spPr>
          <a:xfrm>
            <a:off x="0" y="0"/>
            <a:ext cx="182563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29" name="Title Placeholder 1"/>
          <p:cNvSpPr>
            <a:spLocks noGrp="1"/>
          </p:cNvSpPr>
          <p:nvPr>
            <p:ph type="title"/>
          </p:nvPr>
        </p:nvSpPr>
        <p:spPr bwMode="auto">
          <a:xfrm>
            <a:off x="1944688" y="623888"/>
            <a:ext cx="6589712" cy="128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  <a:endParaRPr lang="en-US" altLang="de-DE" smtClean="0"/>
          </a:p>
        </p:txBody>
      </p:sp>
      <p:sp>
        <p:nvSpPr>
          <p:cNvPr id="103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943100" y="2133600"/>
            <a:ext cx="65913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  <a:endParaRPr lang="en-US" altLang="de-DE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688"/>
            <a:ext cx="766763" cy="3698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de-AT" alt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3100" y="6135688"/>
            <a:ext cx="5716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de-AT" alt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175" y="787400"/>
            <a:ext cx="585788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517DDBA6-6EE9-4CF4-BBD4-2676C8662FF4}" type="slidenum">
              <a:rPr lang="de-AT" altLang="de-DE"/>
              <a:pPr/>
              <a:t>‹Nr.›</a:t>
            </a:fld>
            <a:endParaRPr lang="de-AT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49" r:id="rId1"/>
    <p:sldLayoutId id="2147484350" r:id="rId2"/>
    <p:sldLayoutId id="2147484351" r:id="rId3"/>
    <p:sldLayoutId id="2147484352" r:id="rId4"/>
    <p:sldLayoutId id="2147484353" r:id="rId5"/>
    <p:sldLayoutId id="2147484354" r:id="rId6"/>
    <p:sldLayoutId id="2147484355" r:id="rId7"/>
    <p:sldLayoutId id="2147484356" r:id="rId8"/>
    <p:sldLayoutId id="2147484357" r:id="rId9"/>
    <p:sldLayoutId id="2147484358" r:id="rId10"/>
    <p:sldLayoutId id="2147484359" r:id="rId11"/>
    <p:sldLayoutId id="2147484360" r:id="rId12"/>
    <p:sldLayoutId id="2147484361" r:id="rId13"/>
    <p:sldLayoutId id="2147484362" r:id="rId14"/>
    <p:sldLayoutId id="2147484363" r:id="rId15"/>
    <p:sldLayoutId id="2147484364" r:id="rId16"/>
    <p:sldLayoutId id="2147484348" r:id="rId17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262626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1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43100" y="2514600"/>
            <a:ext cx="6599238" cy="122238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de-AT" altLang="de-DE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Ist die Operation von Parkinsondeformitäten sinnvoll?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852738"/>
            <a:ext cx="6400800" cy="3671887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 3" charset="2"/>
              <a:buNone/>
              <a:defRPr/>
            </a:pPr>
            <a:r>
              <a:rPr lang="de-AT" altLang="de-DE" sz="2400" b="1" dirty="0" err="1" smtClean="0"/>
              <a:t>W.Lack</a:t>
            </a:r>
            <a:r>
              <a:rPr lang="de-AT" altLang="de-DE" sz="2400" b="1" dirty="0" smtClean="0"/>
              <a:t>*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 3" charset="2"/>
              <a:buNone/>
              <a:defRPr/>
            </a:pPr>
            <a:r>
              <a:rPr lang="de-AT" altLang="de-DE" sz="2400" b="1" dirty="0" err="1" smtClean="0"/>
              <a:t>M.Nicolakis</a:t>
            </a:r>
            <a:r>
              <a:rPr lang="de-AT" altLang="de-DE" sz="2400" b="1" dirty="0" smtClean="0"/>
              <a:t>**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 3" charset="2"/>
              <a:buNone/>
              <a:defRPr/>
            </a:pPr>
            <a:r>
              <a:rPr lang="de-AT" altLang="de-DE" sz="2400" b="1" dirty="0" err="1" smtClean="0"/>
              <a:t>J.Krugluger</a:t>
            </a:r>
            <a:r>
              <a:rPr lang="de-AT" altLang="de-DE" sz="2400" b="1" dirty="0" smtClean="0"/>
              <a:t>*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 3" charset="2"/>
              <a:buNone/>
              <a:defRPr/>
            </a:pPr>
            <a:r>
              <a:rPr lang="de-AT" altLang="de-DE" sz="2400" b="1" dirty="0" err="1" smtClean="0"/>
              <a:t>A.Zeitelberger</a:t>
            </a:r>
            <a:r>
              <a:rPr lang="de-AT" altLang="de-DE" sz="2400" b="1" dirty="0" smtClean="0"/>
              <a:t>***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 3" charset="2"/>
              <a:buNone/>
              <a:defRPr/>
            </a:pPr>
            <a:r>
              <a:rPr lang="de-AT" altLang="de-DE" sz="2400" b="1" dirty="0" err="1" smtClean="0"/>
              <a:t>R.Sabitzer</a:t>
            </a:r>
            <a:r>
              <a:rPr lang="de-AT" altLang="de-DE" sz="2400" b="1" dirty="0" smtClean="0"/>
              <a:t> ****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 3" charset="2"/>
              <a:buNone/>
              <a:defRPr/>
            </a:pPr>
            <a:endParaRPr lang="de-AT" altLang="de-DE" sz="2400" b="1" dirty="0" smtClean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 3" charset="2"/>
              <a:buNone/>
              <a:defRPr/>
            </a:pPr>
            <a:r>
              <a:rPr lang="de-AT" altLang="de-DE" sz="2000" b="1" dirty="0" smtClean="0">
                <a:solidFill>
                  <a:schemeClr val="hlink"/>
                </a:solidFill>
              </a:rPr>
              <a:t>*     AG freier Wirbelsäulenchirurgen Österreichs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 3" charset="2"/>
              <a:buNone/>
              <a:defRPr/>
            </a:pPr>
            <a:r>
              <a:rPr lang="de-AT" altLang="de-DE" sz="2000" b="1" dirty="0" smtClean="0">
                <a:solidFill>
                  <a:schemeClr val="hlink"/>
                </a:solidFill>
              </a:rPr>
              <a:t>**    </a:t>
            </a:r>
            <a:r>
              <a:rPr lang="de-AT" altLang="de-DE" sz="2000" b="1" dirty="0" err="1" smtClean="0">
                <a:solidFill>
                  <a:schemeClr val="hlink"/>
                </a:solidFill>
              </a:rPr>
              <a:t>Orthopäd.Abteilung</a:t>
            </a:r>
            <a:r>
              <a:rPr lang="de-AT" altLang="de-DE" sz="2000" b="1" dirty="0" smtClean="0">
                <a:solidFill>
                  <a:schemeClr val="hlink"/>
                </a:solidFill>
              </a:rPr>
              <a:t>, Evangelisches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 3" charset="2"/>
              <a:buNone/>
              <a:defRPr/>
            </a:pPr>
            <a:r>
              <a:rPr lang="de-AT" altLang="de-DE" sz="2000" b="1" dirty="0">
                <a:solidFill>
                  <a:schemeClr val="hlink"/>
                </a:solidFill>
              </a:rPr>
              <a:t> </a:t>
            </a:r>
            <a:r>
              <a:rPr lang="de-AT" altLang="de-DE" sz="2000" b="1" dirty="0" smtClean="0">
                <a:solidFill>
                  <a:schemeClr val="hlink"/>
                </a:solidFill>
              </a:rPr>
              <a:t>        Krankenhaus, Wien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 3" charset="2"/>
              <a:buNone/>
              <a:defRPr/>
            </a:pPr>
            <a:r>
              <a:rPr lang="de-AT" altLang="de-DE" sz="2000" b="1" dirty="0" smtClean="0">
                <a:solidFill>
                  <a:schemeClr val="hlink"/>
                </a:solidFill>
              </a:rPr>
              <a:t>***   Krankenhaus Korneuburg, Unfallchirurgie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 3" charset="2"/>
              <a:buNone/>
              <a:defRPr/>
            </a:pPr>
            <a:r>
              <a:rPr lang="de-AT" altLang="de-DE" sz="2000" b="1" dirty="0" smtClean="0">
                <a:solidFill>
                  <a:schemeClr val="hlink"/>
                </a:solidFill>
              </a:rPr>
              <a:t>**** Orthopädisches Zentrum, OWS, Wien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 3" charset="2"/>
              <a:buNone/>
              <a:defRPr/>
            </a:pPr>
            <a:endParaRPr lang="de-AT" altLang="de-DE" sz="20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944688" y="404813"/>
            <a:ext cx="6589712" cy="1500187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de-AT" altLang="de-DE" sz="4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de-AT" altLang="de-DE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AT" altLang="de-DE" sz="4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PatientInnen</a:t>
            </a:r>
            <a:r>
              <a:rPr lang="de-AT" altLang="de-DE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partiell zufrieden, </a:t>
            </a:r>
            <a:r>
              <a:rPr lang="de-AT" altLang="de-DE" sz="4000" b="1" dirty="0">
                <a:solidFill>
                  <a:srgbClr val="FF0000"/>
                </a:solidFill>
              </a:rPr>
              <a:t>2</a:t>
            </a:r>
            <a:r>
              <a:rPr lang="de-AT" altLang="de-DE" sz="4000" b="1" dirty="0" smtClean="0">
                <a:solidFill>
                  <a:srgbClr val="FF0000"/>
                </a:solidFill>
              </a:rPr>
              <a:t> </a:t>
            </a:r>
            <a:r>
              <a:rPr lang="de-AT" altLang="de-DE" sz="4000" b="1" dirty="0" err="1" smtClean="0">
                <a:solidFill>
                  <a:srgbClr val="FF0000"/>
                </a:solidFill>
              </a:rPr>
              <a:t>PatientInnen</a:t>
            </a:r>
            <a:r>
              <a:rPr lang="de-AT" altLang="de-DE" sz="4000" b="1" dirty="0" smtClean="0">
                <a:solidFill>
                  <a:srgbClr val="FF0000"/>
                </a:solidFill>
              </a:rPr>
              <a:t> unzufrieden</a:t>
            </a:r>
            <a:endParaRPr lang="de-AT" altLang="de-DE" sz="40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1944688" y="2636838"/>
            <a:ext cx="6591300" cy="3313112"/>
          </a:xfrm>
        </p:spPr>
        <p:txBody>
          <a:bodyPr rtlCol="0">
            <a:normAutofit fontScale="47500" lnSpcReduction="20000"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de-AT" altLang="de-DE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motorisch hochgradige </a:t>
            </a:r>
            <a:r>
              <a:rPr lang="de-AT" altLang="de-DE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Caudaläsion</a:t>
            </a:r>
            <a:r>
              <a:rPr lang="de-AT" altLang="de-DE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sehr langsam in </a:t>
            </a: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Font typeface="Wingdings 3" pitchFamily="18" charset="2"/>
              <a:buNone/>
              <a:defRPr/>
            </a:pPr>
            <a:r>
              <a:rPr lang="de-AT" altLang="de-DE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Rückbildung begriffen, aber schmerzfrei, erhaltene </a:t>
            </a: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Font typeface="Wingdings 3" pitchFamily="18" charset="2"/>
              <a:buNone/>
              <a:defRPr/>
            </a:pPr>
            <a:r>
              <a:rPr lang="de-AT" altLang="de-DE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Sensibilität, Blasen-und Mastdarmfunktion; präoperativ </a:t>
            </a: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Font typeface="Wingdings 3" pitchFamily="18" charset="2"/>
              <a:buNone/>
              <a:defRPr/>
            </a:pPr>
            <a:r>
              <a:rPr lang="de-AT" altLang="de-DE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  schmerzbedingt immobil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de-AT" altLang="de-DE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</a:t>
            </a:r>
            <a:r>
              <a:rPr lang="de-AT" altLang="de-DE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eichte </a:t>
            </a:r>
            <a:r>
              <a:rPr lang="de-AT" altLang="de-DE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Quadricepsparese</a:t>
            </a:r>
            <a:r>
              <a:rPr lang="de-AT" altLang="de-DE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reduziertes Gehvermögen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de-AT" altLang="de-DE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multimorbide Patientin mit eingeschränkter Mobilität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de-AT" altLang="de-DE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im Tagesverlauf  bei </a:t>
            </a:r>
            <a:r>
              <a:rPr lang="de-AT" altLang="de-DE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Z.n.PSO</a:t>
            </a:r>
            <a:r>
              <a:rPr lang="de-AT" altLang="de-DE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und Fusion bis TH11 </a:t>
            </a: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Font typeface="Wingdings 3" pitchFamily="18" charset="2"/>
              <a:buNone/>
              <a:defRPr/>
            </a:pPr>
            <a:r>
              <a:rPr lang="de-AT" altLang="de-DE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AT" altLang="de-DE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  zunehmende </a:t>
            </a:r>
            <a:r>
              <a:rPr lang="de-AT" altLang="de-DE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Kyphosierung</a:t>
            </a:r>
            <a:r>
              <a:rPr lang="de-AT" altLang="de-DE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im BWS-Bereich, schmerzfrei; </a:t>
            </a: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Font typeface="Wingdings 3" pitchFamily="18" charset="2"/>
              <a:buNone/>
              <a:defRPr/>
            </a:pPr>
            <a:r>
              <a:rPr lang="de-AT" altLang="de-DE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AT" altLang="de-DE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  </a:t>
            </a:r>
            <a:r>
              <a:rPr lang="de-AT" altLang="de-DE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Spondylodeseverlängerung</a:t>
            </a:r>
            <a:r>
              <a:rPr lang="de-AT" altLang="de-DE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bis Th3 empfohlen</a:t>
            </a: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Font typeface="Wingdings 3" pitchFamily="18" charset="2"/>
              <a:buNone/>
              <a:defRPr/>
            </a:pPr>
            <a:r>
              <a:rPr lang="de-AT" altLang="de-DE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AT" altLang="de-DE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de-AT" altLang="de-DE" sz="2400" b="1" dirty="0" err="1" smtClean="0">
                <a:solidFill>
                  <a:srgbClr val="FF0000"/>
                </a:solidFill>
              </a:rPr>
              <a:t>Implantatversagen</a:t>
            </a:r>
            <a:r>
              <a:rPr lang="de-AT" altLang="de-DE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de-AT" altLang="de-DE" sz="2400" b="1" dirty="0">
                <a:solidFill>
                  <a:srgbClr val="FF0000"/>
                </a:solidFill>
              </a:rPr>
              <a:t>r</a:t>
            </a:r>
            <a:r>
              <a:rPr lang="de-AT" altLang="de-DE" sz="2400" b="1" dirty="0" smtClean="0">
                <a:solidFill>
                  <a:srgbClr val="FF0000"/>
                </a:solidFill>
              </a:rPr>
              <a:t>echtsbetonte motorische </a:t>
            </a:r>
            <a:r>
              <a:rPr lang="de-AT" altLang="de-DE" sz="2400" b="1" dirty="0" err="1" smtClean="0">
                <a:solidFill>
                  <a:srgbClr val="FF0000"/>
                </a:solidFill>
              </a:rPr>
              <a:t>Caudasymptomatik</a:t>
            </a:r>
            <a:r>
              <a:rPr lang="de-AT" altLang="de-DE" sz="2400" b="1" dirty="0" smtClean="0">
                <a:solidFill>
                  <a:srgbClr val="FF0000"/>
                </a:solidFill>
              </a:rPr>
              <a:t> ohne Konus, eigentlich</a:t>
            </a: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Font typeface="Wingdings 3" pitchFamily="18" charset="2"/>
              <a:buNone/>
              <a:defRPr/>
            </a:pPr>
            <a:r>
              <a:rPr lang="de-AT" altLang="de-DE" sz="2400" b="1" dirty="0">
                <a:solidFill>
                  <a:srgbClr val="FF0000"/>
                </a:solidFill>
              </a:rPr>
              <a:t> </a:t>
            </a:r>
            <a:r>
              <a:rPr lang="de-AT" altLang="de-DE" sz="2400" b="1" dirty="0" smtClean="0">
                <a:solidFill>
                  <a:srgbClr val="FF0000"/>
                </a:solidFill>
              </a:rPr>
              <a:t>       unklare Genese, in Besserung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1150938" y="214313"/>
            <a:ext cx="7793037" cy="1270000"/>
          </a:xfrm>
        </p:spPr>
        <p:txBody>
          <a:bodyPr/>
          <a:lstStyle/>
          <a:p>
            <a:pPr algn="ctr" eaLnBrk="1" hangingPunct="1"/>
            <a:r>
              <a:rPr lang="de-AT" altLang="de-DE" b="1" smtClean="0"/>
              <a:t>postop. Komplikationen </a:t>
            </a:r>
            <a:br>
              <a:rPr lang="de-AT" altLang="de-DE" b="1" smtClean="0"/>
            </a:br>
            <a:r>
              <a:rPr lang="de-AT" altLang="de-DE" b="1" smtClean="0"/>
              <a:t>(13/17 Patienten-77%)</a:t>
            </a:r>
            <a:br>
              <a:rPr lang="de-AT" altLang="de-DE" b="1" smtClean="0"/>
            </a:br>
            <a:endParaRPr lang="de-AT" altLang="de-DE" b="1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1943100" y="2133600"/>
            <a:ext cx="6591300" cy="3778250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de-AT" altLang="de-DE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r>
              <a:rPr lang="de-AT" altLang="de-DE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AT" altLang="de-DE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Caudasymptomatiken</a:t>
            </a:r>
            <a:r>
              <a:rPr lang="de-AT" altLang="de-DE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(in Erholung)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de-AT" altLang="de-DE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3 mittelgradige Paresen L4, L5 (reversibel)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de-AT" altLang="de-DE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 Stablockerung L5/S1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de-AT" altLang="de-DE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 Stabluxation </a:t>
            </a:r>
            <a:r>
              <a:rPr lang="de-AT" altLang="de-DE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cranial</a:t>
            </a:r>
            <a:endParaRPr lang="de-AT" altLang="de-DE" sz="24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de-AT" altLang="de-DE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r>
            <a:r>
              <a:rPr lang="de-AT" altLang="de-DE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Frakturen </a:t>
            </a:r>
            <a:r>
              <a:rPr lang="de-AT" altLang="de-DE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caudaler</a:t>
            </a:r>
            <a:r>
              <a:rPr lang="de-AT" altLang="de-DE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Wirbel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de-AT" altLang="de-DE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 </a:t>
            </a:r>
            <a:r>
              <a:rPr lang="de-AT" altLang="de-DE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craniale</a:t>
            </a:r>
            <a:r>
              <a:rPr lang="de-AT" altLang="de-DE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Wirbelfraktur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de-AT" altLang="de-DE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 Schraubenausriss nach PSO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de-AT" altLang="de-DE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 Durchgangssyndrom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endParaRPr lang="de-AT" altLang="de-DE" sz="24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150938" y="214313"/>
            <a:ext cx="7793037" cy="1198562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de-AT" altLang="de-DE" sz="4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Reoperationen</a:t>
            </a:r>
            <a:r>
              <a:rPr lang="de-AT" altLang="de-DE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br>
              <a:rPr lang="de-AT" altLang="de-DE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de-AT" altLang="de-DE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(11 an 10/17 </a:t>
            </a:r>
            <a:r>
              <a:rPr lang="de-AT" altLang="de-DE" sz="4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PatientInnen</a:t>
            </a:r>
            <a:r>
              <a:rPr lang="de-AT" altLang="de-DE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)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1943100" y="2133600"/>
            <a:ext cx="6591300" cy="3778250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de-AT" altLang="de-DE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</a:t>
            </a:r>
            <a:r>
              <a:rPr lang="de-AT" alt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Verlängerungen </a:t>
            </a:r>
            <a:r>
              <a:rPr lang="de-AT" altLang="de-DE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cranial</a:t>
            </a:r>
            <a:endParaRPr lang="de-AT" altLang="de-DE" sz="28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de-AT" altLang="de-DE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r>
              <a:rPr lang="de-AT" alt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AT" altLang="de-DE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Laminektomie</a:t>
            </a:r>
            <a:r>
              <a:rPr lang="de-AT" alt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mit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de-AT" alt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 Dekompression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de-AT" alt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 Verlängerungen </a:t>
            </a:r>
            <a:r>
              <a:rPr lang="de-AT" altLang="de-DE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caudal</a:t>
            </a:r>
            <a:endParaRPr lang="de-AT" altLang="de-DE" sz="28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de-AT" alt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 Revision, Schraubenwechsel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de-AT" alt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 L5/S1 und </a:t>
            </a:r>
            <a:r>
              <a:rPr lang="de-AT" altLang="de-DE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AxiaLIF</a:t>
            </a:r>
            <a:r>
              <a:rPr lang="de-AT" alt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L3-S1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de-AT" alt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 Revision bei Stabauszug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de-AT" alt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 Sekundärnaht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endParaRPr lang="de-AT" altLang="de-DE" sz="28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1150938" y="214313"/>
            <a:ext cx="7793037" cy="1054100"/>
          </a:xfrm>
        </p:spPr>
        <p:txBody>
          <a:bodyPr/>
          <a:lstStyle/>
          <a:p>
            <a:pPr eaLnBrk="1" hangingPunct="1"/>
            <a:r>
              <a:rPr lang="de-AT" altLang="de-DE" b="1" smtClean="0"/>
              <a:t>Vermeidung von Komplikationen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1943100" y="1341438"/>
            <a:ext cx="6591300" cy="4570412"/>
          </a:xfrm>
        </p:spPr>
        <p:txBody>
          <a:bodyPr rtlCol="0">
            <a:normAutofit fontScale="92500"/>
          </a:bodyPr>
          <a:lstStyle/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Font typeface="Wingdings 3" pitchFamily="18" charset="2"/>
              <a:buNone/>
              <a:defRPr/>
            </a:pPr>
            <a:r>
              <a:rPr lang="de-AT" alt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+Verwendung eines </a:t>
            </a:r>
            <a:r>
              <a:rPr lang="de-AT" altLang="de-DE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Neuromonitorings</a:t>
            </a:r>
            <a:r>
              <a:rPr lang="de-AT" alt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Font typeface="Wingdings 3" pitchFamily="18" charset="2"/>
              <a:buNone/>
              <a:defRPr/>
            </a:pPr>
            <a:r>
              <a:rPr lang="de-AT" altLang="de-DE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AT" alt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+</a:t>
            </a:r>
            <a:r>
              <a:rPr lang="de-AT" altLang="de-DE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interkorporelle</a:t>
            </a:r>
            <a:r>
              <a:rPr lang="de-AT" alt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Stabilisierung L5</a:t>
            </a:r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Font typeface="Wingdings 3" pitchFamily="18" charset="2"/>
              <a:buNone/>
              <a:defRPr/>
            </a:pPr>
            <a:r>
              <a:rPr lang="de-AT" altLang="de-DE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AT" alt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(oder L4,L3)-S1 bei </a:t>
            </a:r>
            <a:r>
              <a:rPr lang="de-AT" altLang="de-DE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langstreckigen</a:t>
            </a:r>
            <a:r>
              <a:rPr lang="de-AT" alt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Font typeface="Wingdings 3" pitchFamily="18" charset="2"/>
              <a:buNone/>
              <a:defRPr/>
            </a:pPr>
            <a:r>
              <a:rPr lang="de-AT" altLang="de-DE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AT" alt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</a:t>
            </a:r>
            <a:r>
              <a:rPr lang="de-AT" altLang="de-DE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Spondylodesen</a:t>
            </a:r>
            <a:r>
              <a:rPr lang="de-AT" altLang="de-DE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AT" alt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oder Beckenfixation</a:t>
            </a:r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Font typeface="Wingdings 3" pitchFamily="18" charset="2"/>
              <a:buNone/>
              <a:defRPr/>
            </a:pPr>
            <a:r>
              <a:rPr lang="de-AT" altLang="de-DE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AT" alt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+ Schraubenzementierung</a:t>
            </a:r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Font typeface="Wingdings 3" pitchFamily="18" charset="2"/>
              <a:buNone/>
              <a:defRPr/>
            </a:pPr>
            <a:r>
              <a:rPr lang="de-AT" altLang="de-DE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AT" alt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+prophylaktische Zementierung des</a:t>
            </a:r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Font typeface="Wingdings 3" pitchFamily="18" charset="2"/>
              <a:buNone/>
              <a:defRPr/>
            </a:pPr>
            <a:r>
              <a:rPr lang="de-AT" altLang="de-DE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AT" alt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</a:t>
            </a:r>
            <a:r>
              <a:rPr lang="de-AT" altLang="de-DE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cranialen</a:t>
            </a:r>
            <a:r>
              <a:rPr lang="de-AT" alt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/</a:t>
            </a:r>
            <a:r>
              <a:rPr lang="de-AT" altLang="de-DE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caudalen</a:t>
            </a:r>
            <a:r>
              <a:rPr lang="de-AT" alt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Anschlusswirbels </a:t>
            </a:r>
            <a:endParaRPr lang="de-AT" altLang="de-DE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Font typeface="Wingdings 3" pitchFamily="18" charset="2"/>
              <a:buNone/>
              <a:defRPr/>
            </a:pPr>
            <a:r>
              <a:rPr lang="de-AT" alt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(</a:t>
            </a:r>
            <a:r>
              <a:rPr lang="de-AT" altLang="de-DE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craniale</a:t>
            </a:r>
            <a:r>
              <a:rPr lang="de-AT" alt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Schrauben zementiert,   </a:t>
            </a:r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Font typeface="Wingdings 3" pitchFamily="18" charset="2"/>
              <a:buNone/>
              <a:defRPr/>
            </a:pPr>
            <a:r>
              <a:rPr lang="de-AT" altLang="de-DE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AT" alt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nächsthöherer Wirbel mit 2,5ml </a:t>
            </a:r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Font typeface="Wingdings 3" pitchFamily="18" charset="2"/>
              <a:buNone/>
              <a:defRPr/>
            </a:pPr>
            <a:r>
              <a:rPr lang="de-AT" altLang="de-DE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AT" alt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zementiert, übernächster mit 1,5ml)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1150938" y="214313"/>
            <a:ext cx="7793037" cy="1343025"/>
          </a:xfrm>
        </p:spPr>
        <p:txBody>
          <a:bodyPr/>
          <a:lstStyle/>
          <a:p>
            <a:pPr algn="ctr" eaLnBrk="1" hangingPunct="1"/>
            <a:r>
              <a:rPr lang="de-DE" altLang="de-DE" sz="3200" b="1" smtClean="0"/>
              <a:t>MB, w, 60a, Parkinson-mobile Camptocormia</a:t>
            </a:r>
            <a:br>
              <a:rPr lang="de-DE" altLang="de-DE" sz="3200" b="1" smtClean="0"/>
            </a:br>
            <a:r>
              <a:rPr lang="de-DE" altLang="de-DE" sz="3200" b="1" smtClean="0"/>
              <a:t>dorsale Spondylodese Th5-Sakrum</a:t>
            </a:r>
          </a:p>
        </p:txBody>
      </p:sp>
      <p:pic>
        <p:nvPicPr>
          <p:cNvPr id="31747" name="Picture 3" descr="DSCN222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lum bright="12000" contrast="12000"/>
            <a:grayscl/>
          </a:blip>
          <a:srcRect r="7655"/>
          <a:stretch>
            <a:fillRect/>
          </a:stretch>
        </p:blipFill>
        <p:spPr>
          <a:xfrm>
            <a:off x="179388" y="2349500"/>
            <a:ext cx="2700337" cy="3898900"/>
          </a:xfrm>
          <a:noFill/>
        </p:spPr>
      </p:pic>
      <p:pic>
        <p:nvPicPr>
          <p:cNvPr id="31748" name="Picture 4" descr="DSCN222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lum bright="12000" contrast="42000"/>
            <a:grayscl/>
          </a:blip>
          <a:srcRect/>
          <a:stretch>
            <a:fillRect/>
          </a:stretch>
        </p:blipFill>
        <p:spPr>
          <a:xfrm>
            <a:off x="3059113" y="2349500"/>
            <a:ext cx="2914650" cy="3887788"/>
          </a:xfrm>
          <a:noFill/>
        </p:spPr>
      </p:pic>
      <p:pic>
        <p:nvPicPr>
          <p:cNvPr id="31749" name="Picture 5" descr="DSCN222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lum contrast="12000"/>
            <a:grayscl/>
          </a:blip>
          <a:srcRect/>
          <a:stretch>
            <a:fillRect/>
          </a:stretch>
        </p:blipFill>
        <p:spPr>
          <a:xfrm>
            <a:off x="6084888" y="2349500"/>
            <a:ext cx="2898775" cy="38655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4"/>
          <p:cNvSpPr>
            <a:spLocks noGrp="1" noChangeArrowheads="1"/>
          </p:cNvSpPr>
          <p:nvPr>
            <p:ph type="title"/>
          </p:nvPr>
        </p:nvSpPr>
        <p:spPr>
          <a:xfrm>
            <a:off x="1925638" y="260350"/>
            <a:ext cx="6588125" cy="933450"/>
          </a:xfrm>
        </p:spPr>
        <p:txBody>
          <a:bodyPr/>
          <a:lstStyle/>
          <a:p>
            <a:pPr algn="ctr" eaLnBrk="1" hangingPunct="1"/>
            <a:r>
              <a:rPr lang="de-AT" altLang="de-DE" b="1" smtClean="0"/>
              <a:t>LI, w, 76a, Camptocormia mit Skoliose</a:t>
            </a:r>
          </a:p>
        </p:txBody>
      </p:sp>
      <p:pic>
        <p:nvPicPr>
          <p:cNvPr id="32771" name="Picture 5" descr="LAUERMANN, IRMTRAUD0028"/>
          <p:cNvPicPr>
            <a:picLocks noChangeAspect="1" noChangeArrowheads="1"/>
          </p:cNvPicPr>
          <p:nvPr/>
        </p:nvPicPr>
        <p:blipFill>
          <a:blip r:embed="rId2" cstate="print">
            <a:lum bright="18000" contrast="18000"/>
          </a:blip>
          <a:srcRect l="38936" t="31131" r="41597" b="32359"/>
          <a:stretch>
            <a:fillRect/>
          </a:stretch>
        </p:blipFill>
        <p:spPr bwMode="auto">
          <a:xfrm>
            <a:off x="1795463" y="1773238"/>
            <a:ext cx="2228850" cy="508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6" descr="LAUERMANN, IRMTRAUD0029"/>
          <p:cNvPicPr>
            <a:picLocks noChangeAspect="1" noChangeArrowheads="1"/>
          </p:cNvPicPr>
          <p:nvPr/>
        </p:nvPicPr>
        <p:blipFill>
          <a:blip r:embed="rId3" cstate="print">
            <a:lum contrast="6000"/>
          </a:blip>
          <a:srcRect l="35233" t="33278" r="34715" b="25684"/>
          <a:stretch>
            <a:fillRect/>
          </a:stretch>
        </p:blipFill>
        <p:spPr bwMode="auto">
          <a:xfrm>
            <a:off x="4787900" y="1773238"/>
            <a:ext cx="3060700" cy="508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3" name="Line 7"/>
          <p:cNvSpPr>
            <a:spLocks noChangeShapeType="1"/>
          </p:cNvSpPr>
          <p:nvPr/>
        </p:nvSpPr>
        <p:spPr bwMode="auto">
          <a:xfrm>
            <a:off x="5219700" y="2420938"/>
            <a:ext cx="0" cy="4437062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AT"/>
          </a:p>
        </p:txBody>
      </p:sp>
      <p:sp>
        <p:nvSpPr>
          <p:cNvPr id="32774" name="Line 8"/>
          <p:cNvSpPr>
            <a:spLocks noChangeShapeType="1"/>
          </p:cNvSpPr>
          <p:nvPr/>
        </p:nvSpPr>
        <p:spPr bwMode="auto">
          <a:xfrm flipH="1">
            <a:off x="5219700" y="5516563"/>
            <a:ext cx="1584325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A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4"/>
          <p:cNvSpPr>
            <a:spLocks noGrp="1" noChangeArrowheads="1"/>
          </p:cNvSpPr>
          <p:nvPr>
            <p:ph type="title"/>
          </p:nvPr>
        </p:nvSpPr>
        <p:spPr>
          <a:xfrm>
            <a:off x="1150938" y="214313"/>
            <a:ext cx="7793037" cy="1270000"/>
          </a:xfrm>
        </p:spPr>
        <p:txBody>
          <a:bodyPr/>
          <a:lstStyle/>
          <a:p>
            <a:pPr algn="ctr" eaLnBrk="1" hangingPunct="1"/>
            <a:r>
              <a:rPr lang="de-AT" altLang="de-DE" sz="2400" b="1" smtClean="0"/>
              <a:t>LI, w, 76a, Camptocormia mit Skoliose, PSO L3/4, TLIF L2/3, dorsale Spondylodese Th10-S1 mit sekundärem AxiaLIF L3-S1</a:t>
            </a:r>
          </a:p>
        </p:txBody>
      </p:sp>
      <p:pic>
        <p:nvPicPr>
          <p:cNvPr id="33795" name="Picture 5" descr="LAUERMANN, IRMTRAUD0002"/>
          <p:cNvPicPr>
            <a:picLocks noChangeAspect="1" noChangeArrowheads="1"/>
          </p:cNvPicPr>
          <p:nvPr/>
        </p:nvPicPr>
        <p:blipFill>
          <a:blip r:embed="rId2" cstate="print">
            <a:lum bright="-6000" contrast="24000"/>
            <a:grayscl/>
          </a:blip>
          <a:srcRect l="38449" t="684" r="30775" b="41449"/>
          <a:stretch>
            <a:fillRect/>
          </a:stretch>
        </p:blipFill>
        <p:spPr bwMode="auto">
          <a:xfrm>
            <a:off x="1627188" y="1773238"/>
            <a:ext cx="2224087" cy="508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6" descr="LAUERMANN, IRMTRAUD0003"/>
          <p:cNvPicPr>
            <a:picLocks noChangeAspect="1" noChangeArrowheads="1"/>
          </p:cNvPicPr>
          <p:nvPr/>
        </p:nvPicPr>
        <p:blipFill>
          <a:blip r:embed="rId3" cstate="print">
            <a:lum bright="12000" contrast="30000"/>
            <a:grayscl/>
          </a:blip>
          <a:srcRect l="34680" r="21577" b="34613"/>
          <a:stretch>
            <a:fillRect/>
          </a:stretch>
        </p:blipFill>
        <p:spPr bwMode="auto">
          <a:xfrm>
            <a:off x="4932363" y="1773238"/>
            <a:ext cx="2797175" cy="508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762000"/>
            <a:ext cx="7924800" cy="795338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de-AT" altLang="de-DE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V.H., </a:t>
            </a:r>
            <a:r>
              <a:rPr lang="de-AT" altLang="de-DE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Camptocormia</a:t>
            </a:r>
            <a:r>
              <a:rPr lang="de-AT" altLang="de-DE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und Pisa-Syndrom bei </a:t>
            </a:r>
            <a:r>
              <a:rPr lang="de-AT" altLang="de-DE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Mb.Parkinson</a:t>
            </a:r>
            <a:r>
              <a:rPr lang="de-AT" altLang="de-DE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br>
              <a:rPr lang="de-AT" altLang="de-DE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de-AT" altLang="de-DE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AxiaLIF</a:t>
            </a:r>
            <a:r>
              <a:rPr lang="de-AT" altLang="de-DE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L5/S1, TLIF L4/5, dorsale </a:t>
            </a:r>
            <a:r>
              <a:rPr lang="de-AT" altLang="de-DE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Spondylodese</a:t>
            </a:r>
            <a:r>
              <a:rPr lang="de-AT" altLang="de-DE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L1-S1</a:t>
            </a:r>
            <a:r>
              <a:rPr lang="de-AT" altLang="de-DE" sz="4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</p:txBody>
      </p:sp>
      <p:pic>
        <p:nvPicPr>
          <p:cNvPr id="34819" name="Picture 3" descr="IMG_3663"/>
          <p:cNvPicPr>
            <a:picLocks noChangeAspect="1" noChangeArrowheads="1"/>
          </p:cNvPicPr>
          <p:nvPr/>
        </p:nvPicPr>
        <p:blipFill>
          <a:blip r:embed="rId2" cstate="print"/>
          <a:srcRect l="7367" t="11481" r="9843" b="9488"/>
          <a:stretch>
            <a:fillRect/>
          </a:stretch>
        </p:blipFill>
        <p:spPr bwMode="auto">
          <a:xfrm>
            <a:off x="236538" y="1844675"/>
            <a:ext cx="2217737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4" descr="IMG_2119"/>
          <p:cNvPicPr>
            <a:picLocks noChangeAspect="1" noChangeArrowheads="1"/>
          </p:cNvPicPr>
          <p:nvPr/>
        </p:nvPicPr>
        <p:blipFill>
          <a:blip r:embed="rId3" cstate="print"/>
          <a:srcRect l="14864" r="17181"/>
          <a:stretch>
            <a:fillRect/>
          </a:stretch>
        </p:blipFill>
        <p:spPr bwMode="auto">
          <a:xfrm>
            <a:off x="2454275" y="1844675"/>
            <a:ext cx="2236788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3" descr="IMG_3657"/>
          <p:cNvPicPr>
            <a:picLocks noChangeAspect="1" noChangeArrowheads="1"/>
          </p:cNvPicPr>
          <p:nvPr/>
        </p:nvPicPr>
        <p:blipFill>
          <a:blip r:embed="rId4" cstate="print">
            <a:lum bright="-30000" contrast="36000"/>
          </a:blip>
          <a:srcRect t="17926"/>
          <a:stretch>
            <a:fillRect/>
          </a:stretch>
        </p:blipFill>
        <p:spPr bwMode="auto">
          <a:xfrm>
            <a:off x="4691063" y="1844675"/>
            <a:ext cx="2319337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Picture 4" descr="IMG_2120"/>
          <p:cNvPicPr>
            <a:picLocks noChangeAspect="1" noChangeArrowheads="1"/>
          </p:cNvPicPr>
          <p:nvPr/>
        </p:nvPicPr>
        <p:blipFill>
          <a:blip r:embed="rId5" cstate="print">
            <a:lum bright="-12000" contrast="6000"/>
          </a:blip>
          <a:srcRect/>
          <a:stretch>
            <a:fillRect/>
          </a:stretch>
        </p:blipFill>
        <p:spPr bwMode="auto">
          <a:xfrm>
            <a:off x="6988175" y="1844675"/>
            <a:ext cx="2057400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4"/>
          <p:cNvSpPr>
            <a:spLocks noGrp="1" noChangeArrowheads="1"/>
          </p:cNvSpPr>
          <p:nvPr>
            <p:ph type="title"/>
          </p:nvPr>
        </p:nvSpPr>
        <p:spPr>
          <a:xfrm>
            <a:off x="1187450" y="215900"/>
            <a:ext cx="7793038" cy="982663"/>
          </a:xfrm>
        </p:spPr>
        <p:txBody>
          <a:bodyPr/>
          <a:lstStyle/>
          <a:p>
            <a:pPr algn="ctr" eaLnBrk="1" hangingPunct="1"/>
            <a:r>
              <a:rPr lang="de-AT" altLang="de-DE" sz="2800" b="1" smtClean="0"/>
              <a:t>NW, w, Parkinson-Kyphoskoliose,</a:t>
            </a:r>
            <a:br>
              <a:rPr lang="de-AT" altLang="de-DE" sz="2800" b="1" smtClean="0"/>
            </a:br>
            <a:r>
              <a:rPr lang="de-AT" altLang="de-DE" sz="2800" b="1" smtClean="0"/>
              <a:t>PSO mit dorsaler Spondylodese Th10-S1</a:t>
            </a:r>
            <a:r>
              <a:rPr lang="de-AT" altLang="de-DE" sz="3200" b="1" smtClean="0"/>
              <a:t/>
            </a:r>
            <a:br>
              <a:rPr lang="de-AT" altLang="de-DE" sz="3200" b="1" smtClean="0"/>
            </a:br>
            <a:r>
              <a:rPr lang="de-AT" altLang="de-DE" sz="3200" b="1" smtClean="0"/>
              <a:t> </a:t>
            </a:r>
          </a:p>
        </p:txBody>
      </p:sp>
      <p:pic>
        <p:nvPicPr>
          <p:cNvPr id="35843" name="Picture 5" descr="P3080165"/>
          <p:cNvPicPr>
            <a:picLocks noChangeAspect="1" noChangeArrowheads="1"/>
          </p:cNvPicPr>
          <p:nvPr/>
        </p:nvPicPr>
        <p:blipFill>
          <a:blip r:embed="rId2" cstate="print">
            <a:lum bright="-12000" contrast="12000"/>
            <a:grayscl/>
          </a:blip>
          <a:srcRect l="-2048" r="7806"/>
          <a:stretch>
            <a:fillRect/>
          </a:stretch>
        </p:blipFill>
        <p:spPr bwMode="auto">
          <a:xfrm>
            <a:off x="185738" y="1609725"/>
            <a:ext cx="2576512" cy="482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6" descr="P3080166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2860675" y="1574800"/>
            <a:ext cx="2065338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5" name="Line 7"/>
          <p:cNvSpPr>
            <a:spLocks noChangeShapeType="1"/>
          </p:cNvSpPr>
          <p:nvPr/>
        </p:nvSpPr>
        <p:spPr bwMode="auto">
          <a:xfrm>
            <a:off x="5292725" y="1989138"/>
            <a:ext cx="0" cy="467995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AT"/>
          </a:p>
        </p:txBody>
      </p:sp>
      <p:sp>
        <p:nvSpPr>
          <p:cNvPr id="35846" name="Line 8"/>
          <p:cNvSpPr>
            <a:spLocks noChangeShapeType="1"/>
          </p:cNvSpPr>
          <p:nvPr/>
        </p:nvSpPr>
        <p:spPr bwMode="auto">
          <a:xfrm flipH="1">
            <a:off x="5292725" y="5589588"/>
            <a:ext cx="935038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AT"/>
          </a:p>
        </p:txBody>
      </p:sp>
      <p:sp>
        <p:nvSpPr>
          <p:cNvPr id="35847" name="Line 9"/>
          <p:cNvSpPr>
            <a:spLocks noChangeShapeType="1"/>
          </p:cNvSpPr>
          <p:nvPr/>
        </p:nvSpPr>
        <p:spPr bwMode="auto">
          <a:xfrm>
            <a:off x="3346450" y="1989138"/>
            <a:ext cx="71438" cy="4319587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AT"/>
          </a:p>
        </p:txBody>
      </p:sp>
      <p:sp>
        <p:nvSpPr>
          <p:cNvPr id="35848" name="Line 10"/>
          <p:cNvSpPr>
            <a:spLocks noChangeShapeType="1"/>
          </p:cNvSpPr>
          <p:nvPr/>
        </p:nvSpPr>
        <p:spPr bwMode="auto">
          <a:xfrm>
            <a:off x="1979613" y="5661025"/>
            <a:ext cx="1008062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AT"/>
          </a:p>
        </p:txBody>
      </p:sp>
      <p:pic>
        <p:nvPicPr>
          <p:cNvPr id="35849" name="Picture 6" descr="P3150181"/>
          <p:cNvPicPr>
            <a:picLocks noChangeAspect="1" noChangeArrowheads="1"/>
          </p:cNvPicPr>
          <p:nvPr/>
        </p:nvPicPr>
        <p:blipFill>
          <a:blip r:embed="rId4" cstate="print">
            <a:grayscl/>
          </a:blip>
          <a:srcRect l="20802" t="2682" r="34512"/>
          <a:stretch>
            <a:fillRect/>
          </a:stretch>
        </p:blipFill>
        <p:spPr bwMode="auto">
          <a:xfrm>
            <a:off x="5053013" y="1574800"/>
            <a:ext cx="2006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0" name="Picture 5" descr="P3150180"/>
          <p:cNvPicPr>
            <a:picLocks noChangeAspect="1" noChangeArrowheads="1"/>
          </p:cNvPicPr>
          <p:nvPr/>
        </p:nvPicPr>
        <p:blipFill>
          <a:blip r:embed="rId5" cstate="print">
            <a:grayscl/>
          </a:blip>
          <a:srcRect l="32304" t="2635" r="22092" b="35"/>
          <a:stretch>
            <a:fillRect/>
          </a:stretch>
        </p:blipFill>
        <p:spPr bwMode="auto">
          <a:xfrm>
            <a:off x="7169150" y="1574800"/>
            <a:ext cx="1727200" cy="491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4"/>
          <p:cNvSpPr>
            <a:spLocks noGrp="1" noChangeArrowheads="1"/>
          </p:cNvSpPr>
          <p:nvPr>
            <p:ph type="title"/>
          </p:nvPr>
        </p:nvSpPr>
        <p:spPr>
          <a:xfrm>
            <a:off x="1150938" y="476250"/>
            <a:ext cx="7793037" cy="720725"/>
          </a:xfrm>
        </p:spPr>
        <p:txBody>
          <a:bodyPr/>
          <a:lstStyle/>
          <a:p>
            <a:pPr algn="ctr" eaLnBrk="1" hangingPunct="1"/>
            <a:r>
              <a:rPr lang="de-AT" altLang="de-DE" sz="3200" b="1" smtClean="0"/>
              <a:t>NW, w, Parkinson-Kyphoskoliose</a:t>
            </a:r>
          </a:p>
        </p:txBody>
      </p:sp>
      <p:sp>
        <p:nvSpPr>
          <p:cNvPr id="36867" name="Line 6"/>
          <p:cNvSpPr>
            <a:spLocks noChangeShapeType="1"/>
          </p:cNvSpPr>
          <p:nvPr/>
        </p:nvSpPr>
        <p:spPr bwMode="auto">
          <a:xfrm>
            <a:off x="827088" y="2349500"/>
            <a:ext cx="576262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AT"/>
          </a:p>
        </p:txBody>
      </p:sp>
      <p:pic>
        <p:nvPicPr>
          <p:cNvPr id="36868" name="Picture 7" descr="P308017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844675"/>
            <a:ext cx="2036763" cy="48244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6869" name="Picture 8" descr="P308017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413" y="1844675"/>
            <a:ext cx="1847850" cy="48244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Ellipse 1"/>
          <p:cNvSpPr/>
          <p:nvPr/>
        </p:nvSpPr>
        <p:spPr>
          <a:xfrm>
            <a:off x="2395538" y="1989138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AT"/>
          </a:p>
        </p:txBody>
      </p:sp>
      <p:pic>
        <p:nvPicPr>
          <p:cNvPr id="36871" name="Picture 6" descr="P3170186"/>
          <p:cNvPicPr>
            <a:picLocks noChangeAspect="1" noChangeArrowheads="1"/>
          </p:cNvPicPr>
          <p:nvPr/>
        </p:nvPicPr>
        <p:blipFill>
          <a:blip r:embed="rId4" cstate="print"/>
          <a:srcRect l="27420" t="3439" r="22278"/>
          <a:stretch>
            <a:fillRect/>
          </a:stretch>
        </p:blipFill>
        <p:spPr bwMode="auto">
          <a:xfrm>
            <a:off x="4383088" y="1844675"/>
            <a:ext cx="1885950" cy="482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2" name="Picture 7" descr="P3170187"/>
          <p:cNvPicPr>
            <a:picLocks noChangeAspect="1" noChangeArrowheads="1"/>
          </p:cNvPicPr>
          <p:nvPr/>
        </p:nvPicPr>
        <p:blipFill>
          <a:blip r:embed="rId5" cstate="print"/>
          <a:srcRect l="30562" t="3835" r="18483"/>
          <a:stretch>
            <a:fillRect/>
          </a:stretch>
        </p:blipFill>
        <p:spPr bwMode="auto">
          <a:xfrm>
            <a:off x="6443663" y="1844675"/>
            <a:ext cx="1920875" cy="482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Ellipse 2"/>
          <p:cNvSpPr/>
          <p:nvPr/>
        </p:nvSpPr>
        <p:spPr>
          <a:xfrm>
            <a:off x="6875463" y="2060575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A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944688" y="623888"/>
            <a:ext cx="6589712" cy="1281112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de-AT" altLang="de-DE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WS-Probleme bei </a:t>
            </a:r>
            <a:r>
              <a:rPr lang="de-AT" altLang="de-DE" sz="4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Mb.Parkinson</a:t>
            </a:r>
            <a:endParaRPr lang="de-AT" altLang="de-DE" sz="40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1943100" y="2133600"/>
            <a:ext cx="6591300" cy="3778250"/>
          </a:xfrm>
        </p:spPr>
        <p:txBody>
          <a:bodyPr rtlCol="0">
            <a:normAutofit fontScale="92500"/>
          </a:bodyPr>
          <a:lstStyle/>
          <a:p>
            <a:pPr eaLnBrk="1" fontAlgn="auto" hangingPunct="1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de-AT" altLang="de-DE" sz="2800" b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Camptocormia (Bent spine-Syndrom)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de-AT" altLang="de-DE" sz="2800" b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Pisa-syndrom (Pleurothotonus)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de-AT" altLang="de-DE" sz="2800" b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Osteoporose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de-AT" altLang="de-DE" sz="2800" b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Kombinationen</a:t>
            </a: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de-AT" altLang="de-DE" sz="2800" b="1" smtClean="0">
                <a:solidFill>
                  <a:schemeClr val="hlink"/>
                </a:solidFill>
              </a:rPr>
              <a:t>   Beginn der  neuromuskulären Veränderungen 2,7+/-2,4 Jahre nach Diagnosestellung (Gdynia et al. 2009)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"/>
              <a:defRPr/>
            </a:pPr>
            <a:endParaRPr lang="de-AT" altLang="de-DE" sz="2800" b="1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"/>
              <a:defRPr/>
            </a:pPr>
            <a:endParaRPr lang="de-AT" altLang="de-DE" sz="2800" b="1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4"/>
          <p:cNvSpPr>
            <a:spLocks noGrp="1" noChangeArrowheads="1"/>
          </p:cNvSpPr>
          <p:nvPr>
            <p:ph type="title"/>
          </p:nvPr>
        </p:nvSpPr>
        <p:spPr>
          <a:xfrm>
            <a:off x="1944688" y="115888"/>
            <a:ext cx="6589712" cy="1789112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de-AT" altLang="de-DE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HH, w, 66a, nicht-rezente Fraktur Th12/L1 (2006 mit VP behandelt), rezente Fraktur L2</a:t>
            </a:r>
          </a:p>
        </p:txBody>
      </p:sp>
      <p:pic>
        <p:nvPicPr>
          <p:cNvPr id="37891" name="Picture 5" descr="P32402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" y="1844675"/>
            <a:ext cx="2439988" cy="482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6" descr="P32402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213" y="2276475"/>
            <a:ext cx="3140075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7" descr="P324021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21400" y="1905000"/>
            <a:ext cx="2830513" cy="476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4"/>
          <p:cNvSpPr>
            <a:spLocks noGrp="1" noChangeArrowheads="1"/>
          </p:cNvSpPr>
          <p:nvPr>
            <p:ph type="title"/>
          </p:nvPr>
        </p:nvSpPr>
        <p:spPr>
          <a:xfrm>
            <a:off x="1944688" y="188913"/>
            <a:ext cx="6589712" cy="1716087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de-AT" altLang="de-DE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ventrale Resektion Th12-L2, Dekompression, Cage; dorsale </a:t>
            </a:r>
            <a:r>
              <a:rPr lang="de-AT" altLang="de-DE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Spondylodese</a:t>
            </a:r>
            <a:r>
              <a:rPr lang="de-AT" altLang="de-DE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Th9-L4 mit zementierten Schrauben</a:t>
            </a:r>
          </a:p>
        </p:txBody>
      </p:sp>
      <p:pic>
        <p:nvPicPr>
          <p:cNvPr id="38915" name="Picture 5" descr="P32402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5" y="1989138"/>
            <a:ext cx="2711450" cy="486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6" descr="P3240212"/>
          <p:cNvPicPr>
            <a:picLocks noChangeAspect="1" noChangeArrowheads="1"/>
          </p:cNvPicPr>
          <p:nvPr/>
        </p:nvPicPr>
        <p:blipFill>
          <a:blip r:embed="rId3" cstate="print"/>
          <a:srcRect r="5177"/>
          <a:stretch>
            <a:fillRect/>
          </a:stretch>
        </p:blipFill>
        <p:spPr bwMode="auto">
          <a:xfrm>
            <a:off x="3086100" y="1989138"/>
            <a:ext cx="3024188" cy="486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7" descr="P3240213"/>
          <p:cNvPicPr>
            <a:picLocks noChangeAspect="1" noChangeArrowheads="1"/>
          </p:cNvPicPr>
          <p:nvPr/>
        </p:nvPicPr>
        <p:blipFill>
          <a:blip r:embed="rId4" cstate="print"/>
          <a:srcRect r="6001"/>
          <a:stretch>
            <a:fillRect/>
          </a:stretch>
        </p:blipFill>
        <p:spPr bwMode="auto">
          <a:xfrm>
            <a:off x="6227763" y="1989138"/>
            <a:ext cx="2809875" cy="486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4"/>
          <p:cNvSpPr>
            <a:spLocks noGrp="1" noChangeArrowheads="1"/>
          </p:cNvSpPr>
          <p:nvPr>
            <p:ph type="title"/>
          </p:nvPr>
        </p:nvSpPr>
        <p:spPr>
          <a:xfrm>
            <a:off x="1150938" y="214313"/>
            <a:ext cx="7793037" cy="1343025"/>
          </a:xfrm>
        </p:spPr>
        <p:txBody>
          <a:bodyPr/>
          <a:lstStyle/>
          <a:p>
            <a:pPr algn="ctr" eaLnBrk="1" hangingPunct="1"/>
            <a:r>
              <a:rPr lang="de-AT" altLang="de-DE" sz="2400" b="1" smtClean="0"/>
              <a:t> BC, w, 75a, Camptocormia , 6 Monate nach  Vertebroplastie Th12, heftige Schmerzen lumbal, </a:t>
            </a:r>
            <a:br>
              <a:rPr lang="de-AT" altLang="de-DE" sz="2400" b="1" smtClean="0"/>
            </a:br>
            <a:r>
              <a:rPr lang="de-AT" altLang="de-DE" sz="2400" b="1" smtClean="0"/>
              <a:t>nur einige Schritte gehfähig</a:t>
            </a:r>
          </a:p>
        </p:txBody>
      </p:sp>
      <p:pic>
        <p:nvPicPr>
          <p:cNvPr id="39939" name="Picture 5" descr="PA16219020101016_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813" y="1844675"/>
            <a:ext cx="2397125" cy="482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6" descr="PA16218920101016_01"/>
          <p:cNvPicPr>
            <a:picLocks noChangeAspect="1" noChangeArrowheads="1"/>
          </p:cNvPicPr>
          <p:nvPr/>
        </p:nvPicPr>
        <p:blipFill>
          <a:blip r:embed="rId3" cstate="print"/>
          <a:srcRect r="12578"/>
          <a:stretch>
            <a:fillRect/>
          </a:stretch>
        </p:blipFill>
        <p:spPr bwMode="auto">
          <a:xfrm>
            <a:off x="5364163" y="1773238"/>
            <a:ext cx="2486025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4"/>
          <p:cNvSpPr>
            <a:spLocks noGrp="1" noChangeArrowheads="1"/>
          </p:cNvSpPr>
          <p:nvPr>
            <p:ph type="title"/>
          </p:nvPr>
        </p:nvSpPr>
        <p:spPr>
          <a:xfrm>
            <a:off x="1944688" y="623888"/>
            <a:ext cx="6589712" cy="1281112"/>
          </a:xfrm>
        </p:spPr>
        <p:txBody>
          <a:bodyPr/>
          <a:lstStyle/>
          <a:p>
            <a:pPr algn="ctr" eaLnBrk="1" hangingPunct="1"/>
            <a:r>
              <a:rPr lang="de-AT" altLang="de-DE" b="1" smtClean="0"/>
              <a:t>BC, w, 75a, 6 Mo nach VP L4</a:t>
            </a:r>
          </a:p>
        </p:txBody>
      </p:sp>
      <p:pic>
        <p:nvPicPr>
          <p:cNvPr id="40963" name="Picture 6" descr="PA21225920101021_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1628775"/>
            <a:ext cx="2874963" cy="482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5" descr="PA21226520101021_23"/>
          <p:cNvPicPr>
            <a:picLocks noChangeAspect="1" noChangeArrowheads="1"/>
          </p:cNvPicPr>
          <p:nvPr/>
        </p:nvPicPr>
        <p:blipFill>
          <a:blip r:embed="rId3" cstate="print">
            <a:lum contrast="12000"/>
          </a:blip>
          <a:srcRect/>
          <a:stretch>
            <a:fillRect/>
          </a:stretch>
        </p:blipFill>
        <p:spPr bwMode="auto">
          <a:xfrm>
            <a:off x="4067175" y="2060575"/>
            <a:ext cx="4608513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4"/>
          <p:cNvSpPr>
            <a:spLocks noGrp="1" noChangeArrowheads="1"/>
          </p:cNvSpPr>
          <p:nvPr>
            <p:ph type="title"/>
          </p:nvPr>
        </p:nvSpPr>
        <p:spPr>
          <a:xfrm>
            <a:off x="1150938" y="214313"/>
            <a:ext cx="7793037" cy="1270000"/>
          </a:xfrm>
        </p:spPr>
        <p:txBody>
          <a:bodyPr/>
          <a:lstStyle/>
          <a:p>
            <a:pPr algn="ctr" eaLnBrk="1" hangingPunct="1"/>
            <a:r>
              <a:rPr lang="de-AT" altLang="de-DE" sz="3200" b="1" smtClean="0"/>
              <a:t>BC, PSO L3/4, dorsale Spondylodese mit zem. Schrauben Th12-S1</a:t>
            </a:r>
          </a:p>
        </p:txBody>
      </p:sp>
      <p:pic>
        <p:nvPicPr>
          <p:cNvPr id="41987" name="Picture 5" descr="PA24232920101024_5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3175" y="1916113"/>
            <a:ext cx="2824163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6" descr="PA24233020101024_5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263" y="1844675"/>
            <a:ext cx="2657475" cy="486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4"/>
          <p:cNvSpPr>
            <a:spLocks noGrp="1" noChangeArrowheads="1"/>
          </p:cNvSpPr>
          <p:nvPr>
            <p:ph type="title"/>
          </p:nvPr>
        </p:nvSpPr>
        <p:spPr>
          <a:xfrm>
            <a:off x="1150938" y="214313"/>
            <a:ext cx="7793037" cy="1198562"/>
          </a:xfrm>
        </p:spPr>
        <p:txBody>
          <a:bodyPr/>
          <a:lstStyle/>
          <a:p>
            <a:pPr algn="ctr" eaLnBrk="1" hangingPunct="1"/>
            <a:r>
              <a:rPr lang="de-AT" altLang="de-DE" sz="3200" b="1" smtClean="0"/>
              <a:t>BC, 10d postop. Wirbeleinbruch Th12 mit motorischer Caudasymptomatik</a:t>
            </a:r>
          </a:p>
        </p:txBody>
      </p:sp>
      <p:pic>
        <p:nvPicPr>
          <p:cNvPr id="43011" name="Picture 5" descr="PB15244520101115_0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2133600"/>
            <a:ext cx="3359150" cy="448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6" descr="PB15245320101115_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0200" y="2139950"/>
            <a:ext cx="4752975" cy="446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4"/>
          <p:cNvSpPr>
            <a:spLocks noGrp="1" noChangeArrowheads="1"/>
          </p:cNvSpPr>
          <p:nvPr>
            <p:ph type="title"/>
          </p:nvPr>
        </p:nvSpPr>
        <p:spPr>
          <a:xfrm>
            <a:off x="1150938" y="188913"/>
            <a:ext cx="7793037" cy="1223962"/>
          </a:xfrm>
        </p:spPr>
        <p:txBody>
          <a:bodyPr/>
          <a:lstStyle/>
          <a:p>
            <a:pPr algn="ctr" eaLnBrk="1" hangingPunct="1"/>
            <a:r>
              <a:rPr lang="de-AT" altLang="de-DE" sz="2400" b="1" smtClean="0"/>
              <a:t>BC, PSO L3/4; WK-Einbruch Th12 10d postop. mit akuter Caudasymtomatik motorisch; Dekompression+ Fusionsverlängerung auf TH11</a:t>
            </a:r>
          </a:p>
        </p:txBody>
      </p:sp>
      <p:pic>
        <p:nvPicPr>
          <p:cNvPr id="44035" name="Picture 5" descr="PB12244320101112_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6375" y="1916113"/>
            <a:ext cx="2633663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6" descr="PB12244420101112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8775" y="1844675"/>
            <a:ext cx="2303463" cy="482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4"/>
          <p:cNvSpPr>
            <a:spLocks noGrp="1" noChangeArrowheads="1"/>
          </p:cNvSpPr>
          <p:nvPr>
            <p:ph type="title"/>
          </p:nvPr>
        </p:nvSpPr>
        <p:spPr>
          <a:xfrm>
            <a:off x="1150938" y="214313"/>
            <a:ext cx="7793037" cy="1270000"/>
          </a:xfrm>
        </p:spPr>
        <p:txBody>
          <a:bodyPr/>
          <a:lstStyle/>
          <a:p>
            <a:pPr algn="ctr" eaLnBrk="1" hangingPunct="1"/>
            <a:r>
              <a:rPr lang="de-AT" altLang="de-DE" b="1" smtClean="0"/>
              <a:t>ML, w, Kyphose im Liegen 40°, im Stehen 90°!</a:t>
            </a:r>
          </a:p>
        </p:txBody>
      </p:sp>
      <p:pic>
        <p:nvPicPr>
          <p:cNvPr id="45059" name="Picture 5" descr="PA27236720101027_01"/>
          <p:cNvPicPr>
            <a:picLocks noChangeAspect="1" noChangeArrowheads="1"/>
          </p:cNvPicPr>
          <p:nvPr/>
        </p:nvPicPr>
        <p:blipFill>
          <a:blip r:embed="rId2" cstate="print">
            <a:lum bright="-6000" contrast="6000"/>
          </a:blip>
          <a:srcRect/>
          <a:stretch>
            <a:fillRect/>
          </a:stretch>
        </p:blipFill>
        <p:spPr bwMode="auto">
          <a:xfrm>
            <a:off x="1835150" y="1712913"/>
            <a:ext cx="2016125" cy="488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6" descr="PA26234320101026_08"/>
          <p:cNvPicPr>
            <a:picLocks noChangeAspect="1" noChangeArrowheads="1"/>
          </p:cNvPicPr>
          <p:nvPr/>
        </p:nvPicPr>
        <p:blipFill>
          <a:blip r:embed="rId3" cstate="print">
            <a:lum bright="-12000" contrast="18000"/>
          </a:blip>
          <a:srcRect/>
          <a:stretch>
            <a:fillRect/>
          </a:stretch>
        </p:blipFill>
        <p:spPr bwMode="auto">
          <a:xfrm>
            <a:off x="4356100" y="1708150"/>
            <a:ext cx="2398713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944688" y="355600"/>
            <a:ext cx="6589712" cy="1344613"/>
          </a:xfrm>
        </p:spPr>
        <p:txBody>
          <a:bodyPr/>
          <a:lstStyle/>
          <a:p>
            <a:pPr algn="ctr" eaLnBrk="1" hangingPunct="1"/>
            <a:r>
              <a:rPr lang="de-AT" altLang="de-DE" b="1" smtClean="0"/>
              <a:t>ML, w, dorsale Spondylodese Th3-L2</a:t>
            </a:r>
          </a:p>
        </p:txBody>
      </p:sp>
      <p:pic>
        <p:nvPicPr>
          <p:cNvPr id="46083" name="Picture 3" descr="PA26234420101026_09"/>
          <p:cNvPicPr>
            <a:picLocks noChangeAspect="1" noChangeArrowheads="1"/>
          </p:cNvPicPr>
          <p:nvPr/>
        </p:nvPicPr>
        <p:blipFill>
          <a:blip r:embed="rId2" cstate="print">
            <a:lum contrast="18000"/>
          </a:blip>
          <a:srcRect/>
          <a:stretch>
            <a:fillRect/>
          </a:stretch>
        </p:blipFill>
        <p:spPr bwMode="auto">
          <a:xfrm>
            <a:off x="2260600" y="1822450"/>
            <a:ext cx="2174875" cy="4797425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</p:pic>
      <p:pic>
        <p:nvPicPr>
          <p:cNvPr id="46084" name="Picture 11" descr="Macho Liselot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59363" y="1822450"/>
            <a:ext cx="2322512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5" name="Line 12"/>
          <p:cNvSpPr>
            <a:spLocks noChangeShapeType="1"/>
          </p:cNvSpPr>
          <p:nvPr/>
        </p:nvSpPr>
        <p:spPr bwMode="auto">
          <a:xfrm>
            <a:off x="7596188" y="2565400"/>
            <a:ext cx="288925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AT"/>
          </a:p>
        </p:txBody>
      </p:sp>
      <p:sp>
        <p:nvSpPr>
          <p:cNvPr id="2" name="Ellipse 1"/>
          <p:cNvSpPr/>
          <p:nvPr/>
        </p:nvSpPr>
        <p:spPr>
          <a:xfrm>
            <a:off x="2916238" y="1963738"/>
            <a:ext cx="1497012" cy="12033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AT"/>
          </a:p>
        </p:txBody>
      </p:sp>
      <p:sp>
        <p:nvSpPr>
          <p:cNvPr id="3" name="Ellipse 2"/>
          <p:cNvSpPr/>
          <p:nvPr/>
        </p:nvSpPr>
        <p:spPr>
          <a:xfrm>
            <a:off x="5580063" y="1822450"/>
            <a:ext cx="1512887" cy="12461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A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150938" y="214313"/>
            <a:ext cx="7793037" cy="1270000"/>
          </a:xfrm>
        </p:spPr>
        <p:txBody>
          <a:bodyPr/>
          <a:lstStyle/>
          <a:p>
            <a:pPr algn="ctr" eaLnBrk="1" hangingPunct="1"/>
            <a:r>
              <a:rPr lang="de-AT" altLang="de-DE" b="1" smtClean="0"/>
              <a:t>ML, w, dorsale Spondylodese Th3-L2, Schraubenauszug L2</a:t>
            </a:r>
          </a:p>
        </p:txBody>
      </p:sp>
      <p:pic>
        <p:nvPicPr>
          <p:cNvPr id="47107" name="Picture 3" descr="PA29238120101029_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1700213"/>
            <a:ext cx="2012950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Picture 4" descr="PA29237920101029_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2138" y="1658938"/>
            <a:ext cx="2160587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Picture 5" descr="PA29238220101029_0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3238" y="1700213"/>
            <a:ext cx="2016125" cy="489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150938" y="549275"/>
            <a:ext cx="7793037" cy="1223963"/>
          </a:xfrm>
        </p:spPr>
        <p:txBody>
          <a:bodyPr/>
          <a:lstStyle/>
          <a:p>
            <a:pPr algn="ctr" eaLnBrk="1" hangingPunct="1"/>
            <a:r>
              <a:rPr lang="de-AT" altLang="de-DE" b="1" smtClean="0"/>
              <a:t>Pisa-Syndrom (Skoliose)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2133600"/>
            <a:ext cx="8283575" cy="3778250"/>
          </a:xfrm>
        </p:spPr>
        <p:txBody>
          <a:bodyPr/>
          <a:lstStyle/>
          <a:p>
            <a:pPr marL="0" indent="0" eaLnBrk="1" hangingPunct="1">
              <a:buFont typeface="Wingdings 3" pitchFamily="18" charset="2"/>
              <a:buNone/>
            </a:pPr>
            <a:r>
              <a:rPr lang="de-AT" altLang="de-DE" sz="2000" b="1" smtClean="0"/>
              <a:t>laterale Wirbelsäulenabweichung </a:t>
            </a:r>
          </a:p>
          <a:p>
            <a:pPr marL="0" indent="0" eaLnBrk="1" hangingPunct="1">
              <a:buFont typeface="Wingdings 3" pitchFamily="18" charset="2"/>
              <a:buNone/>
            </a:pPr>
            <a:r>
              <a:rPr lang="de-AT" altLang="de-DE" sz="2000" b="1" smtClean="0"/>
              <a:t>und die Tendenz, sich auf eine Seite</a:t>
            </a:r>
          </a:p>
          <a:p>
            <a:pPr marL="0" indent="0" eaLnBrk="1" hangingPunct="1">
              <a:buFont typeface="Wingdings 3" pitchFamily="18" charset="2"/>
              <a:buNone/>
            </a:pPr>
            <a:r>
              <a:rPr lang="de-AT" altLang="de-DE" sz="2000" b="1" smtClean="0"/>
              <a:t>zu lehnen-</a:t>
            </a:r>
          </a:p>
          <a:p>
            <a:pPr marL="0" indent="0" eaLnBrk="1" hangingPunct="1">
              <a:buFont typeface="Wingdings 3" pitchFamily="18" charset="2"/>
              <a:buNone/>
            </a:pPr>
            <a:r>
              <a:rPr lang="de-AT" altLang="de-DE" sz="2000" b="1" smtClean="0"/>
              <a:t>korreliert  signifikant mit der Seite</a:t>
            </a:r>
          </a:p>
          <a:p>
            <a:pPr marL="0" indent="0" eaLnBrk="1" hangingPunct="1">
              <a:buFont typeface="Wingdings 3" pitchFamily="18" charset="2"/>
              <a:buNone/>
            </a:pPr>
            <a:r>
              <a:rPr lang="de-AT" altLang="de-DE" sz="2000" b="1" smtClean="0"/>
              <a:t>der stärkeren Symptome des M.Parkinson</a:t>
            </a:r>
          </a:p>
          <a:p>
            <a:pPr marL="0" indent="0" eaLnBrk="1" hangingPunct="1">
              <a:buFont typeface="Wingdings 3" pitchFamily="18" charset="2"/>
              <a:buNone/>
            </a:pPr>
            <a:r>
              <a:rPr lang="de-AT" altLang="de-DE" sz="2000" b="1" smtClean="0"/>
              <a:t>(Duvoisin and Marsden, 1975)</a:t>
            </a:r>
          </a:p>
        </p:txBody>
      </p:sp>
      <p:pic>
        <p:nvPicPr>
          <p:cNvPr id="20484" name="Grafik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18163" y="1557338"/>
            <a:ext cx="3321050" cy="482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944688" y="623888"/>
            <a:ext cx="6589712" cy="1281112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de-AT" altLang="de-DE" sz="2800" b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Auszugssicherung mit Songerkabeln, prophylaktische Vertebroplastie des caudalen Wirbels L4</a:t>
            </a:r>
          </a:p>
        </p:txBody>
      </p:sp>
      <p:pic>
        <p:nvPicPr>
          <p:cNvPr id="48131" name="Picture 3" descr="PB27254520101127_14"/>
          <p:cNvPicPr>
            <a:picLocks noChangeAspect="1" noChangeArrowheads="1"/>
          </p:cNvPicPr>
          <p:nvPr/>
        </p:nvPicPr>
        <p:blipFill>
          <a:blip r:embed="rId2" cstate="print">
            <a:lum contrast="18000"/>
          </a:blip>
          <a:srcRect t="28938" b="21062"/>
          <a:stretch>
            <a:fillRect/>
          </a:stretch>
        </p:blipFill>
        <p:spPr bwMode="auto">
          <a:xfrm>
            <a:off x="5534025" y="2344738"/>
            <a:ext cx="3024188" cy="382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Picture 4" descr="PB27254620101127_15"/>
          <p:cNvPicPr>
            <a:picLocks noChangeAspect="1" noChangeArrowheads="1"/>
          </p:cNvPicPr>
          <p:nvPr/>
        </p:nvPicPr>
        <p:blipFill>
          <a:blip r:embed="rId3" cstate="print">
            <a:lum contrast="12000"/>
          </a:blip>
          <a:srcRect t="27834" b="25446"/>
          <a:stretch>
            <a:fillRect/>
          </a:stretch>
        </p:blipFill>
        <p:spPr bwMode="auto">
          <a:xfrm>
            <a:off x="1331913" y="2349500"/>
            <a:ext cx="3671887" cy="382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4"/>
          <p:cNvSpPr>
            <a:spLocks noGrp="1" noChangeArrowheads="1"/>
          </p:cNvSpPr>
          <p:nvPr>
            <p:ph type="title"/>
          </p:nvPr>
        </p:nvSpPr>
        <p:spPr>
          <a:xfrm>
            <a:off x="1150938" y="214313"/>
            <a:ext cx="7793037" cy="1270000"/>
          </a:xfrm>
        </p:spPr>
        <p:txBody>
          <a:bodyPr/>
          <a:lstStyle/>
          <a:p>
            <a:pPr algn="ctr" eaLnBrk="1" hangingPunct="1"/>
            <a:r>
              <a:rPr lang="de-AT" altLang="de-DE" b="1" smtClean="0"/>
              <a:t>ML, w, Schrauben-bzw. Stabauszug L3</a:t>
            </a:r>
          </a:p>
        </p:txBody>
      </p:sp>
      <p:pic>
        <p:nvPicPr>
          <p:cNvPr id="49155" name="Picture 5" descr="PC15262320101215_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989138"/>
            <a:ext cx="2443163" cy="469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6" descr="PC15263020101215_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113" y="2924175"/>
            <a:ext cx="2573337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7" descr="PC15262420101215_0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4700" y="1989138"/>
            <a:ext cx="2749550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4"/>
          <p:cNvSpPr>
            <a:spLocks noGrp="1" noChangeArrowheads="1"/>
          </p:cNvSpPr>
          <p:nvPr>
            <p:ph type="title"/>
          </p:nvPr>
        </p:nvSpPr>
        <p:spPr>
          <a:xfrm>
            <a:off x="1150938" y="214313"/>
            <a:ext cx="7793037" cy="1343025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de-AT" altLang="de-DE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ML, w, </a:t>
            </a:r>
            <a:r>
              <a:rPr lang="de-AT" altLang="de-DE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Spondylodeseverlängerung</a:t>
            </a:r>
            <a:r>
              <a:rPr lang="de-AT" altLang="de-DE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bis zum </a:t>
            </a:r>
            <a:r>
              <a:rPr lang="de-AT" altLang="de-DE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Sacrum</a:t>
            </a:r>
            <a:r>
              <a:rPr lang="de-AT" altLang="de-DE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de-AT" altLang="de-DE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Songer</a:t>
            </a:r>
            <a:r>
              <a:rPr lang="de-AT" altLang="de-DE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-Kabel L4,L5, </a:t>
            </a:r>
            <a:r>
              <a:rPr lang="de-AT" altLang="de-DE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postop</a:t>
            </a:r>
            <a:r>
              <a:rPr lang="de-AT" altLang="de-DE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 und 6 Mo </a:t>
            </a:r>
            <a:r>
              <a:rPr lang="de-AT" altLang="de-DE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postop</a:t>
            </a:r>
            <a:endParaRPr lang="de-AT" altLang="de-DE" sz="28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0179" name="Picture 5" descr="PC15263220101215_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844675"/>
            <a:ext cx="1831975" cy="482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0" name="Picture 6" descr="PC15263120101215_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46338" y="1860550"/>
            <a:ext cx="2616200" cy="480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7" descr="P121114520110121_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1613" y="1828800"/>
            <a:ext cx="1708150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2" name="Picture 8" descr="P121114620110121_0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91388" y="1828800"/>
            <a:ext cx="1649412" cy="482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1944688" y="623888"/>
            <a:ext cx="6589712" cy="1281112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de-AT" altLang="de-DE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S.R.,75a,m, </a:t>
            </a:r>
            <a:r>
              <a:rPr lang="de-AT" altLang="de-DE" sz="4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Zn</a:t>
            </a:r>
            <a:r>
              <a:rPr lang="de-AT" altLang="de-DE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Fraktur L1,2 bei </a:t>
            </a:r>
            <a:r>
              <a:rPr lang="de-AT" altLang="de-DE" sz="4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M.Parkinson</a:t>
            </a:r>
            <a:endParaRPr lang="de-AT" altLang="de-DE" sz="40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1203" name="Picture 3" descr="IMG_9597"/>
          <p:cNvPicPr>
            <a:picLocks noChangeAspect="1" noChangeArrowheads="1"/>
          </p:cNvPicPr>
          <p:nvPr/>
        </p:nvPicPr>
        <p:blipFill>
          <a:blip r:embed="rId2" cstate="print"/>
          <a:srcRect r="8768"/>
          <a:stretch>
            <a:fillRect/>
          </a:stretch>
        </p:blipFill>
        <p:spPr bwMode="auto">
          <a:xfrm>
            <a:off x="2135188" y="2084388"/>
            <a:ext cx="2292350" cy="410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4" name="Picture 4" descr="IMG_959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2109788"/>
            <a:ext cx="1955800" cy="410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5" name="Picture 3" descr="IMG_9346"/>
          <p:cNvPicPr>
            <a:picLocks noChangeAspect="1" noChangeArrowheads="1"/>
          </p:cNvPicPr>
          <p:nvPr/>
        </p:nvPicPr>
        <p:blipFill>
          <a:blip r:embed="rId4" cstate="print"/>
          <a:srcRect b="19362"/>
          <a:stretch>
            <a:fillRect/>
          </a:stretch>
        </p:blipFill>
        <p:spPr bwMode="auto">
          <a:xfrm>
            <a:off x="6751638" y="2078038"/>
            <a:ext cx="2392362" cy="410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6" name="Picture 4" descr="IMG_9347"/>
          <p:cNvPicPr>
            <a:picLocks noChangeAspect="1" noChangeArrowheads="1"/>
          </p:cNvPicPr>
          <p:nvPr/>
        </p:nvPicPr>
        <p:blipFill>
          <a:blip r:embed="rId5" cstate="print"/>
          <a:srcRect l="3696" r="6828"/>
          <a:stretch>
            <a:fillRect/>
          </a:stretch>
        </p:blipFill>
        <p:spPr bwMode="auto">
          <a:xfrm>
            <a:off x="4270375" y="2084388"/>
            <a:ext cx="2592388" cy="410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Ellipse 1"/>
          <p:cNvSpPr/>
          <p:nvPr/>
        </p:nvSpPr>
        <p:spPr>
          <a:xfrm>
            <a:off x="6856413" y="2276475"/>
            <a:ext cx="914400" cy="10810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A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762000"/>
            <a:ext cx="7924800" cy="579438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de-AT" altLang="de-DE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Mobilisierung dorsal, Wirbelresektion L1,2, ventrale Dekompression, dorsale Stabilisierung Th11-L4</a:t>
            </a:r>
          </a:p>
        </p:txBody>
      </p:sp>
      <p:pic>
        <p:nvPicPr>
          <p:cNvPr id="52227" name="Picture 3" descr="IMG_974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30638" y="2212975"/>
            <a:ext cx="1785937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Picture 4" descr="IMG_974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3663" y="2212975"/>
            <a:ext cx="1719262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Picture 3" descr="IMG_959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2988" y="2212975"/>
            <a:ext cx="2105025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Ellipse 1"/>
          <p:cNvSpPr/>
          <p:nvPr/>
        </p:nvSpPr>
        <p:spPr>
          <a:xfrm>
            <a:off x="1403350" y="2349500"/>
            <a:ext cx="1439863" cy="7191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A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el 1"/>
          <p:cNvSpPr>
            <a:spLocks noGrp="1"/>
          </p:cNvSpPr>
          <p:nvPr>
            <p:ph type="title"/>
          </p:nvPr>
        </p:nvSpPr>
        <p:spPr>
          <a:xfrm>
            <a:off x="1944688" y="623888"/>
            <a:ext cx="6589712" cy="1281112"/>
          </a:xfrm>
        </p:spPr>
        <p:txBody>
          <a:bodyPr/>
          <a:lstStyle/>
          <a:p>
            <a:pPr algn="ctr" eaLnBrk="1" hangingPunct="1"/>
            <a:r>
              <a:rPr lang="de-AT" altLang="de-DE" b="1" smtClean="0"/>
              <a:t>Rekyphosierung durch Fraktur von L4</a:t>
            </a:r>
          </a:p>
        </p:txBody>
      </p:sp>
      <p:pic>
        <p:nvPicPr>
          <p:cNvPr id="53251" name="Grafik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2275" y="1944688"/>
            <a:ext cx="3095625" cy="445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Grafik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5600" y="1939925"/>
            <a:ext cx="2222500" cy="457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el 1"/>
          <p:cNvSpPr>
            <a:spLocks noGrp="1"/>
          </p:cNvSpPr>
          <p:nvPr>
            <p:ph type="title"/>
          </p:nvPr>
        </p:nvSpPr>
        <p:spPr>
          <a:xfrm>
            <a:off x="1476375" y="549275"/>
            <a:ext cx="7467600" cy="863600"/>
          </a:xfrm>
        </p:spPr>
        <p:txBody>
          <a:bodyPr/>
          <a:lstStyle/>
          <a:p>
            <a:pPr eaLnBrk="1" hangingPunct="1"/>
            <a:r>
              <a:rPr lang="de-AT" altLang="de-DE" sz="3200" b="1" smtClean="0"/>
              <a:t>Verlängerung bis S1 mit TLIF L3-S1</a:t>
            </a:r>
          </a:p>
        </p:txBody>
      </p:sp>
      <p:pic>
        <p:nvPicPr>
          <p:cNvPr id="54275" name="Grafik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0563" y="2255838"/>
            <a:ext cx="1793875" cy="448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6" name="Grafik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575" y="2120900"/>
            <a:ext cx="2276475" cy="448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7" name="Grafik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788" y="2133600"/>
            <a:ext cx="1490662" cy="443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Ellipse 1"/>
          <p:cNvSpPr/>
          <p:nvPr/>
        </p:nvSpPr>
        <p:spPr>
          <a:xfrm>
            <a:off x="900113" y="2349500"/>
            <a:ext cx="1008062" cy="12239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A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el 1"/>
          <p:cNvSpPr>
            <a:spLocks noGrp="1"/>
          </p:cNvSpPr>
          <p:nvPr>
            <p:ph type="title"/>
          </p:nvPr>
        </p:nvSpPr>
        <p:spPr>
          <a:xfrm>
            <a:off x="1619250" y="623888"/>
            <a:ext cx="6589713" cy="1281112"/>
          </a:xfrm>
        </p:spPr>
        <p:txBody>
          <a:bodyPr/>
          <a:lstStyle/>
          <a:p>
            <a:pPr algn="ctr"/>
            <a:r>
              <a:rPr lang="de-AT" altLang="de-DE" b="1" smtClean="0"/>
              <a:t>S.J., 73a, m, Parkinson seit Jahren, Z.n.PLIF L4/5 vor 5a</a:t>
            </a:r>
            <a:endParaRPr lang="de-AT" altLang="de-DE" smtClean="0"/>
          </a:p>
        </p:txBody>
      </p:sp>
      <p:pic>
        <p:nvPicPr>
          <p:cNvPr id="55299" name="Grafik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66975" y="1909763"/>
            <a:ext cx="2303463" cy="479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0" name="Grafik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19713" y="1905000"/>
            <a:ext cx="2173287" cy="479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el 1"/>
          <p:cNvSpPr>
            <a:spLocks noGrp="1"/>
          </p:cNvSpPr>
          <p:nvPr>
            <p:ph type="title"/>
          </p:nvPr>
        </p:nvSpPr>
        <p:spPr>
          <a:xfrm>
            <a:off x="1547813" y="623888"/>
            <a:ext cx="6986587" cy="1281112"/>
          </a:xfrm>
        </p:spPr>
        <p:txBody>
          <a:bodyPr/>
          <a:lstStyle/>
          <a:p>
            <a:r>
              <a:rPr lang="de-AT" altLang="de-DE" b="1" smtClean="0"/>
              <a:t>S.J., 73a, m, Parkinson seit Jahren, Z.n.PLIF L4/5 vor 5a</a:t>
            </a:r>
            <a:endParaRPr lang="de-AT" altLang="de-DE" smtClean="0"/>
          </a:p>
        </p:txBody>
      </p:sp>
      <p:pic>
        <p:nvPicPr>
          <p:cNvPr id="56323" name="Grafik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1905000"/>
            <a:ext cx="2820987" cy="482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4" name="Grafik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363" y="1905000"/>
            <a:ext cx="3113087" cy="484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el 1"/>
          <p:cNvSpPr>
            <a:spLocks noGrp="1"/>
          </p:cNvSpPr>
          <p:nvPr>
            <p:ph type="title"/>
          </p:nvPr>
        </p:nvSpPr>
        <p:spPr>
          <a:xfrm>
            <a:off x="1258888" y="623888"/>
            <a:ext cx="7275512" cy="1281112"/>
          </a:xfrm>
        </p:spPr>
        <p:txBody>
          <a:bodyPr/>
          <a:lstStyle/>
          <a:p>
            <a:pPr algn="ctr"/>
            <a:r>
              <a:rPr lang="de-AT" altLang="de-DE" sz="2400" b="1" smtClean="0"/>
              <a:t>S.J., Materialentfernung L4/5, PSO L4, posterolaterale Spondylodese L2-Sacrum. OP-Zeit 3h</a:t>
            </a:r>
            <a:endParaRPr lang="de-AT" altLang="de-DE" sz="2400" smtClean="0"/>
          </a:p>
        </p:txBody>
      </p:sp>
      <p:pic>
        <p:nvPicPr>
          <p:cNvPr id="57347" name="Grafik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62150" y="1897063"/>
            <a:ext cx="2368550" cy="486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8" name="Grafik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9338" y="1897063"/>
            <a:ext cx="2305050" cy="486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944688" y="333375"/>
            <a:ext cx="6589712" cy="1150938"/>
          </a:xfrm>
        </p:spPr>
        <p:txBody>
          <a:bodyPr/>
          <a:lstStyle/>
          <a:p>
            <a:pPr algn="ctr" eaLnBrk="1" hangingPunct="1"/>
            <a:r>
              <a:rPr lang="de-AT" altLang="de-DE" b="1" smtClean="0"/>
              <a:t>Camptocormia (Tiple et al. 2008)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1182688" y="1844675"/>
            <a:ext cx="7772400" cy="4287838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de-AT" altLang="de-DE" sz="2400" b="1" dirty="0" smtClean="0"/>
              <a:t>abnorme Flexion der </a:t>
            </a:r>
            <a:r>
              <a:rPr lang="de-AT" altLang="de-DE" sz="2400" b="1" dirty="0" err="1" smtClean="0"/>
              <a:t>thorakolumbalen</a:t>
            </a:r>
            <a:r>
              <a:rPr lang="de-AT" altLang="de-DE" sz="2400" b="1" dirty="0" smtClean="0"/>
              <a:t> WS beim Stehen und Gehen, die im Liegen verschwindet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de-AT" altLang="de-DE" sz="2400" b="1" dirty="0" smtClean="0"/>
              <a:t>Prävalenz  7%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de-AT" altLang="de-DE" sz="2400" b="1" dirty="0" smtClean="0"/>
              <a:t>DD: andere Basalganglienerkrankungen, Dystonie, muskuläre Erkrankungen (spät auftretende Muskeldystrophie, entzündliche Polymyositis-, endokrine oder metabolische </a:t>
            </a:r>
            <a:r>
              <a:rPr lang="de-AT" altLang="de-DE" sz="2400" b="1" dirty="0" err="1" smtClean="0"/>
              <a:t>Myopathien</a:t>
            </a:r>
            <a:r>
              <a:rPr lang="de-AT" altLang="de-DE" sz="2400" b="1" dirty="0" smtClean="0"/>
              <a:t>), psychogene </a:t>
            </a:r>
            <a:r>
              <a:rPr lang="de-AT" altLang="de-DE" sz="2400" b="1" dirty="0" err="1" smtClean="0"/>
              <a:t>Camptocormia</a:t>
            </a:r>
            <a:r>
              <a:rPr lang="de-AT" altLang="de-DE" sz="2400" b="1" dirty="0" smtClean="0"/>
              <a:t>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de-AT" altLang="de-DE" sz="2400" b="1" dirty="0" smtClean="0"/>
              <a:t>Ursachen: neuronale Dysfunktion?</a:t>
            </a:r>
          </a:p>
          <a:p>
            <a:pPr marL="0" indent="0" eaLnBrk="1" hangingPunct="1">
              <a:lnSpc>
                <a:spcPct val="80000"/>
              </a:lnSpc>
              <a:buFont typeface="Wingdings 3" pitchFamily="18" charset="2"/>
              <a:buNone/>
              <a:defRPr/>
            </a:pPr>
            <a:r>
              <a:rPr lang="de-AT" altLang="de-DE" sz="2400" b="1" dirty="0"/>
              <a:t> </a:t>
            </a:r>
            <a:r>
              <a:rPr lang="de-AT" altLang="de-DE" sz="2400" b="1" dirty="0" smtClean="0"/>
              <a:t>                     </a:t>
            </a:r>
            <a:r>
              <a:rPr lang="de-AT" altLang="de-DE" sz="2400" b="1" dirty="0" err="1" smtClean="0"/>
              <a:t>Myopathien</a:t>
            </a:r>
            <a:r>
              <a:rPr lang="de-AT" altLang="de-DE" sz="2400" b="1" dirty="0" smtClean="0"/>
              <a:t>? (</a:t>
            </a:r>
            <a:r>
              <a:rPr lang="de-AT" altLang="de-DE" sz="2400" b="1" dirty="0" err="1" smtClean="0"/>
              <a:t>nekrotisierend</a:t>
            </a:r>
            <a:r>
              <a:rPr lang="de-AT" altLang="de-DE" sz="2400" b="1" dirty="0" smtClean="0"/>
              <a:t>, </a:t>
            </a:r>
          </a:p>
          <a:p>
            <a:pPr marL="0" indent="0" eaLnBrk="1" hangingPunct="1">
              <a:lnSpc>
                <a:spcPct val="80000"/>
              </a:lnSpc>
              <a:buFont typeface="Wingdings 3" pitchFamily="18" charset="2"/>
              <a:buNone/>
              <a:defRPr/>
            </a:pPr>
            <a:r>
              <a:rPr lang="de-AT" altLang="de-DE" sz="2400" b="1" dirty="0"/>
              <a:t> </a:t>
            </a:r>
            <a:r>
              <a:rPr lang="de-AT" altLang="de-DE" sz="2400" b="1" dirty="0" smtClean="0"/>
              <a:t>                                              entzündlich)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el 1"/>
          <p:cNvSpPr>
            <a:spLocks noGrp="1"/>
          </p:cNvSpPr>
          <p:nvPr>
            <p:ph type="title"/>
          </p:nvPr>
        </p:nvSpPr>
        <p:spPr>
          <a:xfrm>
            <a:off x="1944688" y="623888"/>
            <a:ext cx="6589712" cy="1281112"/>
          </a:xfrm>
        </p:spPr>
        <p:txBody>
          <a:bodyPr/>
          <a:lstStyle/>
          <a:p>
            <a:pPr algn="ctr"/>
            <a:r>
              <a:rPr lang="de-AT" altLang="de-DE" b="1" smtClean="0"/>
              <a:t>WA,w,74a, Parkinson, Pisa-Syndrom; Verlauf 3/14-10/17</a:t>
            </a:r>
          </a:p>
        </p:txBody>
      </p:sp>
      <p:pic>
        <p:nvPicPr>
          <p:cNvPr id="58371" name="Grafik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2565400"/>
            <a:ext cx="2125662" cy="411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2" name="Grafik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70138" y="2562225"/>
            <a:ext cx="2255837" cy="411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3" name="Grafik 4"/>
          <p:cNvPicPr>
            <a:picLocks noChangeAspect="1"/>
          </p:cNvPicPr>
          <p:nvPr/>
        </p:nvPicPr>
        <p:blipFill>
          <a:blip r:embed="rId4" cstate="print"/>
          <a:srcRect l="2223" t="900" r="13918" b="3032"/>
          <a:stretch>
            <a:fillRect/>
          </a:stretch>
        </p:blipFill>
        <p:spPr bwMode="auto">
          <a:xfrm>
            <a:off x="6840538" y="2586038"/>
            <a:ext cx="2116137" cy="411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4" name="Grafik 5"/>
          <p:cNvPicPr>
            <a:picLocks noChangeAspect="1"/>
          </p:cNvPicPr>
          <p:nvPr/>
        </p:nvPicPr>
        <p:blipFill>
          <a:blip r:embed="rId5" cstate="print"/>
          <a:srcRect l="15259" r="14552" b="2409"/>
          <a:stretch>
            <a:fillRect/>
          </a:stretch>
        </p:blipFill>
        <p:spPr bwMode="auto">
          <a:xfrm>
            <a:off x="4691063" y="2586038"/>
            <a:ext cx="2085975" cy="409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el 1"/>
          <p:cNvSpPr>
            <a:spLocks noGrp="1"/>
          </p:cNvSpPr>
          <p:nvPr>
            <p:ph type="title"/>
          </p:nvPr>
        </p:nvSpPr>
        <p:spPr>
          <a:xfrm>
            <a:off x="1944688" y="333375"/>
            <a:ext cx="6589712" cy="1571625"/>
          </a:xfrm>
        </p:spPr>
        <p:txBody>
          <a:bodyPr/>
          <a:lstStyle/>
          <a:p>
            <a:pPr algn="ctr"/>
            <a:r>
              <a:rPr lang="de-AT" altLang="de-DE" sz="2400" b="1" smtClean="0"/>
              <a:t>Pseudolisthese L4 mit erosiver Osteochondrose L3-L5, massive autochthone Muskelverfettung</a:t>
            </a:r>
          </a:p>
        </p:txBody>
      </p:sp>
      <p:pic>
        <p:nvPicPr>
          <p:cNvPr id="59395" name="Grafik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1935163"/>
            <a:ext cx="2833687" cy="476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6" name="Grafik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0725" y="1935163"/>
            <a:ext cx="3970338" cy="476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el 1"/>
          <p:cNvSpPr>
            <a:spLocks noGrp="1"/>
          </p:cNvSpPr>
          <p:nvPr>
            <p:ph type="title"/>
          </p:nvPr>
        </p:nvSpPr>
        <p:spPr>
          <a:xfrm>
            <a:off x="1944688" y="623888"/>
            <a:ext cx="6589712" cy="1281112"/>
          </a:xfrm>
        </p:spPr>
        <p:txBody>
          <a:bodyPr/>
          <a:lstStyle/>
          <a:p>
            <a:pPr algn="ctr"/>
            <a:r>
              <a:rPr lang="de-AT" altLang="de-DE" b="1" smtClean="0"/>
              <a:t>absolute Vertebrostenose L4/5</a:t>
            </a:r>
          </a:p>
        </p:txBody>
      </p:sp>
      <p:pic>
        <p:nvPicPr>
          <p:cNvPr id="60419" name="Grafik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2138" y="2133600"/>
            <a:ext cx="3960812" cy="459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el 1"/>
          <p:cNvSpPr>
            <a:spLocks noGrp="1"/>
          </p:cNvSpPr>
          <p:nvPr>
            <p:ph type="title"/>
          </p:nvPr>
        </p:nvSpPr>
        <p:spPr>
          <a:xfrm>
            <a:off x="1944688" y="333375"/>
            <a:ext cx="6589712" cy="1223963"/>
          </a:xfrm>
        </p:spPr>
        <p:txBody>
          <a:bodyPr/>
          <a:lstStyle/>
          <a:p>
            <a:pPr algn="ctr"/>
            <a:r>
              <a:rPr lang="de-AT" altLang="de-DE" sz="2400" b="1" smtClean="0"/>
              <a:t>Dekompression L3-L5, PLIF L2-S1, dorsale Spondylodese Th10-S1, prophylaktische Zementierung Th8-Th10</a:t>
            </a:r>
          </a:p>
        </p:txBody>
      </p:sp>
      <p:pic>
        <p:nvPicPr>
          <p:cNvPr id="61443" name="Grafik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700213"/>
            <a:ext cx="2305050" cy="491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4" name="Grafik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775" y="1687513"/>
            <a:ext cx="3084513" cy="491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5" name="Grafik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99163" y="1700213"/>
            <a:ext cx="2317750" cy="490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150938" y="214313"/>
            <a:ext cx="7793037" cy="1414462"/>
          </a:xfrm>
        </p:spPr>
        <p:txBody>
          <a:bodyPr/>
          <a:lstStyle/>
          <a:p>
            <a:pPr algn="ctr" eaLnBrk="1" hangingPunct="1"/>
            <a:r>
              <a:rPr lang="de-AT" altLang="de-DE" b="1" smtClean="0"/>
              <a:t>Zusammenfassung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idx="1"/>
          </p:nvPr>
        </p:nvSpPr>
        <p:spPr>
          <a:xfrm>
            <a:off x="827088" y="1196975"/>
            <a:ext cx="7772400" cy="4535488"/>
          </a:xfrm>
        </p:spPr>
        <p:txBody>
          <a:bodyPr rtlCol="0">
            <a:noAutofit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de-AT" altLang="de-DE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Flatback</a:t>
            </a:r>
            <a:r>
              <a:rPr lang="de-AT" altLang="de-DE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de-AT" altLang="de-DE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Kyphoskoliose</a:t>
            </a:r>
            <a:r>
              <a:rPr lang="de-AT" altLang="de-DE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und Osteoporose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de-AT" altLang="de-DE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 sind die häufigsten Wirbelsäulenprobleme bei </a:t>
            </a:r>
            <a:r>
              <a:rPr lang="de-AT" altLang="de-DE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M.Parkinson</a:t>
            </a:r>
            <a:endParaRPr lang="de-AT" altLang="de-DE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de-AT" altLang="de-DE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Symptome nehmen im Verlauf des Tages zu</a:t>
            </a:r>
          </a:p>
          <a:p>
            <a:pPr marL="0" indent="0" eaLnBrk="1" hangingPunct="1">
              <a:buFont typeface="Wingdings 3" pitchFamily="18" charset="2"/>
              <a:buNone/>
              <a:defRPr/>
            </a:pPr>
            <a:r>
              <a:rPr lang="de-AT" altLang="de-DE" b="1" dirty="0" smtClean="0"/>
              <a:t>die Operationen sind schwierig, langdauernd und haben eine hohe </a:t>
            </a:r>
          </a:p>
          <a:p>
            <a:pPr marL="0" indent="0" eaLnBrk="1" hangingPunct="1">
              <a:buFont typeface="Wingdings 3" pitchFamily="18" charset="2"/>
              <a:buNone/>
              <a:defRPr/>
            </a:pPr>
            <a:r>
              <a:rPr lang="de-AT" altLang="de-DE" b="1" dirty="0"/>
              <a:t> </a:t>
            </a:r>
            <a:r>
              <a:rPr lang="de-AT" altLang="de-DE" b="1" dirty="0" smtClean="0"/>
              <a:t>    Komplikationsrate </a:t>
            </a:r>
          </a:p>
          <a:p>
            <a:pPr marL="0" indent="0" eaLnBrk="1" hangingPunct="1">
              <a:buFont typeface="Wingdings 3" pitchFamily="18" charset="2"/>
              <a:buNone/>
              <a:defRPr/>
            </a:pPr>
            <a:r>
              <a:rPr lang="de-AT" altLang="de-DE" b="1" dirty="0" smtClean="0"/>
              <a:t>die Ergebnisse sind mit Abstrichen zufriedenstellend und erhöhen die</a:t>
            </a:r>
          </a:p>
          <a:p>
            <a:pPr marL="0" indent="0" eaLnBrk="1" hangingPunct="1">
              <a:buFont typeface="Wingdings 3" pitchFamily="18" charset="2"/>
              <a:buNone/>
              <a:defRPr/>
            </a:pPr>
            <a:r>
              <a:rPr lang="de-AT" altLang="de-DE" b="1" dirty="0"/>
              <a:t> </a:t>
            </a:r>
            <a:r>
              <a:rPr lang="de-AT" altLang="de-DE" b="1" dirty="0" smtClean="0"/>
              <a:t>    Lebensqualität </a:t>
            </a:r>
            <a:r>
              <a:rPr lang="de-AT" altLang="de-DE" b="1" u="sng" dirty="0" smtClean="0"/>
              <a:t>der Patienten </a:t>
            </a:r>
            <a:r>
              <a:rPr lang="de-AT" altLang="de-DE" b="1" dirty="0" smtClean="0"/>
              <a:t>wesentlich! </a:t>
            </a:r>
          </a:p>
          <a:p>
            <a:pPr marL="0" indent="0" eaLnBrk="1" hangingPunct="1">
              <a:buFont typeface="Wingdings 3" pitchFamily="18" charset="2"/>
              <a:buNone/>
              <a:defRPr/>
            </a:pPr>
            <a:r>
              <a:rPr lang="de-AT" altLang="de-DE" b="1" dirty="0"/>
              <a:t>d</a:t>
            </a:r>
            <a:r>
              <a:rPr lang="de-AT" altLang="de-DE" b="1" dirty="0" smtClean="0"/>
              <a:t>ie </a:t>
            </a:r>
            <a:r>
              <a:rPr lang="de-AT" altLang="de-DE" b="1" dirty="0" err="1" smtClean="0"/>
              <a:t>Op</a:t>
            </a:r>
            <a:r>
              <a:rPr lang="de-AT" altLang="de-DE" b="1" dirty="0" smtClean="0"/>
              <a:t>-Aufklärung ist sehr schwierig, da sich speziell die</a:t>
            </a:r>
          </a:p>
          <a:p>
            <a:pPr marL="0" indent="0" eaLnBrk="1" hangingPunct="1">
              <a:buFont typeface="Wingdings 3" pitchFamily="18" charset="2"/>
              <a:buNone/>
              <a:defRPr/>
            </a:pPr>
            <a:r>
              <a:rPr lang="de-AT" altLang="de-DE" b="1" dirty="0"/>
              <a:t> </a:t>
            </a:r>
            <a:r>
              <a:rPr lang="de-AT" altLang="de-DE" b="1" dirty="0" smtClean="0"/>
              <a:t>    Angehörigen eine Therapie der Parkinsonsymptome erwarten und</a:t>
            </a:r>
          </a:p>
          <a:p>
            <a:pPr marL="0" indent="0" eaLnBrk="1" hangingPunct="1">
              <a:buFont typeface="Wingdings 3" pitchFamily="18" charset="2"/>
              <a:buNone/>
              <a:defRPr/>
            </a:pPr>
            <a:r>
              <a:rPr lang="de-AT" altLang="de-DE" b="1" dirty="0"/>
              <a:t> </a:t>
            </a:r>
            <a:r>
              <a:rPr lang="de-AT" altLang="de-DE" b="1" dirty="0" smtClean="0"/>
              <a:t>     manchmal vom Ergebnis enttäuscht sind</a:t>
            </a:r>
          </a:p>
          <a:p>
            <a:pPr marL="0" indent="0" eaLnBrk="1" hangingPunct="1">
              <a:buFont typeface="Wingdings 3" pitchFamily="18" charset="2"/>
              <a:buNone/>
              <a:defRPr/>
            </a:pPr>
            <a:r>
              <a:rPr lang="de-AT" altLang="de-DE" b="1" dirty="0" smtClean="0"/>
              <a:t>die Operateure brauchen viel Geduld, müssen häufige Rückschläge</a:t>
            </a:r>
          </a:p>
          <a:p>
            <a:pPr marL="0" indent="0" eaLnBrk="1" hangingPunct="1">
              <a:buFont typeface="Wingdings 3" pitchFamily="18" charset="2"/>
              <a:buNone/>
              <a:defRPr/>
            </a:pPr>
            <a:r>
              <a:rPr lang="de-AT" altLang="de-DE" b="1" dirty="0"/>
              <a:t> </a:t>
            </a:r>
            <a:r>
              <a:rPr lang="de-AT" altLang="de-DE" b="1" dirty="0" smtClean="0"/>
              <a:t>     in Kauf  nehmen und verbringen so manche unruhige bis </a:t>
            </a:r>
          </a:p>
          <a:p>
            <a:pPr marL="0" indent="0" eaLnBrk="1" hangingPunct="1">
              <a:buFont typeface="Wingdings 3" pitchFamily="18" charset="2"/>
              <a:buNone/>
              <a:defRPr/>
            </a:pPr>
            <a:r>
              <a:rPr lang="de-AT" altLang="de-DE" b="1" dirty="0"/>
              <a:t> </a:t>
            </a:r>
            <a:r>
              <a:rPr lang="de-AT" altLang="de-DE" b="1" dirty="0" smtClean="0"/>
              <a:t>    schlaflose Nacht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de-AT" altLang="de-DE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de-AT" altLang="de-DE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de-AT" altLang="de-DE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de-AT" altLang="de-DE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de-AT" altLang="de-DE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de-AT" altLang="de-DE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el 1"/>
          <p:cNvSpPr>
            <a:spLocks noGrp="1"/>
          </p:cNvSpPr>
          <p:nvPr>
            <p:ph type="title"/>
          </p:nvPr>
        </p:nvSpPr>
        <p:spPr>
          <a:xfrm>
            <a:off x="1944688" y="260350"/>
            <a:ext cx="6589712" cy="1081088"/>
          </a:xfrm>
        </p:spPr>
        <p:txBody>
          <a:bodyPr/>
          <a:lstStyle/>
          <a:p>
            <a:r>
              <a:rPr lang="de-AT" sz="2400" b="1" smtClean="0"/>
              <a:t>Im Evangelischen KH werden manchmal seltsame WS-Operationen durchgeführt!</a:t>
            </a:r>
          </a:p>
        </p:txBody>
      </p:sp>
      <p:pic>
        <p:nvPicPr>
          <p:cNvPr id="63491" name="Picture 5" descr="IMG_352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35297"/>
          <a:stretch>
            <a:fillRect/>
          </a:stretch>
        </p:blipFill>
        <p:spPr>
          <a:xfrm>
            <a:off x="2555875" y="1196975"/>
            <a:ext cx="4583113" cy="3495675"/>
          </a:xfrm>
          <a:noFill/>
        </p:spPr>
      </p:pic>
      <p:pic>
        <p:nvPicPr>
          <p:cNvPr id="63492" name="Grafik 2"/>
          <p:cNvPicPr>
            <a:picLocks noChangeAspect="1"/>
          </p:cNvPicPr>
          <p:nvPr/>
        </p:nvPicPr>
        <p:blipFill>
          <a:blip r:embed="rId3" cstate="print"/>
          <a:srcRect l="430" t="26932" r="-430" b="-6734"/>
          <a:stretch>
            <a:fillRect/>
          </a:stretch>
        </p:blipFill>
        <p:spPr bwMode="auto">
          <a:xfrm>
            <a:off x="900113" y="5229225"/>
            <a:ext cx="76422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3" name="Textfeld 5"/>
          <p:cNvSpPr txBox="1">
            <a:spLocks noChangeArrowheads="1"/>
          </p:cNvSpPr>
          <p:nvPr/>
        </p:nvSpPr>
        <p:spPr bwMode="auto">
          <a:xfrm>
            <a:off x="2195513" y="6237288"/>
            <a:ext cx="44640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/>
              <a:t>(Fusion nach Arnold Schönberg)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el 1"/>
          <p:cNvSpPr>
            <a:spLocks noGrp="1"/>
          </p:cNvSpPr>
          <p:nvPr>
            <p:ph type="title"/>
          </p:nvPr>
        </p:nvSpPr>
        <p:spPr>
          <a:xfrm>
            <a:off x="1944688" y="623888"/>
            <a:ext cx="6589712" cy="1281112"/>
          </a:xfrm>
        </p:spPr>
        <p:txBody>
          <a:bodyPr/>
          <a:lstStyle/>
          <a:p>
            <a:r>
              <a:rPr lang="de-AT" altLang="de-DE" b="1" smtClean="0"/>
              <a:t>Was ist das PISA-Syndrom?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43100" y="2133600"/>
            <a:ext cx="6591300" cy="3778250"/>
          </a:xfrm>
        </p:spPr>
        <p:txBody>
          <a:bodyPr/>
          <a:lstStyle/>
          <a:p>
            <a:pPr>
              <a:defRPr/>
            </a:pPr>
            <a:r>
              <a:rPr lang="de-AT" sz="2400" b="1" dirty="0" smtClean="0"/>
              <a:t>1)jährlich deutliche Verschlechterung </a:t>
            </a:r>
          </a:p>
          <a:p>
            <a:pPr marL="0" indent="0">
              <a:buFont typeface="Wingdings 3" pitchFamily="18" charset="2"/>
              <a:buNone/>
              <a:defRPr/>
            </a:pPr>
            <a:r>
              <a:rPr lang="de-AT" sz="2400" b="1" dirty="0"/>
              <a:t> </a:t>
            </a:r>
            <a:r>
              <a:rPr lang="de-AT" sz="2400" b="1" dirty="0" smtClean="0"/>
              <a:t>      von Parkinsonpatienten beim PISA-Test</a:t>
            </a:r>
          </a:p>
          <a:p>
            <a:pPr>
              <a:defRPr/>
            </a:pPr>
            <a:r>
              <a:rPr lang="de-AT" sz="2400" b="1" dirty="0" smtClean="0"/>
              <a:t>2)</a:t>
            </a:r>
            <a:r>
              <a:rPr lang="de-AT" sz="2400" b="1" dirty="0"/>
              <a:t>m</a:t>
            </a:r>
            <a:r>
              <a:rPr lang="de-AT" sz="2400" b="1" dirty="0" smtClean="0"/>
              <a:t>ehrere Wirbelkörpereinbrüche beim</a:t>
            </a:r>
          </a:p>
          <a:p>
            <a:pPr marL="0" indent="0">
              <a:buFont typeface="Wingdings 3" pitchFamily="18" charset="2"/>
              <a:buNone/>
              <a:defRPr/>
            </a:pPr>
            <a:r>
              <a:rPr lang="de-AT" sz="2400" b="1" dirty="0"/>
              <a:t> </a:t>
            </a:r>
            <a:r>
              <a:rPr lang="de-AT" sz="2400" b="1" dirty="0" smtClean="0"/>
              <a:t>      </a:t>
            </a:r>
            <a:r>
              <a:rPr lang="de-AT" sz="2400" b="1" dirty="0" err="1" smtClean="0"/>
              <a:t>Mb.P</a:t>
            </a:r>
            <a:r>
              <a:rPr lang="de-AT" sz="2400" b="1" dirty="0" smtClean="0"/>
              <a:t>.</a:t>
            </a:r>
          </a:p>
          <a:p>
            <a:pPr>
              <a:defRPr/>
            </a:pPr>
            <a:r>
              <a:rPr lang="de-AT" sz="2400" b="1" dirty="0" smtClean="0"/>
              <a:t>3)progrediente Skoliose beim </a:t>
            </a:r>
            <a:r>
              <a:rPr lang="de-AT" sz="2400" b="1" dirty="0" err="1" smtClean="0"/>
              <a:t>Mb.P</a:t>
            </a:r>
            <a:r>
              <a:rPr lang="de-AT" sz="2400" b="1" dirty="0" smtClean="0"/>
              <a:t>.</a:t>
            </a:r>
          </a:p>
          <a:p>
            <a:pPr>
              <a:defRPr/>
            </a:pPr>
            <a:r>
              <a:rPr lang="de-AT" sz="2400" b="1" dirty="0" smtClean="0"/>
              <a:t>4)zunehmende Kyphose beim </a:t>
            </a:r>
            <a:r>
              <a:rPr lang="de-AT" sz="2400" b="1" dirty="0" err="1" smtClean="0"/>
              <a:t>Mb.P</a:t>
            </a:r>
            <a:r>
              <a:rPr lang="de-AT" sz="2400" b="1" dirty="0" smtClean="0"/>
              <a:t>.</a:t>
            </a:r>
            <a:endParaRPr lang="de-AT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el 1"/>
          <p:cNvSpPr>
            <a:spLocks noGrp="1"/>
          </p:cNvSpPr>
          <p:nvPr>
            <p:ph type="title"/>
          </p:nvPr>
        </p:nvSpPr>
        <p:spPr>
          <a:xfrm>
            <a:off x="1944688" y="333375"/>
            <a:ext cx="6589712" cy="1571625"/>
          </a:xfrm>
        </p:spPr>
        <p:txBody>
          <a:bodyPr/>
          <a:lstStyle/>
          <a:p>
            <a:pPr algn="ctr"/>
            <a:r>
              <a:rPr lang="de-AT" altLang="de-DE" sz="3200" b="1" smtClean="0"/>
              <a:t>Was kennzeichnet die Skoliose beim PISA-Syndrom?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43100" y="1628775"/>
            <a:ext cx="6591300" cy="4283075"/>
          </a:xfrm>
        </p:spPr>
        <p:txBody>
          <a:bodyPr/>
          <a:lstStyle/>
          <a:p>
            <a:pPr>
              <a:defRPr/>
            </a:pPr>
            <a:r>
              <a:rPr lang="de-AT" sz="2400" b="1" dirty="0" smtClean="0"/>
              <a:t>1)Krümmung wie bei idiopathischer</a:t>
            </a:r>
          </a:p>
          <a:p>
            <a:pPr marL="0" indent="0">
              <a:buFont typeface="Wingdings 3" pitchFamily="18" charset="2"/>
              <a:buNone/>
              <a:defRPr/>
            </a:pPr>
            <a:r>
              <a:rPr lang="de-AT" sz="2400" b="1"/>
              <a:t> </a:t>
            </a:r>
            <a:r>
              <a:rPr lang="de-AT" sz="2400" b="1" smtClean="0"/>
              <a:t>      </a:t>
            </a:r>
            <a:r>
              <a:rPr lang="de-AT" sz="2400" b="1" dirty="0" smtClean="0"/>
              <a:t>Skoliose</a:t>
            </a:r>
          </a:p>
          <a:p>
            <a:pPr>
              <a:defRPr/>
            </a:pPr>
            <a:r>
              <a:rPr lang="de-AT" sz="2400" b="1" dirty="0" smtClean="0"/>
              <a:t>2)Krümmung wie bei idiopathischer </a:t>
            </a:r>
          </a:p>
          <a:p>
            <a:pPr marL="0" indent="0">
              <a:buFont typeface="Wingdings 3" pitchFamily="18" charset="2"/>
              <a:buNone/>
              <a:defRPr/>
            </a:pPr>
            <a:r>
              <a:rPr lang="de-AT" sz="2400" b="1" dirty="0"/>
              <a:t> </a:t>
            </a:r>
            <a:r>
              <a:rPr lang="de-AT" sz="2400" b="1" dirty="0" smtClean="0"/>
              <a:t>      Skoliose, nur stärker progredient</a:t>
            </a:r>
          </a:p>
          <a:p>
            <a:pPr>
              <a:defRPr/>
            </a:pPr>
            <a:r>
              <a:rPr lang="de-AT" sz="2400" b="1" dirty="0" smtClean="0"/>
              <a:t>3)</a:t>
            </a:r>
            <a:r>
              <a:rPr lang="de-AT" sz="2400" b="1" dirty="0" err="1" smtClean="0"/>
              <a:t>kurzbogoge</a:t>
            </a:r>
            <a:r>
              <a:rPr lang="de-AT" sz="2400" b="1" dirty="0" smtClean="0"/>
              <a:t> Krümmung wie bei </a:t>
            </a:r>
          </a:p>
          <a:p>
            <a:pPr marL="0" indent="0">
              <a:buFont typeface="Wingdings 3" pitchFamily="18" charset="2"/>
              <a:buNone/>
              <a:defRPr/>
            </a:pPr>
            <a:r>
              <a:rPr lang="de-AT" sz="2400" b="1" dirty="0"/>
              <a:t> </a:t>
            </a:r>
            <a:r>
              <a:rPr lang="de-AT" sz="2400" b="1" dirty="0" smtClean="0"/>
              <a:t>      Halbwirbel</a:t>
            </a:r>
          </a:p>
          <a:p>
            <a:pPr>
              <a:defRPr/>
            </a:pPr>
            <a:r>
              <a:rPr lang="de-AT" sz="2400" b="1" dirty="0" smtClean="0"/>
              <a:t>4)Skoliose, die progredient aus dem Lot </a:t>
            </a:r>
          </a:p>
          <a:p>
            <a:pPr marL="0" indent="0">
              <a:buFont typeface="Wingdings 3" pitchFamily="18" charset="2"/>
              <a:buNone/>
              <a:defRPr/>
            </a:pPr>
            <a:r>
              <a:rPr lang="de-AT" sz="2400" b="1" dirty="0"/>
              <a:t> </a:t>
            </a:r>
            <a:r>
              <a:rPr lang="de-AT" sz="2400" b="1" dirty="0" smtClean="0"/>
              <a:t>      abweicht und den Oberkörper zur Seite</a:t>
            </a:r>
          </a:p>
          <a:p>
            <a:pPr marL="0" indent="0">
              <a:buFont typeface="Wingdings 3" pitchFamily="18" charset="2"/>
              <a:buNone/>
              <a:defRPr/>
            </a:pPr>
            <a:r>
              <a:rPr lang="de-AT" sz="2400" b="1" dirty="0"/>
              <a:t> </a:t>
            </a:r>
            <a:r>
              <a:rPr lang="de-AT" sz="2400" b="1" dirty="0" smtClean="0"/>
              <a:t>      abweichen lässt</a:t>
            </a:r>
            <a:endParaRPr lang="de-AT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el 1"/>
          <p:cNvSpPr>
            <a:spLocks noGrp="1"/>
          </p:cNvSpPr>
          <p:nvPr>
            <p:ph type="title"/>
          </p:nvPr>
        </p:nvSpPr>
        <p:spPr>
          <a:xfrm>
            <a:off x="1944688" y="623888"/>
            <a:ext cx="6589712" cy="1281112"/>
          </a:xfrm>
        </p:spPr>
        <p:txBody>
          <a:bodyPr/>
          <a:lstStyle/>
          <a:p>
            <a:pPr algn="ctr"/>
            <a:r>
              <a:rPr lang="de-AT" altLang="de-DE" sz="2800" b="1" smtClean="0"/>
              <a:t>Was ist die effektivste Behandlung bei Camptocormia?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43100" y="2133600"/>
            <a:ext cx="6591300" cy="3778250"/>
          </a:xfrm>
        </p:spPr>
        <p:txBody>
          <a:bodyPr/>
          <a:lstStyle/>
          <a:p>
            <a:pPr>
              <a:defRPr/>
            </a:pPr>
            <a:r>
              <a:rPr lang="de-AT" sz="2400" b="1" dirty="0" smtClean="0"/>
              <a:t>1)operativ</a:t>
            </a:r>
          </a:p>
          <a:p>
            <a:pPr>
              <a:defRPr/>
            </a:pPr>
            <a:r>
              <a:rPr lang="de-AT" sz="2400" b="1" dirty="0" smtClean="0"/>
              <a:t>2)Mieder</a:t>
            </a:r>
          </a:p>
          <a:p>
            <a:pPr>
              <a:defRPr/>
            </a:pPr>
            <a:r>
              <a:rPr lang="de-AT" sz="2400" b="1" dirty="0" smtClean="0"/>
              <a:t>3)</a:t>
            </a:r>
            <a:r>
              <a:rPr lang="de-AT" sz="2400" b="1" dirty="0" err="1" smtClean="0"/>
              <a:t>Laevodopa</a:t>
            </a:r>
            <a:endParaRPr lang="de-AT" sz="2400" b="1" dirty="0" smtClean="0"/>
          </a:p>
          <a:p>
            <a:pPr>
              <a:defRPr/>
            </a:pPr>
            <a:r>
              <a:rPr lang="de-AT" sz="2400" b="1" dirty="0" smtClean="0"/>
              <a:t>4)Gehirnstimulation</a:t>
            </a:r>
          </a:p>
          <a:p>
            <a:pPr>
              <a:defRPr/>
            </a:pPr>
            <a:r>
              <a:rPr lang="de-AT" sz="2400" b="1" dirty="0" smtClean="0"/>
              <a:t>5)</a:t>
            </a:r>
            <a:r>
              <a:rPr lang="de-AT" sz="2400" b="1" dirty="0" err="1" smtClean="0"/>
              <a:t>Botulinustoxinbehandlung</a:t>
            </a:r>
            <a:r>
              <a:rPr lang="de-AT" sz="2400" b="1" dirty="0" smtClean="0"/>
              <a:t> des </a:t>
            </a:r>
            <a:r>
              <a:rPr lang="de-AT" sz="2400" b="1" dirty="0" err="1" smtClean="0"/>
              <a:t>M.rectus</a:t>
            </a:r>
            <a:endParaRPr lang="de-AT" sz="2400" b="1" dirty="0" smtClean="0"/>
          </a:p>
          <a:p>
            <a:pPr marL="0" indent="0">
              <a:buFont typeface="Wingdings 3" pitchFamily="18" charset="2"/>
              <a:buNone/>
              <a:defRPr/>
            </a:pPr>
            <a:r>
              <a:rPr lang="de-AT" sz="2400" b="1" dirty="0"/>
              <a:t> </a:t>
            </a:r>
            <a:r>
              <a:rPr lang="de-AT" sz="2400" b="1" dirty="0" smtClean="0"/>
              <a:t>      </a:t>
            </a:r>
            <a:r>
              <a:rPr lang="de-AT" sz="2400" b="1" dirty="0" err="1" smtClean="0"/>
              <a:t>abdominis</a:t>
            </a:r>
            <a:endParaRPr lang="de-AT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el 1"/>
          <p:cNvSpPr>
            <a:spLocks noGrp="1"/>
          </p:cNvSpPr>
          <p:nvPr>
            <p:ph type="title"/>
          </p:nvPr>
        </p:nvSpPr>
        <p:spPr>
          <a:xfrm>
            <a:off x="1944688" y="623888"/>
            <a:ext cx="6589712" cy="1281112"/>
          </a:xfrm>
        </p:spPr>
        <p:txBody>
          <a:bodyPr/>
          <a:lstStyle/>
          <a:p>
            <a:r>
              <a:rPr lang="de-AT" altLang="de-DE" b="1" smtClean="0"/>
              <a:t>Wie kann man eine Kyphose optimal operativ aufrichten?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43100" y="2636838"/>
            <a:ext cx="6591300" cy="3275012"/>
          </a:xfrm>
        </p:spPr>
        <p:txBody>
          <a:bodyPr/>
          <a:lstStyle/>
          <a:p>
            <a:pPr>
              <a:defRPr/>
            </a:pPr>
            <a:r>
              <a:rPr lang="de-AT" sz="2400" b="1" dirty="0" smtClean="0"/>
              <a:t>1)durch </a:t>
            </a:r>
            <a:r>
              <a:rPr lang="de-AT" sz="2400" b="1" dirty="0" err="1" smtClean="0"/>
              <a:t>Pedikelsubtraktionsosteotomie</a:t>
            </a:r>
            <a:endParaRPr lang="de-AT" sz="2400" b="1" dirty="0" smtClean="0"/>
          </a:p>
          <a:p>
            <a:pPr>
              <a:defRPr/>
            </a:pPr>
            <a:r>
              <a:rPr lang="de-AT" sz="2400" b="1" dirty="0" smtClean="0"/>
              <a:t>2)durch mehrere PLIFs/ALIFs/TLIFs</a:t>
            </a:r>
          </a:p>
          <a:p>
            <a:pPr>
              <a:defRPr/>
            </a:pPr>
            <a:r>
              <a:rPr lang="de-AT" sz="2400" b="1" dirty="0" smtClean="0"/>
              <a:t>3)durch Wirbelkörperresektion und –</a:t>
            </a:r>
          </a:p>
          <a:p>
            <a:pPr marL="0" indent="0">
              <a:buFont typeface="Wingdings 3" pitchFamily="18" charset="2"/>
              <a:buNone/>
              <a:defRPr/>
            </a:pPr>
            <a:r>
              <a:rPr lang="de-AT" sz="2400" b="1" dirty="0"/>
              <a:t> </a:t>
            </a:r>
            <a:r>
              <a:rPr lang="de-AT" sz="2400" b="1" dirty="0" smtClean="0"/>
              <a:t>      </a:t>
            </a:r>
            <a:r>
              <a:rPr lang="de-AT" sz="2400" b="1" dirty="0" err="1" smtClean="0"/>
              <a:t>ersatz</a:t>
            </a:r>
            <a:endParaRPr lang="de-AT" sz="2400" b="1" dirty="0" smtClean="0"/>
          </a:p>
          <a:p>
            <a:pPr>
              <a:defRPr/>
            </a:pPr>
            <a:r>
              <a:rPr lang="de-AT" sz="2400" b="1" dirty="0" smtClean="0"/>
              <a:t>4)durch Kombinationseingriffe</a:t>
            </a:r>
          </a:p>
          <a:p>
            <a:pPr>
              <a:defRPr/>
            </a:pPr>
            <a:r>
              <a:rPr lang="de-AT" sz="2400" b="1" dirty="0" smtClean="0"/>
              <a:t>5)hängt vom Einzelfall ab</a:t>
            </a:r>
            <a:endParaRPr lang="de-AT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1944688" y="623888"/>
            <a:ext cx="6589712" cy="1281112"/>
          </a:xfrm>
        </p:spPr>
        <p:txBody>
          <a:bodyPr/>
          <a:lstStyle/>
          <a:p>
            <a:pPr algn="ctr" eaLnBrk="1" hangingPunct="1"/>
            <a:r>
              <a:rPr lang="de-AT" altLang="de-DE" b="1" smtClean="0"/>
              <a:t>Symptome der Camptocormia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1943100" y="2133600"/>
            <a:ext cx="6591300" cy="3778250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de-AT" altLang="de-DE" sz="2800" b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oft, aber nicht immer Lumbalgie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de-AT" altLang="de-DE" sz="2800" b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häufig Spondylarthrosen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de-AT" altLang="de-DE" sz="2800" b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MRI: Veränderungen der paraspinalen Muskelsignale, massive fettige Infiltration der Paraspinalmuskulatur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de-AT" altLang="de-DE" sz="2800" b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EMG: Reduktion der motorischen Einheiten des M.erector spinae (Lepoutre et al. 2006)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"/>
              <a:defRPr/>
            </a:pPr>
            <a:endParaRPr lang="de-AT" altLang="de-DE" sz="2800" b="1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el 1"/>
          <p:cNvSpPr>
            <a:spLocks noGrp="1"/>
          </p:cNvSpPr>
          <p:nvPr>
            <p:ph type="title"/>
          </p:nvPr>
        </p:nvSpPr>
        <p:spPr>
          <a:xfrm>
            <a:off x="1944688" y="623888"/>
            <a:ext cx="6589712" cy="1281112"/>
          </a:xfrm>
        </p:spPr>
        <p:txBody>
          <a:bodyPr/>
          <a:lstStyle/>
          <a:p>
            <a:pPr algn="ctr"/>
            <a:r>
              <a:rPr lang="de-AT" altLang="de-DE" sz="2800" b="1" smtClean="0"/>
              <a:t>Ist die OP von Parkinsondeformitäten sinnvoll?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43100" y="2924175"/>
            <a:ext cx="6591300" cy="2987675"/>
          </a:xfrm>
        </p:spPr>
        <p:txBody>
          <a:bodyPr/>
          <a:lstStyle/>
          <a:p>
            <a:pPr>
              <a:defRPr/>
            </a:pPr>
            <a:r>
              <a:rPr lang="de-AT" sz="3600" b="1" dirty="0"/>
              <a:t>j</a:t>
            </a:r>
            <a:r>
              <a:rPr lang="de-AT" sz="3600" b="1" dirty="0" smtClean="0"/>
              <a:t>a</a:t>
            </a:r>
          </a:p>
          <a:p>
            <a:pPr>
              <a:defRPr/>
            </a:pPr>
            <a:r>
              <a:rPr lang="de-AT" sz="3600" b="1" dirty="0" smtClean="0"/>
              <a:t>nein</a:t>
            </a:r>
          </a:p>
          <a:p>
            <a:pPr>
              <a:defRPr/>
            </a:pPr>
            <a:r>
              <a:rPr lang="de-AT" sz="3600" b="1" dirty="0" smtClean="0"/>
              <a:t>weiß nicht</a:t>
            </a:r>
          </a:p>
          <a:p>
            <a:pPr marL="0" indent="0">
              <a:buFont typeface="Wingdings 3" pitchFamily="18" charset="2"/>
              <a:buNone/>
              <a:defRPr/>
            </a:pPr>
            <a:endParaRPr lang="de-A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150938" y="214313"/>
            <a:ext cx="7793037" cy="1198562"/>
          </a:xfrm>
        </p:spPr>
        <p:txBody>
          <a:bodyPr/>
          <a:lstStyle/>
          <a:p>
            <a:pPr algn="ctr" eaLnBrk="1" hangingPunct="1"/>
            <a:r>
              <a:rPr lang="de-AT" altLang="de-DE" sz="4000" b="1" smtClean="0"/>
              <a:t>Therapie der Camptocormia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1182688" y="1341438"/>
            <a:ext cx="7772400" cy="47910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de-AT" altLang="de-DE" sz="2000" b="1" smtClean="0">
                <a:solidFill>
                  <a:schemeClr val="folHlink"/>
                </a:solidFill>
              </a:rPr>
              <a:t>höchstwahrscheinlich bis gesichert unwirksame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de-AT" altLang="de-DE" sz="2000" b="1" smtClean="0">
                <a:solidFill>
                  <a:schemeClr val="folHlink"/>
                </a:solidFill>
              </a:rPr>
              <a:t>                                Therapieformen</a:t>
            </a:r>
          </a:p>
          <a:p>
            <a:pPr eaLnBrk="1" hangingPunct="1">
              <a:lnSpc>
                <a:spcPct val="80000"/>
              </a:lnSpc>
            </a:pPr>
            <a:r>
              <a:rPr lang="de-AT" altLang="de-DE" sz="2000" b="1" smtClean="0"/>
              <a:t>Levodopa </a:t>
            </a:r>
          </a:p>
          <a:p>
            <a:pPr eaLnBrk="1" hangingPunct="1">
              <a:lnSpc>
                <a:spcPct val="80000"/>
              </a:lnSpc>
            </a:pPr>
            <a:r>
              <a:rPr lang="de-AT" altLang="de-DE" sz="2000" b="1" smtClean="0"/>
              <a:t>intramuskuläre Botulinus-Toxin Injektion (M.rectus abdominis)</a:t>
            </a:r>
          </a:p>
          <a:p>
            <a:pPr eaLnBrk="1" hangingPunct="1">
              <a:lnSpc>
                <a:spcPct val="80000"/>
              </a:lnSpc>
            </a:pPr>
            <a:r>
              <a:rPr lang="de-AT" altLang="de-DE" sz="2000" b="1" smtClean="0"/>
              <a:t>Gehirnstimulation</a:t>
            </a:r>
          </a:p>
          <a:p>
            <a:pPr eaLnBrk="1" hangingPunct="1">
              <a:lnSpc>
                <a:spcPct val="80000"/>
              </a:lnSpc>
            </a:pPr>
            <a:r>
              <a:rPr lang="de-AT" altLang="de-DE" sz="2000" b="1" smtClean="0"/>
              <a:t>Physiotherapie</a:t>
            </a:r>
          </a:p>
          <a:p>
            <a:pPr eaLnBrk="1" hangingPunct="1">
              <a:lnSpc>
                <a:spcPct val="80000"/>
              </a:lnSpc>
            </a:pPr>
            <a:r>
              <a:rPr lang="de-AT" altLang="de-DE" sz="2000" b="1" smtClean="0"/>
              <a:t>Miederbehandlung mit Thorax-Becken-Distraktionsmieder (de Seze et al. 2008)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de-AT" altLang="de-DE" sz="2000" b="1" smtClean="0">
                <a:solidFill>
                  <a:schemeClr val="folHlink"/>
                </a:solidFill>
              </a:rPr>
              <a:t>wirksame Therapieformen mit hoher Komplikationsgefahr</a:t>
            </a:r>
          </a:p>
          <a:p>
            <a:pPr eaLnBrk="1" hangingPunct="1">
              <a:lnSpc>
                <a:spcPct val="80000"/>
              </a:lnSpc>
            </a:pPr>
            <a:r>
              <a:rPr lang="de-AT" altLang="de-DE" sz="2000" b="1" smtClean="0">
                <a:solidFill>
                  <a:schemeClr val="hlink"/>
                </a:solidFill>
              </a:rPr>
              <a:t>OP-Pedikelsubtraktionsosteotomie</a:t>
            </a:r>
          </a:p>
          <a:p>
            <a:pPr eaLnBrk="1" hangingPunct="1">
              <a:lnSpc>
                <a:spcPct val="80000"/>
              </a:lnSpc>
            </a:pPr>
            <a:r>
              <a:rPr lang="de-AT" altLang="de-DE" sz="2000" b="1" smtClean="0">
                <a:solidFill>
                  <a:schemeClr val="hlink"/>
                </a:solidFill>
              </a:rPr>
              <a:t>Wirbelkörperresektion</a:t>
            </a:r>
          </a:p>
          <a:p>
            <a:pPr eaLnBrk="1" hangingPunct="1">
              <a:lnSpc>
                <a:spcPct val="80000"/>
              </a:lnSpc>
            </a:pPr>
            <a:r>
              <a:rPr lang="de-AT" altLang="de-DE" sz="2000" b="1" smtClean="0">
                <a:solidFill>
                  <a:schemeClr val="hlink"/>
                </a:solidFill>
              </a:rPr>
              <a:t>langstreckige Spondylodese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1150938" y="549275"/>
            <a:ext cx="7793037" cy="935038"/>
          </a:xfrm>
        </p:spPr>
        <p:txBody>
          <a:bodyPr/>
          <a:lstStyle/>
          <a:p>
            <a:pPr algn="ctr" eaLnBrk="1" hangingPunct="1"/>
            <a:r>
              <a:rPr lang="de-AT" altLang="de-DE" b="1" smtClean="0"/>
              <a:t>Erfahrungen 1/06-11/17*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1182688" y="1484313"/>
            <a:ext cx="7772400" cy="5040312"/>
          </a:xfrm>
        </p:spPr>
        <p:txBody>
          <a:bodyPr rtlCol="0">
            <a:noAutofit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de-AT" alt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17 </a:t>
            </a:r>
            <a:r>
              <a:rPr lang="de-AT" altLang="de-DE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PatientInnen</a:t>
            </a:r>
            <a:r>
              <a:rPr lang="de-AT" alt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(10 w, 5 m), 73a (60-81)a</a:t>
            </a:r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Font typeface="Wingdings 3" pitchFamily="18" charset="2"/>
              <a:buNone/>
              <a:defRPr/>
            </a:pPr>
            <a:r>
              <a:rPr lang="de-AT" altLang="de-DE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AT" alt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             </a:t>
            </a:r>
            <a:r>
              <a:rPr lang="de-AT" altLang="de-DE" sz="2800" b="1" dirty="0" smtClean="0">
                <a:solidFill>
                  <a:schemeClr val="folHlink"/>
                </a:solidFill>
              </a:rPr>
              <a:t>Probleme</a:t>
            </a:r>
            <a:endParaRPr lang="de-AT" altLang="de-DE" sz="2800" b="1" dirty="0">
              <a:solidFill>
                <a:schemeClr val="folHlink"/>
              </a:solidFill>
            </a:endParaRPr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Font typeface="Wingdings 3" pitchFamily="18" charset="2"/>
              <a:buNone/>
              <a:defRPr/>
            </a:pPr>
            <a:r>
              <a:rPr lang="de-AT" alt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de-AT" alt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5 </a:t>
            </a:r>
            <a:r>
              <a:rPr lang="de-AT" altLang="de-DE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flatbacks</a:t>
            </a:r>
            <a:r>
              <a:rPr lang="de-AT" altLang="de-DE" sz="2800" b="1" dirty="0" smtClean="0">
                <a:solidFill>
                  <a:schemeClr val="hlink"/>
                </a:solidFill>
              </a:rPr>
              <a:t>-lange bestehende </a:t>
            </a:r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Font typeface="Wingdings 3" pitchFamily="18" charset="2"/>
              <a:buNone/>
              <a:defRPr/>
            </a:pPr>
            <a:r>
              <a:rPr lang="de-AT" altLang="de-DE" sz="2800" b="1" dirty="0" smtClean="0">
                <a:solidFill>
                  <a:schemeClr val="hlink"/>
                </a:solidFill>
              </a:rPr>
              <a:t>     </a:t>
            </a:r>
            <a:r>
              <a:rPr lang="de-AT" altLang="de-DE" sz="2800" b="1" dirty="0" err="1" smtClean="0">
                <a:solidFill>
                  <a:schemeClr val="hlink"/>
                </a:solidFill>
              </a:rPr>
              <a:t>Camptocormia</a:t>
            </a:r>
            <a:r>
              <a:rPr lang="de-AT" altLang="de-DE" sz="2800" b="1" dirty="0" smtClean="0">
                <a:solidFill>
                  <a:schemeClr val="hlink"/>
                </a:solidFill>
              </a:rPr>
              <a:t> mit degenerativen </a:t>
            </a:r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Font typeface="Wingdings 3" pitchFamily="18" charset="2"/>
              <a:buNone/>
              <a:defRPr/>
            </a:pPr>
            <a:r>
              <a:rPr lang="de-AT" altLang="de-DE" sz="2800" b="1" dirty="0">
                <a:solidFill>
                  <a:schemeClr val="hlink"/>
                </a:solidFill>
              </a:rPr>
              <a:t> </a:t>
            </a:r>
            <a:r>
              <a:rPr lang="de-AT" altLang="de-DE" sz="2800" b="1" dirty="0" smtClean="0">
                <a:solidFill>
                  <a:schemeClr val="hlink"/>
                </a:solidFill>
              </a:rPr>
              <a:t>    Veränderungen</a:t>
            </a:r>
            <a:endParaRPr lang="de-AT" altLang="de-DE" sz="28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de-AT" altLang="de-DE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</a:t>
            </a:r>
            <a:r>
              <a:rPr lang="de-AT" alt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(</a:t>
            </a:r>
            <a:r>
              <a:rPr lang="de-AT" altLang="de-DE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Kypho</a:t>
            </a:r>
            <a:r>
              <a:rPr lang="de-AT" alt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)-Skoliosen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de-AT" alt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 Skoliose über </a:t>
            </a:r>
            <a:r>
              <a:rPr lang="de-AT" altLang="de-DE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kurzstreckiger</a:t>
            </a:r>
            <a:r>
              <a:rPr lang="de-AT" alt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Fusion 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de-AT" alt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5 Kyphosen nach Fraktur </a:t>
            </a:r>
            <a:r>
              <a:rPr lang="de-AT" altLang="de-DE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de-AT" altLang="de-DE" sz="28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de-AT" alt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                                                 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de-AT" alt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*nur Deformitäten berücksichtigt                                                       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de-AT" altLang="de-DE" b="1" dirty="0" smtClean="0">
                <a:solidFill>
                  <a:schemeClr val="hlink"/>
                </a:solidFill>
              </a:rPr>
              <a:t>                              </a:t>
            </a:r>
            <a:endParaRPr lang="de-AT" altLang="de-DE" b="1" dirty="0" smtClean="0">
              <a:solidFill>
                <a:schemeClr val="folHlink"/>
              </a:solidFill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de-AT" altLang="de-DE" b="1" dirty="0" smtClean="0">
                <a:solidFill>
                  <a:schemeClr val="folHlink"/>
                </a:solidFill>
              </a:rPr>
              <a:t>      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de-AT" altLang="de-DE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404813"/>
            <a:ext cx="7793037" cy="695325"/>
          </a:xfrm>
        </p:spPr>
        <p:txBody>
          <a:bodyPr/>
          <a:lstStyle/>
          <a:p>
            <a:pPr algn="ctr" eaLnBrk="1" hangingPunct="1"/>
            <a:r>
              <a:rPr lang="de-AT" altLang="de-DE" b="1" smtClean="0"/>
              <a:t>Operationen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1182688" y="2017713"/>
            <a:ext cx="7772400" cy="4651375"/>
          </a:xfrm>
        </p:spPr>
        <p:txBody>
          <a:bodyPr rtlCol="0">
            <a:normAutofit fontScale="85000" lnSpcReduction="20000"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de-AT" altLang="de-DE" sz="1600" b="1" dirty="0" smtClean="0">
                <a:solidFill>
                  <a:schemeClr val="hlink"/>
                </a:solidFill>
              </a:rPr>
              <a:t>9 PSO</a:t>
            </a:r>
            <a:r>
              <a:rPr lang="de-AT" altLang="de-DE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(5 L4, 4 L3), </a:t>
            </a:r>
            <a:r>
              <a:rPr lang="de-AT" altLang="de-DE" sz="1600" b="1" dirty="0" smtClean="0">
                <a:solidFill>
                  <a:schemeClr val="accent2"/>
                </a:solidFill>
              </a:rPr>
              <a:t>zusätzlich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de-AT" altLang="de-DE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  5 dorsale </a:t>
            </a:r>
            <a:r>
              <a:rPr lang="de-AT" altLang="de-DE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Spondylodesen</a:t>
            </a:r>
            <a:endParaRPr lang="de-AT" altLang="de-DE" sz="16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de-AT" altLang="de-DE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  2 TLIFs oberhalb der Osteotomie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de-AT" altLang="de-DE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  1 </a:t>
            </a:r>
            <a:r>
              <a:rPr lang="de-AT" altLang="de-DE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Laminektomie</a:t>
            </a:r>
            <a:r>
              <a:rPr lang="de-AT" altLang="de-DE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oberhalb der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de-AT" altLang="de-DE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     Osteotomie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de-AT" altLang="de-DE" sz="1600" b="1" dirty="0" smtClean="0">
                <a:solidFill>
                  <a:schemeClr val="hlink"/>
                </a:solidFill>
              </a:rPr>
              <a:t>5 dorsale </a:t>
            </a:r>
            <a:r>
              <a:rPr lang="de-AT" altLang="de-DE" sz="1600" b="1" dirty="0" err="1" smtClean="0">
                <a:solidFill>
                  <a:schemeClr val="hlink"/>
                </a:solidFill>
              </a:rPr>
              <a:t>Spondylodesen</a:t>
            </a:r>
            <a:r>
              <a:rPr lang="de-AT" altLang="de-DE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2 mal ohne weitere OP </a:t>
            </a:r>
            <a:r>
              <a:rPr lang="de-AT" altLang="de-DE" sz="1600" b="1" dirty="0" smtClean="0">
                <a:solidFill>
                  <a:srgbClr val="FF9900"/>
                </a:solidFill>
              </a:rPr>
              <a:t>zusätzlich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de-AT" altLang="de-DE" sz="1600" b="1" dirty="0" smtClean="0">
                <a:solidFill>
                  <a:srgbClr val="FF9900"/>
                </a:solidFill>
              </a:rPr>
              <a:t>            </a:t>
            </a:r>
            <a:r>
              <a:rPr lang="de-AT" altLang="de-DE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TLIF L3-L5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de-AT" altLang="de-DE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      PLIF L5/S1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de-AT" altLang="de-DE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      PLIF L2-S1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de-AT" altLang="de-DE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      mobilisierende Osteotomie L3/4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de-AT" altLang="de-DE" sz="1600" b="1" dirty="0">
                <a:solidFill>
                  <a:schemeClr val="hlink"/>
                </a:solidFill>
              </a:rPr>
              <a:t>3</a:t>
            </a:r>
            <a:r>
              <a:rPr lang="de-AT" altLang="de-DE" sz="1600" b="1" dirty="0" smtClean="0">
                <a:solidFill>
                  <a:schemeClr val="hlink"/>
                </a:solidFill>
              </a:rPr>
              <a:t> Wirbelkörperresektion</a:t>
            </a:r>
            <a:r>
              <a:rPr lang="de-AT" altLang="de-DE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de-AT" altLang="de-DE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  Th11-L1+ dorsale Fusion Th8-L3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de-AT" altLang="de-DE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</a:t>
            </a:r>
            <a:r>
              <a:rPr lang="de-AT" altLang="de-DE" sz="1600" b="1" dirty="0" smtClean="0">
                <a:solidFill>
                  <a:schemeClr val="accent1"/>
                </a:solidFill>
              </a:rPr>
              <a:t>(2 Sitzungen)</a:t>
            </a:r>
            <a:endParaRPr lang="de-AT" altLang="de-DE" sz="16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de-AT" altLang="de-DE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  L4+dorsale Fusion Th10-S1 </a:t>
            </a:r>
            <a:r>
              <a:rPr lang="de-AT" altLang="de-DE" sz="1600" b="1" dirty="0" smtClean="0">
                <a:solidFill>
                  <a:schemeClr val="accent1"/>
                </a:solidFill>
              </a:rPr>
              <a:t>(1 Sitzung)</a:t>
            </a:r>
            <a:endParaRPr lang="de-AT" altLang="de-DE" sz="16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de-AT" altLang="de-DE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  L1-2, vorher </a:t>
            </a:r>
            <a:r>
              <a:rPr lang="de-AT" altLang="de-DE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Facettektomie</a:t>
            </a:r>
            <a:r>
              <a:rPr lang="de-AT" altLang="de-DE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und LE, zuletzt dorsal Th11-L4 </a:t>
            </a:r>
            <a:r>
              <a:rPr lang="de-AT" altLang="de-DE" sz="1600" b="1" dirty="0" smtClean="0">
                <a:solidFill>
                  <a:schemeClr val="accent1"/>
                </a:solidFill>
              </a:rPr>
              <a:t>(1 Sitzung)</a:t>
            </a:r>
            <a:endParaRPr lang="de-AT" altLang="de-DE" sz="16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de-AT" altLang="de-DE" sz="16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de-AT" altLang="de-DE" sz="1600" b="1" dirty="0" smtClean="0">
                <a:solidFill>
                  <a:schemeClr val="hlink"/>
                </a:solidFill>
              </a:rPr>
              <a:t>  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de-AT" altLang="de-DE" sz="1600" b="1" dirty="0" smtClean="0">
                <a:solidFill>
                  <a:schemeClr val="hlink"/>
                </a:solidFill>
              </a:rPr>
              <a:t> </a:t>
            </a:r>
            <a:r>
              <a:rPr lang="de-AT" altLang="de-DE" sz="1600" b="1" dirty="0" err="1" smtClean="0">
                <a:solidFill>
                  <a:schemeClr val="hlink"/>
                </a:solidFill>
              </a:rPr>
              <a:t>Op</a:t>
            </a:r>
            <a:r>
              <a:rPr lang="de-AT" altLang="de-DE" sz="1600" b="1" dirty="0" smtClean="0">
                <a:solidFill>
                  <a:schemeClr val="hlink"/>
                </a:solidFill>
              </a:rPr>
              <a:t>-Dauer 240 min (135-335)min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endParaRPr lang="de-AT" altLang="de-DE" sz="16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150938" y="549275"/>
            <a:ext cx="7793037" cy="863600"/>
          </a:xfrm>
        </p:spPr>
        <p:txBody>
          <a:bodyPr/>
          <a:lstStyle/>
          <a:p>
            <a:pPr algn="ctr" eaLnBrk="1" hangingPunct="1"/>
            <a:r>
              <a:rPr lang="de-AT" altLang="de-DE" b="1" smtClean="0"/>
              <a:t>Ergebnisse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1182688" y="2205038"/>
            <a:ext cx="7772400" cy="4652962"/>
          </a:xfrm>
        </p:spPr>
        <p:txBody>
          <a:bodyPr rtlCol="0">
            <a:normAutofit fontScale="85000" lnSpcReduction="20000"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de-AT" altLang="de-DE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 hochgradige </a:t>
            </a:r>
            <a:r>
              <a:rPr lang="de-AT" altLang="de-DE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Caudaläsion</a:t>
            </a:r>
            <a:r>
              <a:rPr lang="de-AT" altLang="de-DE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(nicht durch OP, sondern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de-AT" altLang="de-DE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sekundärem Wirbeleinbruch an </a:t>
            </a:r>
            <a:r>
              <a:rPr lang="de-AT" altLang="de-DE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cranial</a:t>
            </a:r>
            <a:r>
              <a:rPr lang="de-AT" altLang="de-DE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fusioniertem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de-AT" altLang="de-DE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Wirbel!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de-AT" altLang="de-DE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 rechtsbetonte </a:t>
            </a:r>
            <a:r>
              <a:rPr lang="de-AT" altLang="de-DE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Caudaläsion</a:t>
            </a:r>
            <a:r>
              <a:rPr lang="de-AT" altLang="de-DE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L2 ohne Konus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de-AT" altLang="de-DE" sz="1600" b="1" dirty="0" smtClean="0">
                <a:solidFill>
                  <a:schemeClr val="hlink"/>
                </a:solidFill>
              </a:rPr>
              <a:t>subjektive Ergebnisse: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de-AT" altLang="de-DE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 5 </a:t>
            </a:r>
            <a:r>
              <a:rPr lang="de-AT" altLang="de-DE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PatientInnen</a:t>
            </a:r>
            <a:r>
              <a:rPr lang="de-AT" altLang="de-DE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sehr zufrieden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de-AT" altLang="de-DE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 5 </a:t>
            </a:r>
            <a:r>
              <a:rPr lang="de-AT" altLang="de-DE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PatientInnen</a:t>
            </a:r>
            <a:r>
              <a:rPr lang="de-AT" altLang="de-DE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zufrieden, deutlich verbessert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de-AT" altLang="de-DE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 4 </a:t>
            </a:r>
            <a:r>
              <a:rPr lang="de-AT" altLang="de-DE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PatientInnen</a:t>
            </a:r>
            <a:r>
              <a:rPr lang="de-AT" altLang="de-DE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partiell zufrieden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de-AT" altLang="de-DE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 2 </a:t>
            </a:r>
            <a:r>
              <a:rPr lang="de-AT" altLang="de-DE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Pat.unzufrieden</a:t>
            </a:r>
            <a:endParaRPr lang="de-AT" altLang="de-DE" sz="16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de-AT" altLang="de-DE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 1 Patient „lost in FU“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de-AT" altLang="de-DE" sz="1600" b="1" dirty="0" smtClean="0">
                <a:solidFill>
                  <a:schemeClr val="hlink"/>
                </a:solidFill>
              </a:rPr>
              <a:t>Korrektur der Kyphose</a:t>
            </a:r>
            <a:r>
              <a:rPr lang="de-AT" altLang="de-DE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de-AT" altLang="de-DE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 bei </a:t>
            </a:r>
            <a:r>
              <a:rPr lang="de-AT" altLang="de-DE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Camptocormia</a:t>
            </a:r>
            <a:r>
              <a:rPr lang="de-AT" altLang="de-DE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46°(15-84°)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de-AT" altLang="de-DE" sz="1600" b="1" dirty="0" smtClean="0">
                <a:solidFill>
                  <a:schemeClr val="hlink"/>
                </a:solidFill>
              </a:rPr>
              <a:t>Korrektur der Skoliose</a:t>
            </a:r>
            <a:r>
              <a:rPr lang="de-AT" altLang="de-DE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15°(8-23°)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de-AT" altLang="de-DE" sz="1600" b="1" dirty="0" smtClean="0">
                <a:solidFill>
                  <a:schemeClr val="accent2"/>
                </a:solidFill>
              </a:rPr>
              <a:t>VAS </a:t>
            </a:r>
            <a:r>
              <a:rPr lang="de-AT" altLang="de-DE" sz="1600" b="1" dirty="0" err="1" smtClean="0">
                <a:solidFill>
                  <a:schemeClr val="accent2"/>
                </a:solidFill>
              </a:rPr>
              <a:t>prä</a:t>
            </a:r>
            <a:r>
              <a:rPr lang="de-AT" altLang="de-DE" sz="1600" b="1" dirty="0" smtClean="0">
                <a:solidFill>
                  <a:schemeClr val="accent2"/>
                </a:solidFill>
              </a:rPr>
              <a:t> 8,4  VAS </a:t>
            </a:r>
            <a:r>
              <a:rPr lang="de-AT" altLang="de-DE" sz="1600" b="1" dirty="0" err="1" smtClean="0">
                <a:solidFill>
                  <a:schemeClr val="accent2"/>
                </a:solidFill>
              </a:rPr>
              <a:t>post</a:t>
            </a:r>
            <a:r>
              <a:rPr lang="de-AT" altLang="de-DE" sz="1600" b="1" dirty="0" smtClean="0">
                <a:solidFill>
                  <a:schemeClr val="accent2"/>
                </a:solidFill>
              </a:rPr>
              <a:t> 3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de-AT" altLang="de-DE" sz="1600" b="1" dirty="0" smtClean="0">
              <a:solidFill>
                <a:schemeClr val="accent2"/>
              </a:solidFill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de-AT" altLang="de-DE" sz="1600" b="1" dirty="0" smtClean="0">
              <a:solidFill>
                <a:schemeClr val="accent2"/>
              </a:solidFill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de-AT" altLang="de-DE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etzen">
  <a:themeElements>
    <a:clrScheme name="Fetzen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Fetzen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Fetzen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0</TotalTime>
  <Words>1246</Words>
  <Application>Microsoft Office PowerPoint</Application>
  <PresentationFormat>Bildschirmpräsentation (4:3)</PresentationFormat>
  <Paragraphs>231</Paragraphs>
  <Slides>50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50</vt:i4>
      </vt:variant>
    </vt:vector>
  </HeadingPairs>
  <TitlesOfParts>
    <vt:vector size="57" baseType="lpstr">
      <vt:lpstr>Tahoma</vt:lpstr>
      <vt:lpstr>Arial</vt:lpstr>
      <vt:lpstr>Century Gothic</vt:lpstr>
      <vt:lpstr>Wingdings 3</vt:lpstr>
      <vt:lpstr>Calibri</vt:lpstr>
      <vt:lpstr>Wingdings</vt:lpstr>
      <vt:lpstr>Fetzen</vt:lpstr>
      <vt:lpstr>Ist die Operation von Parkinsondeformitäten sinnvoll?</vt:lpstr>
      <vt:lpstr>WS-Probleme bei Mb.Parkinson</vt:lpstr>
      <vt:lpstr>Pisa-Syndrom (Skoliose)</vt:lpstr>
      <vt:lpstr>Camptocormia (Tiple et al. 2008)</vt:lpstr>
      <vt:lpstr>Symptome der Camptocormia</vt:lpstr>
      <vt:lpstr>Therapie der Camptocormia</vt:lpstr>
      <vt:lpstr>Erfahrungen 1/06-11/17*</vt:lpstr>
      <vt:lpstr>Operationen</vt:lpstr>
      <vt:lpstr>Ergebnisse</vt:lpstr>
      <vt:lpstr>4 PatientInnen partiell zufrieden, 2 PatientInnen unzufrieden</vt:lpstr>
      <vt:lpstr>postop. Komplikationen  (13/17 Patienten-77%) </vt:lpstr>
      <vt:lpstr>Reoperationen  (11 an 10/17 PatientInnen)</vt:lpstr>
      <vt:lpstr>Vermeidung von Komplikationen</vt:lpstr>
      <vt:lpstr>MB, w, 60a, Parkinson-mobile Camptocormia dorsale Spondylodese Th5-Sakrum</vt:lpstr>
      <vt:lpstr>LI, w, 76a, Camptocormia mit Skoliose</vt:lpstr>
      <vt:lpstr>LI, w, 76a, Camptocormia mit Skoliose, PSO L3/4, TLIF L2/3, dorsale Spondylodese Th10-S1 mit sekundärem AxiaLIF L3-S1</vt:lpstr>
      <vt:lpstr>V.H., Camptocormia und Pisa-Syndrom bei Mb.Parkinson,  AxiaLIF L5/S1, TLIF L4/5, dorsale Spondylodese L1-S1 </vt:lpstr>
      <vt:lpstr>NW, w, Parkinson-Kyphoskoliose, PSO mit dorsaler Spondylodese Th10-S1  </vt:lpstr>
      <vt:lpstr>NW, w, Parkinson-Kyphoskoliose</vt:lpstr>
      <vt:lpstr>HH, w, 66a, nicht-rezente Fraktur Th12/L1 (2006 mit VP behandelt), rezente Fraktur L2</vt:lpstr>
      <vt:lpstr>ventrale Resektion Th12-L2, Dekompression, Cage; dorsale Spondylodese Th9-L4 mit zementierten Schrauben</vt:lpstr>
      <vt:lpstr> BC, w, 75a, Camptocormia , 6 Monate nach  Vertebroplastie Th12, heftige Schmerzen lumbal,  nur einige Schritte gehfähig</vt:lpstr>
      <vt:lpstr>BC, w, 75a, 6 Mo nach VP L4</vt:lpstr>
      <vt:lpstr>BC, PSO L3/4, dorsale Spondylodese mit zem. Schrauben Th12-S1</vt:lpstr>
      <vt:lpstr>BC, 10d postop. Wirbeleinbruch Th12 mit motorischer Caudasymptomatik</vt:lpstr>
      <vt:lpstr>BC, PSO L3/4; WK-Einbruch Th12 10d postop. mit akuter Caudasymtomatik motorisch; Dekompression+ Fusionsverlängerung auf TH11</vt:lpstr>
      <vt:lpstr>ML, w, Kyphose im Liegen 40°, im Stehen 90°!</vt:lpstr>
      <vt:lpstr>ML, w, dorsale Spondylodese Th3-L2</vt:lpstr>
      <vt:lpstr>ML, w, dorsale Spondylodese Th3-L2, Schraubenauszug L2</vt:lpstr>
      <vt:lpstr>Auszugssicherung mit Songerkabeln, prophylaktische Vertebroplastie des caudalen Wirbels L4</vt:lpstr>
      <vt:lpstr>ML, w, Schrauben-bzw. Stabauszug L3</vt:lpstr>
      <vt:lpstr>ML, w, Spondylodeseverlängerung bis zum Sacrum, Songer-Kabel L4,L5, postop. und 6 Mo postop</vt:lpstr>
      <vt:lpstr>S.R.,75a,m, Zn Fraktur L1,2 bei M.Parkinson</vt:lpstr>
      <vt:lpstr>Mobilisierung dorsal, Wirbelresektion L1,2, ventrale Dekompression, dorsale Stabilisierung Th11-L4</vt:lpstr>
      <vt:lpstr>Rekyphosierung durch Fraktur von L4</vt:lpstr>
      <vt:lpstr>Verlängerung bis S1 mit TLIF L3-S1</vt:lpstr>
      <vt:lpstr>S.J., 73a, m, Parkinson seit Jahren, Z.n.PLIF L4/5 vor 5a</vt:lpstr>
      <vt:lpstr>S.J., 73a, m, Parkinson seit Jahren, Z.n.PLIF L4/5 vor 5a</vt:lpstr>
      <vt:lpstr>S.J., Materialentfernung L4/5, PSO L4, posterolaterale Spondylodese L2-Sacrum. OP-Zeit 3h</vt:lpstr>
      <vt:lpstr>WA,w,74a, Parkinson, Pisa-Syndrom; Verlauf 3/14-10/17</vt:lpstr>
      <vt:lpstr>Pseudolisthese L4 mit erosiver Osteochondrose L3-L5, massive autochthone Muskelverfettung</vt:lpstr>
      <vt:lpstr>absolute Vertebrostenose L4/5</vt:lpstr>
      <vt:lpstr>Dekompression L3-L5, PLIF L2-S1, dorsale Spondylodese Th10-S1, prophylaktische Zementierung Th8-Th10</vt:lpstr>
      <vt:lpstr>Zusammenfassung</vt:lpstr>
      <vt:lpstr>Im Evangelischen KH werden manchmal seltsame WS-Operationen durchgeführt!</vt:lpstr>
      <vt:lpstr>Was ist das PISA-Syndrom?</vt:lpstr>
      <vt:lpstr>Was kennzeichnet die Skoliose beim PISA-Syndrom?</vt:lpstr>
      <vt:lpstr>Was ist die effektivste Behandlung bei Camptocormia?</vt:lpstr>
      <vt:lpstr>Wie kann man eine Kyphose optimal operativ aufrichten?</vt:lpstr>
      <vt:lpstr>Ist die OP von Parkinsondeformitäten sinnvoll?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Wirbelsäulenprobleme bei  M.Parkinson-Spezialform einer paralytischen Deformität</dc:title>
  <dc:creator>Besitzer</dc:creator>
  <cp:lastModifiedBy>Rosenkranz</cp:lastModifiedBy>
  <cp:revision>454</cp:revision>
  <cp:lastPrinted>2015-03-07T20:42:45Z</cp:lastPrinted>
  <dcterms:created xsi:type="dcterms:W3CDTF">2010-11-21T22:21:16Z</dcterms:created>
  <dcterms:modified xsi:type="dcterms:W3CDTF">2018-01-31T08:13:52Z</dcterms:modified>
</cp:coreProperties>
</file>