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29" r:id="rId2"/>
    <p:sldId id="562" r:id="rId3"/>
    <p:sldId id="560" r:id="rId4"/>
    <p:sldId id="561" r:id="rId5"/>
    <p:sldId id="563" r:id="rId6"/>
    <p:sldId id="581" r:id="rId7"/>
    <p:sldId id="582" r:id="rId8"/>
    <p:sldId id="565" r:id="rId9"/>
    <p:sldId id="567" r:id="rId10"/>
    <p:sldId id="564" r:id="rId11"/>
    <p:sldId id="569" r:id="rId12"/>
    <p:sldId id="570" r:id="rId13"/>
    <p:sldId id="575" r:id="rId14"/>
    <p:sldId id="576" r:id="rId15"/>
    <p:sldId id="578" r:id="rId16"/>
    <p:sldId id="568" r:id="rId17"/>
    <p:sldId id="579" r:id="rId18"/>
    <p:sldId id="554" r:id="rId19"/>
    <p:sldId id="549" r:id="rId20"/>
    <p:sldId id="580" r:id="rId21"/>
    <p:sldId id="492" r:id="rId22"/>
    <p:sldId id="493" r:id="rId23"/>
    <p:sldId id="491" r:id="rId24"/>
    <p:sldId id="504" r:id="rId25"/>
    <p:sldId id="380" r:id="rId26"/>
  </p:sldIdLst>
  <p:sldSz cx="9144000" cy="6858000" type="screen4x3"/>
  <p:notesSz cx="6761163" cy="99425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2F828"/>
    <a:srgbClr val="0033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9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750" cy="497603"/>
          </a:xfrm>
          <a:prstGeom prst="rect">
            <a:avLst/>
          </a:prstGeom>
        </p:spPr>
        <p:txBody>
          <a:bodyPr vert="horz" lIns="92025" tIns="46013" rIns="92025" bIns="46013" rtlCol="0"/>
          <a:lstStyle>
            <a:lvl1pPr algn="l"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28805" y="0"/>
            <a:ext cx="2930749" cy="497603"/>
          </a:xfrm>
          <a:prstGeom prst="rect">
            <a:avLst/>
          </a:prstGeom>
        </p:spPr>
        <p:txBody>
          <a:bodyPr vert="horz" lIns="92025" tIns="46013" rIns="92025" bIns="46013" rtlCol="0"/>
          <a:lstStyle>
            <a:lvl1pPr algn="r">
              <a:defRPr sz="1200"/>
            </a:lvl1pPr>
          </a:lstStyle>
          <a:p>
            <a:pPr>
              <a:defRPr/>
            </a:pPr>
            <a:fld id="{67349E01-3E65-4E61-861C-FD48E32C00D8}" type="datetimeFigureOut">
              <a:rPr lang="de-AT"/>
              <a:pPr>
                <a:defRPr/>
              </a:pPr>
              <a:t>31.01.2018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3321"/>
            <a:ext cx="2930750" cy="497603"/>
          </a:xfrm>
          <a:prstGeom prst="rect">
            <a:avLst/>
          </a:prstGeom>
        </p:spPr>
        <p:txBody>
          <a:bodyPr vert="horz" lIns="92025" tIns="46013" rIns="92025" bIns="4601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28805" y="9443321"/>
            <a:ext cx="2930749" cy="497603"/>
          </a:xfrm>
          <a:prstGeom prst="rect">
            <a:avLst/>
          </a:prstGeom>
        </p:spPr>
        <p:txBody>
          <a:bodyPr vert="horz" lIns="92025" tIns="46013" rIns="92025" bIns="46013" rtlCol="0" anchor="b"/>
          <a:lstStyle>
            <a:lvl1pPr algn="r">
              <a:defRPr sz="1200"/>
            </a:lvl1pPr>
          </a:lstStyle>
          <a:p>
            <a:pPr>
              <a:defRPr/>
            </a:pPr>
            <a:fld id="{D5C0D275-DCDE-464E-959B-24F2CBDC7B92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3498294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140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0413" y="0"/>
            <a:ext cx="2929140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8EA9480-A1E0-4D98-8914-9CCE4142B02D}" type="datetimeFigureOut">
              <a:rPr lang="de-AT" altLang="de-DE"/>
              <a:pPr>
                <a:defRPr/>
              </a:pPr>
              <a:t>31.01.2018</a:t>
            </a:fld>
            <a:endParaRPr lang="de-AT" altLang="de-DE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6125"/>
            <a:ext cx="4970463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5956" y="4723251"/>
            <a:ext cx="5409252" cy="447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 noProof="0" smtClean="0"/>
              <a:t>Textmasterformate durch Klicken bearbeiten</a:t>
            </a:r>
          </a:p>
          <a:p>
            <a:pPr lvl="1"/>
            <a:r>
              <a:rPr lang="de-AT" altLang="de-DE" noProof="0" smtClean="0"/>
              <a:t>Zweite Ebene</a:t>
            </a:r>
          </a:p>
          <a:p>
            <a:pPr lvl="2"/>
            <a:r>
              <a:rPr lang="de-AT" altLang="de-DE" noProof="0" smtClean="0"/>
              <a:t>Dritte Ebene</a:t>
            </a:r>
          </a:p>
          <a:p>
            <a:pPr lvl="3"/>
            <a:r>
              <a:rPr lang="de-AT" altLang="de-DE" noProof="0" smtClean="0"/>
              <a:t>Vierte Ebene</a:t>
            </a:r>
          </a:p>
          <a:p>
            <a:pPr lvl="4"/>
            <a:r>
              <a:rPr lang="de-AT" altLang="de-DE" noProof="0" smtClean="0"/>
              <a:t>Fünfte Ebene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321"/>
            <a:ext cx="2929140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0413" y="9443321"/>
            <a:ext cx="2929140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91545A0-76B7-49CD-AC38-1AB0458F6A88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1873170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9DCA7-D0AE-4CA7-8DF2-CBED46C354FC}" type="datetime1">
              <a:rPr lang="de-DE" altLang="de-DE"/>
              <a:pPr>
                <a:defRPr/>
              </a:pPr>
              <a:t>31.01.2018</a:t>
            </a:fld>
            <a:endParaRPr lang="de-AT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MitarbeiterInnen-Einführungstag | 28.März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53715-A93C-42CE-8820-B410026F9F7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xmlns="" val="215720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3E1F6-6F56-4A8E-8A46-3092C8B6B3F9}" type="datetime1">
              <a:rPr lang="de-DE" altLang="de-DE"/>
              <a:pPr>
                <a:defRPr/>
              </a:pPr>
              <a:t>31.01.2018</a:t>
            </a:fld>
            <a:endParaRPr lang="de-AT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MitarbeiterInnen-Einführungstag | 28.März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82DD8-4E3D-4857-BFC4-FE2CB0DF2FF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xmlns="" val="1668104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E4478-C8BE-4DE7-BD24-23D7594D502B}" type="datetime1">
              <a:rPr lang="de-DE" altLang="de-DE"/>
              <a:pPr>
                <a:defRPr/>
              </a:pPr>
              <a:t>31.01.2018</a:t>
            </a:fld>
            <a:endParaRPr lang="de-AT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MitarbeiterInnen-Einführungstag | 28.März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B6A0-1F90-4D87-8602-96217265635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xmlns="" val="385138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B5637-0CE9-4237-9A54-61717CA8C1B3}" type="datetime1">
              <a:rPr lang="de-DE" altLang="de-DE"/>
              <a:pPr>
                <a:defRPr/>
              </a:pPr>
              <a:t>31.01.2018</a:t>
            </a:fld>
            <a:endParaRPr lang="de-AT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MitarbeiterInnen-Einführungstag | 28.März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8A916-D0F7-4F7F-AE23-31D9DA6B48D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xmlns="" val="284376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E9B17-C9D9-4E8C-84B7-010048FFCD3A}" type="datetime1">
              <a:rPr lang="de-DE" altLang="de-DE"/>
              <a:pPr>
                <a:defRPr/>
              </a:pPr>
              <a:t>31.01.2018</a:t>
            </a:fld>
            <a:endParaRPr lang="de-AT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MitarbeiterInnen-Einführungstag | 28.März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05A84-7541-445E-B0DC-AFFE4051CA0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xmlns="" val="25469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EB876-C590-4493-91F6-4428EFB2A71B}" type="datetime1">
              <a:rPr lang="de-DE" altLang="de-DE"/>
              <a:pPr>
                <a:defRPr/>
              </a:pPr>
              <a:t>31.01.2018</a:t>
            </a:fld>
            <a:endParaRPr lang="de-AT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MitarbeiterInnen-Einführungstag | 28.März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52FB5-1D70-486F-8C97-EC243314069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xmlns="" val="1340412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78CB3-7BF6-4D69-A0C8-5AAF28C5E3E3}" type="datetime1">
              <a:rPr lang="de-DE" altLang="de-DE"/>
              <a:pPr>
                <a:defRPr/>
              </a:pPr>
              <a:t>31.01.2018</a:t>
            </a:fld>
            <a:endParaRPr lang="de-AT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MitarbeiterInnen-Einführungstag | 28.März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EDD8A-99F6-4FFE-B97D-50151289E08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xmlns="" val="394494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C64D2-1A80-4C3D-91FE-5B6100B8542A}" type="datetime1">
              <a:rPr lang="de-DE" altLang="de-DE"/>
              <a:pPr>
                <a:defRPr/>
              </a:pPr>
              <a:t>31.01.2018</a:t>
            </a:fld>
            <a:endParaRPr lang="de-AT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MitarbeiterInnen-Einführungstag | 28.März 2014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A4DF5-91D3-4A98-ACE6-217E5026389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xmlns="" val="387617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80D28-BCF7-424E-8929-02A0C4E109B7}" type="datetime1">
              <a:rPr lang="de-DE" altLang="de-DE"/>
              <a:pPr>
                <a:defRPr/>
              </a:pPr>
              <a:t>31.01.2018</a:t>
            </a:fld>
            <a:endParaRPr lang="de-AT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MitarbeiterInnen-Einführungstag | 28.März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E97B3-914C-43F0-8FE5-51D28398E79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xmlns="" val="101217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DBD75-BB86-4DE3-BE4F-DA6D52934D7F}" type="datetime1">
              <a:rPr lang="de-DE" altLang="de-DE"/>
              <a:pPr>
                <a:defRPr/>
              </a:pPr>
              <a:t>31.01.2018</a:t>
            </a:fld>
            <a:endParaRPr lang="de-AT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43213" y="6237288"/>
            <a:ext cx="332105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MitarbeiterInnen-Einführungstag | 28.März 2014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B00AD-4C88-485A-930B-A75503D0190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xmlns="" val="222052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F8C73-1BED-4B97-85AF-F880D1D35771}" type="datetime1">
              <a:rPr lang="de-DE" altLang="de-DE"/>
              <a:pPr>
                <a:defRPr/>
              </a:pPr>
              <a:t>31.01.2018</a:t>
            </a:fld>
            <a:endParaRPr lang="de-AT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MitarbeiterInnen-Einführungstag | 28.März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6AAE4-77E6-449A-8FA1-E66777499C0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xmlns="" val="3779918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86997-07DF-4288-9CC0-081EE6B757A9}" type="datetime1">
              <a:rPr lang="de-DE" altLang="de-DE"/>
              <a:pPr>
                <a:defRPr/>
              </a:pPr>
              <a:t>31.01.2018</a:t>
            </a:fld>
            <a:endParaRPr lang="de-AT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MitarbeiterInnen-Einführungstag | 28.März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8EE80-4310-4488-988D-267AE74C7A1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xmlns="" val="375886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7F131DD9-AEBD-46C5-B418-7F5EBF6DFD28}" type="datetime1">
              <a:rPr lang="de-DE" altLang="de-DE"/>
              <a:pPr>
                <a:defRPr/>
              </a:pPr>
              <a:t>31.01.2018</a:t>
            </a:fld>
            <a:endParaRPr lang="de-AT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de-AT" altLang="de-DE"/>
              <a:t>MitarbeiterInnen-Einführungstag | 28.März 2014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263EDF79-3C50-4D3D-BC77-9ACEAD973EE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1031" name="Picture 7" descr="Schriftzug BP_San KB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4488" y="0"/>
            <a:ext cx="4989512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8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12583974" TargetMode="External"/><Relationship Id="rId7" Type="http://schemas.openxmlformats.org/officeDocument/2006/relationships/hyperlink" Target="https://www.ncbi.nlm.nih.gov/pubmed/?term=Berek%20K%5bAuthor%5d&amp;cauthor=true&amp;cauthor_uid=12583974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bi.nlm.nih.gov/pubmed/?term=Ghedina%20W%5bAuthor%5d&amp;cauthor=true&amp;cauthor_uid=12583974" TargetMode="External"/><Relationship Id="rId5" Type="http://schemas.openxmlformats.org/officeDocument/2006/relationships/hyperlink" Target="https://www.ncbi.nlm.nih.gov/pubmed/?term=H%C3%B6gler%20S%5bAuthor%5d&amp;cauthor=true&amp;cauthor_uid=12583974" TargetMode="External"/><Relationship Id="rId4" Type="http://schemas.openxmlformats.org/officeDocument/2006/relationships/hyperlink" Target="https://www.ncbi.nlm.nih.gov/pubmed/?term=Mayr%20M%5bAuthor%5d&amp;cauthor=true&amp;cauthor_uid=1258397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Picture 6" descr="711abd24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323851"/>
            <a:ext cx="9324975" cy="994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59114" y="5532967"/>
            <a:ext cx="3176587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5400">
                <a:solidFill>
                  <a:srgbClr val="CC0000"/>
                </a:solidFill>
                <a:cs typeface="Arial" pitchFamily="34" charset="0"/>
              </a:rPr>
              <a:t>WIK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205414" y="5532967"/>
            <a:ext cx="3938587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CC0000"/>
                </a:solidFill>
                <a:cs typeface="Arial" pitchFamily="34" charset="0"/>
              </a:rPr>
              <a:t>W</a:t>
            </a:r>
            <a:r>
              <a:rPr lang="de-DE" altLang="de-DE" sz="1800">
                <a:solidFill>
                  <a:srgbClr val="0033CC"/>
                </a:solidFill>
                <a:cs typeface="Arial" pitchFamily="34" charset="0"/>
              </a:rPr>
              <a:t>irbelsäulenzentrum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CC0000"/>
                </a:solidFill>
                <a:cs typeface="Arial" pitchFamily="34" charset="0"/>
              </a:rPr>
              <a:t>I</a:t>
            </a:r>
            <a:r>
              <a:rPr lang="de-DE" altLang="de-DE" sz="1800">
                <a:solidFill>
                  <a:srgbClr val="0033CC"/>
                </a:solidFill>
                <a:cs typeface="Arial" pitchFamily="34" charset="0"/>
              </a:rPr>
              <a:t>nnsbruck Sanatorium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CC0000"/>
                </a:solidFill>
                <a:cs typeface="Arial" pitchFamily="34" charset="0"/>
              </a:rPr>
              <a:t>K</a:t>
            </a:r>
            <a:r>
              <a:rPr lang="de-DE" altLang="de-DE" sz="1800">
                <a:solidFill>
                  <a:srgbClr val="0033CC"/>
                </a:solidFill>
                <a:cs typeface="Arial" pitchFamily="34" charset="0"/>
              </a:rPr>
              <a:t>ettenbruecke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318516" y="3501008"/>
            <a:ext cx="554513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latin typeface="Mistral" pitchFamily="66" charset="0"/>
              </a:rPr>
              <a:t> </a:t>
            </a:r>
            <a:r>
              <a:rPr lang="de-DE" altLang="de-DE" sz="2800" b="1" dirty="0" err="1">
                <a:latin typeface="Mistral" pitchFamily="66" charset="0"/>
              </a:rPr>
              <a:t>Gabl</a:t>
            </a:r>
            <a:r>
              <a:rPr lang="de-DE" altLang="de-DE" sz="2800" b="1" dirty="0">
                <a:latin typeface="Mistral" pitchFamily="66" charset="0"/>
              </a:rPr>
              <a:t> M.V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latin typeface="Mistral" pitchFamily="66" charset="0"/>
              </a:rPr>
              <a:t> </a:t>
            </a:r>
            <a:r>
              <a:rPr lang="de-DE" altLang="de-DE" sz="2800" b="1" dirty="0" err="1">
                <a:latin typeface="Mistral" pitchFamily="66" charset="0"/>
              </a:rPr>
              <a:t>Spine</a:t>
            </a:r>
            <a:r>
              <a:rPr lang="de-DE" altLang="de-DE" sz="2800" b="1" dirty="0">
                <a:latin typeface="Mistral" pitchFamily="66" charset="0"/>
              </a:rPr>
              <a:t> Center Innsbruck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latin typeface="Mistral" pitchFamily="66" charset="0"/>
              </a:rPr>
              <a:t>Sanatorium Kettenbrücke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3851" y="444500"/>
            <a:ext cx="7921625" cy="226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AAB7CF"/>
              </a:buClr>
              <a:buSzPct val="80000"/>
              <a:buFontTx/>
              <a:buNone/>
            </a:pPr>
            <a:r>
              <a:rPr lang="en-AU" altLang="de-DE" sz="2400" b="1" dirty="0" err="1" smtClean="0">
                <a:cs typeface="Arial" pitchFamily="34" charset="0"/>
              </a:rPr>
              <a:t>Differentialdiagnose</a:t>
            </a:r>
            <a:r>
              <a:rPr lang="en-AU" altLang="de-DE" sz="2400" b="1" dirty="0" smtClean="0">
                <a:cs typeface="Arial" pitchFamily="34" charset="0"/>
              </a:rPr>
              <a:t> des  </a:t>
            </a:r>
          </a:p>
          <a:p>
            <a:pPr eaLnBrk="1" hangingPunct="1">
              <a:lnSpc>
                <a:spcPct val="110000"/>
              </a:lnSpc>
              <a:buClr>
                <a:srgbClr val="AAB7CF"/>
              </a:buClr>
              <a:buSzPct val="80000"/>
              <a:buFontTx/>
              <a:buNone/>
            </a:pPr>
            <a:r>
              <a:rPr lang="en-AU" altLang="de-DE" sz="2400" b="1" dirty="0" smtClean="0">
                <a:cs typeface="Arial" pitchFamily="34" charset="0"/>
              </a:rPr>
              <a:t>Low back pain </a:t>
            </a:r>
            <a:endParaRPr lang="en-AU" altLang="de-DE" sz="2400" b="1" dirty="0"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buClr>
                <a:srgbClr val="AAB7CF"/>
              </a:buClr>
              <a:buSzPct val="80000"/>
              <a:buFontTx/>
              <a:buNone/>
            </a:pPr>
            <a:endParaRPr lang="en-AU" altLang="de-DE" sz="2000" dirty="0">
              <a:solidFill>
                <a:srgbClr val="006BB6"/>
              </a:solidFill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buClr>
                <a:srgbClr val="AAB7CF"/>
              </a:buClr>
              <a:buSzPct val="80000"/>
              <a:buFontTx/>
              <a:buNone/>
            </a:pPr>
            <a:endParaRPr lang="en-AU" altLang="de-DE" sz="1800" dirty="0">
              <a:solidFill>
                <a:srgbClr val="006BB6"/>
              </a:solidFill>
              <a:cs typeface="Arial" pitchFamily="34" charset="0"/>
            </a:endParaRPr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3348039" y="8650818"/>
            <a:ext cx="5976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xmlns="" val="23891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Gerade Verbindung 2"/>
          <p:cNvCxnSpPr/>
          <p:nvPr/>
        </p:nvCxnSpPr>
        <p:spPr>
          <a:xfrm flipV="1">
            <a:off x="251520" y="1052736"/>
            <a:ext cx="6696744" cy="4968552"/>
          </a:xfrm>
          <a:prstGeom prst="line">
            <a:avLst/>
          </a:prstGeom>
          <a:ln w="1301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87078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450154" y="332656"/>
            <a:ext cx="379425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Rechteck 2"/>
          <p:cNvSpPr/>
          <p:nvPr/>
        </p:nvSpPr>
        <p:spPr>
          <a:xfrm>
            <a:off x="8316416" y="872803"/>
            <a:ext cx="576064" cy="291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AT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46" t="10344" r="29193" b="24673"/>
          <a:stretch/>
        </p:blipFill>
        <p:spPr bwMode="auto">
          <a:xfrm>
            <a:off x="1043608" y="260648"/>
            <a:ext cx="5616624" cy="647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082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450154" y="332656"/>
            <a:ext cx="379425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Rechteck 2"/>
          <p:cNvSpPr/>
          <p:nvPr/>
        </p:nvSpPr>
        <p:spPr>
          <a:xfrm>
            <a:off x="8316416" y="872803"/>
            <a:ext cx="576064" cy="291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A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30569" r="29647" b="42336"/>
          <a:stretch/>
        </p:blipFill>
        <p:spPr bwMode="auto">
          <a:xfrm>
            <a:off x="3851920" y="692696"/>
            <a:ext cx="5184576" cy="517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>
          <a:xfrm>
            <a:off x="179512" y="260648"/>
            <a:ext cx="5760640" cy="2232248"/>
          </a:xfrm>
        </p:spPr>
        <p:txBody>
          <a:bodyPr/>
          <a:lstStyle/>
          <a:p>
            <a:r>
              <a:rPr lang="de-DE" dirty="0"/>
              <a:t>Symptomatischen Patienten </a:t>
            </a:r>
          </a:p>
          <a:p>
            <a:r>
              <a:rPr lang="de-DE" dirty="0" smtClean="0"/>
              <a:t>Korrelation +++</a:t>
            </a:r>
          </a:p>
          <a:p>
            <a:pPr lvl="1"/>
            <a:r>
              <a:rPr lang="de-DE" dirty="0" smtClean="0"/>
              <a:t>MRI Veränderungen </a:t>
            </a:r>
          </a:p>
          <a:p>
            <a:pPr lvl="1"/>
            <a:r>
              <a:rPr lang="de-DE" dirty="0" smtClean="0"/>
              <a:t>Symptomen </a:t>
            </a:r>
          </a:p>
        </p:txBody>
      </p:sp>
    </p:spTree>
    <p:extLst>
      <p:ext uri="{BB962C8B-B14F-4D97-AF65-F5344CB8AC3E}">
        <p14:creationId xmlns:p14="http://schemas.microsoft.com/office/powerpoint/2010/main" xmlns="" val="18666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8410575" y="836712"/>
            <a:ext cx="481905" cy="583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Rechteck 1"/>
          <p:cNvSpPr/>
          <p:nvPr/>
        </p:nvSpPr>
        <p:spPr>
          <a:xfrm>
            <a:off x="3635896" y="116632"/>
            <a:ext cx="4608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11188" y="188913"/>
            <a:ext cx="8162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/>
            <a:r>
              <a:rPr kumimoji="0" lang="de-DE" altLang="de-DE" sz="3600" b="1">
                <a:latin typeface="Arial Narrow" pitchFamily="34" charset="0"/>
              </a:rPr>
              <a:t>Modic Signs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50825" y="908050"/>
            <a:ext cx="47244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0" lang="de-DE" altLang="de-DE" sz="2400" b="1">
                <a:latin typeface="Arial Narrow" pitchFamily="34" charset="0"/>
              </a:rPr>
              <a:t>Intensity of the MRI signal at the upper and lower end plates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419475" y="5661025"/>
            <a:ext cx="6111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0" lang="de-DE" altLang="de-DE" sz="1600"/>
              <a:t>Modic MT, Steinberg PM, Ross JS et al. Degenerative disk disease: assessment of changes in vertebral body marrow with MR imaging. Radiology 166:193, 1988</a:t>
            </a:r>
            <a:endParaRPr kumimoji="0" lang="de-AT" altLang="de-DE" sz="1600"/>
          </a:p>
        </p:txBody>
      </p:sp>
      <p:graphicFrame>
        <p:nvGraphicFramePr>
          <p:cNvPr id="8" name="Group 33"/>
          <p:cNvGraphicFramePr>
            <a:graphicFrameLocks noGrp="1"/>
          </p:cNvGraphicFramePr>
          <p:nvPr/>
        </p:nvGraphicFramePr>
        <p:xfrm>
          <a:off x="179388" y="2060575"/>
          <a:ext cx="4495800" cy="2945384"/>
        </p:xfrm>
        <a:graphic>
          <a:graphicData uri="http://schemas.openxmlformats.org/drawingml/2006/table">
            <a:tbl>
              <a:tblPr/>
              <a:tblGrid>
                <a:gridCol w="1600200"/>
                <a:gridCol w="1447800"/>
                <a:gridCol w="1447800"/>
              </a:tblGrid>
              <a:tr h="558800">
                <a:tc>
                  <a:txBody>
                    <a:bodyPr/>
                    <a:lstStyle>
                      <a:lvl1pPr ea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rgbClr val="29529B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de-DE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rgbClr val="29529B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MS PGothic" charset="-128"/>
                        </a:rPr>
                        <a:t>T1</a:t>
                      </a:r>
                      <a:endParaRPr kumimoji="1" lang="de-AT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rgbClr val="29529B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MS PGothic" charset="-128"/>
                        </a:rPr>
                        <a:t>T2</a:t>
                      </a:r>
                      <a:endParaRPr kumimoji="1" lang="de-AT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800">
                <a:tc>
                  <a:txBody>
                    <a:bodyPr/>
                    <a:lstStyle>
                      <a:lvl1pPr ea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rgbClr val="29529B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MS PGothic" charset="-128"/>
                        </a:rPr>
                        <a:t>Modic I (edema)</a:t>
                      </a:r>
                      <a:endParaRPr kumimoji="1" lang="de-AT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rgbClr val="29529B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MS PGothic" charset="-128"/>
                        </a:rPr>
                        <a:t>low intensity </a:t>
                      </a:r>
                      <a:endParaRPr kumimoji="1" lang="de-AT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rgbClr val="29529B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MS PGothic" charset="-128"/>
                        </a:rPr>
                        <a:t>high intensity</a:t>
                      </a:r>
                      <a:endParaRPr kumimoji="1" lang="de-AT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>
                      <a:lvl1pPr ea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rgbClr val="29529B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MS PGothic" charset="-128"/>
                        </a:rPr>
                        <a:t>Modic II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MS PGothic" charset="-128"/>
                        </a:rPr>
                        <a:t>(fat)</a:t>
                      </a:r>
                      <a:endParaRPr kumimoji="1" lang="de-AT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rgbClr val="29529B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MS PGothic" charset="-128"/>
                        </a:rPr>
                        <a:t>high intensity</a:t>
                      </a:r>
                      <a:endParaRPr kumimoji="1" lang="de-AT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rgbClr val="29529B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MS PGothic" charset="-128"/>
                        </a:rPr>
                        <a:t>high intensity</a:t>
                      </a:r>
                      <a:endParaRPr kumimoji="1" lang="de-AT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800">
                <a:tc>
                  <a:txBody>
                    <a:bodyPr/>
                    <a:lstStyle>
                      <a:lvl1pPr ea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rgbClr val="29529B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MS PGothic" charset="-128"/>
                        </a:rPr>
                        <a:t>Modic III (sclerosis)</a:t>
                      </a:r>
                      <a:endParaRPr kumimoji="1" lang="de-AT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rgbClr val="29529B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MS PGothic" charset="-128"/>
                        </a:rPr>
                        <a:t>low intensity</a:t>
                      </a:r>
                      <a:endParaRPr kumimoji="1" lang="de-AT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rgbClr val="29529B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MS PGothic" charset="-128"/>
                        </a:rPr>
                        <a:t>low intensity</a:t>
                      </a:r>
                      <a:endParaRPr kumimoji="1" lang="de-AT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19" t="5453" r="5455" b="16364"/>
          <a:stretch>
            <a:fillRect/>
          </a:stretch>
        </p:blipFill>
        <p:spPr bwMode="auto">
          <a:xfrm>
            <a:off x="6791325" y="1844675"/>
            <a:ext cx="24098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72" t="3922"/>
          <a:stretch>
            <a:fillRect/>
          </a:stretch>
        </p:blipFill>
        <p:spPr bwMode="auto">
          <a:xfrm>
            <a:off x="4800600" y="1844675"/>
            <a:ext cx="23463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34"/>
          <p:cNvSpPr>
            <a:spLocks noChangeArrowheads="1"/>
          </p:cNvSpPr>
          <p:nvPr/>
        </p:nvSpPr>
        <p:spPr bwMode="auto">
          <a:xfrm>
            <a:off x="0" y="1916113"/>
            <a:ext cx="5148263" cy="2665412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/>
            <a:endParaRPr kumimoji="0" lang="de-DE" altLang="de-DE" sz="1800"/>
          </a:p>
        </p:txBody>
      </p:sp>
    </p:spTree>
    <p:extLst>
      <p:ext uri="{BB962C8B-B14F-4D97-AF65-F5344CB8AC3E}">
        <p14:creationId xmlns:p14="http://schemas.microsoft.com/office/powerpoint/2010/main" xmlns="" val="331188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8410575" y="836712"/>
            <a:ext cx="481905" cy="583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Rechteck 1"/>
          <p:cNvSpPr/>
          <p:nvPr/>
        </p:nvSpPr>
        <p:spPr>
          <a:xfrm>
            <a:off x="3635896" y="116632"/>
            <a:ext cx="4608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85800" y="565150"/>
            <a:ext cx="8162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/>
            <a:r>
              <a:rPr kumimoji="0" lang="de-DE" altLang="de-DE" sz="4400"/>
              <a:t>Modic signs</a:t>
            </a:r>
            <a:endParaRPr kumimoji="0" lang="de-DE" altLang="de-DE" sz="3600"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39750" y="1916113"/>
            <a:ext cx="89281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kumimoji="0" lang="de-DE" altLang="de-DE" sz="280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384425" y="6156325"/>
            <a:ext cx="6759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0" lang="de-AT" altLang="de-DE"/>
              <a:t>Kjaer P et al. Modic changes and their association with clinical findings. Eur Spine J 2006. SSE AWARD 2006</a:t>
            </a:r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/>
        </p:nvGraphicFramePr>
        <p:xfrm>
          <a:off x="827088" y="1989138"/>
          <a:ext cx="6532562" cy="4359275"/>
        </p:xfrm>
        <a:graphic>
          <a:graphicData uri="http://schemas.openxmlformats.org/presentationml/2006/ole">
            <p:oleObj spid="_x0000_s3102" name="Diagramm" r:id="rId3" imgW="6096000" imgH="4067175" progId="MSGraph.Chart.8">
              <p:embed followColorScheme="full"/>
            </p:oleObj>
          </a:graphicData>
        </a:graphic>
      </p:graphicFrame>
      <p:pic>
        <p:nvPicPr>
          <p:cNvPr id="9" name="Picture 9" descr="Bachmann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353"/>
          <a:stretch>
            <a:fillRect/>
          </a:stretch>
        </p:blipFill>
        <p:spPr bwMode="auto">
          <a:xfrm>
            <a:off x="2268538" y="4292600"/>
            <a:ext cx="6985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Birnstingl Paula 09"/>
          <p:cNvPicPr>
            <a:picLocks noChangeAspect="1" noChangeArrowheads="1"/>
          </p:cNvPicPr>
          <p:nvPr/>
        </p:nvPicPr>
        <p:blipFill>
          <a:blip r:embed="rId5" cstate="print">
            <a:lum bright="-12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80" t="27089"/>
          <a:stretch>
            <a:fillRect/>
          </a:stretch>
        </p:blipFill>
        <p:spPr bwMode="auto">
          <a:xfrm>
            <a:off x="3851275" y="4221163"/>
            <a:ext cx="6604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Schmoll Gerhard 01"/>
          <p:cNvPicPr>
            <a:picLocks noChangeAspect="1" noChangeArrowheads="1"/>
          </p:cNvPicPr>
          <p:nvPr/>
        </p:nvPicPr>
        <p:blipFill>
          <a:blip r:embed="rId6" cstate="print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93" t="16048" r="23129" b="14551"/>
          <a:stretch>
            <a:fillRect/>
          </a:stretch>
        </p:blipFill>
        <p:spPr bwMode="auto">
          <a:xfrm>
            <a:off x="5364163" y="4221163"/>
            <a:ext cx="71913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555875" y="2276475"/>
            <a:ext cx="23002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/>
            <a:r>
              <a:rPr kumimoji="0" lang="de-DE" altLang="de-DE" sz="2800"/>
              <a:t>LBP last year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116013" y="2205038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/>
            <a:r>
              <a:rPr kumimoji="0" lang="de-DE" altLang="de-DE" sz="2400">
                <a:latin typeface="Times New Roman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xmlns="" val="175698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8410575" y="836712"/>
            <a:ext cx="481905" cy="583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Rechteck 1"/>
          <p:cNvSpPr/>
          <p:nvPr/>
        </p:nvSpPr>
        <p:spPr>
          <a:xfrm>
            <a:off x="3635896" y="116632"/>
            <a:ext cx="4608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810000" y="12192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1pPr>
            <a:lvl2pPr eaLnBrk="0" hangingPunct="0"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2pPr>
            <a:lvl3pPr eaLnBrk="0" hangingPunct="0"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3pPr>
            <a:lvl4pPr eaLnBrk="0" hangingPunct="0"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4pPr>
            <a:lvl5pPr eaLnBrk="0" hangingPunct="0"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de-DE" altLang="de-DE" sz="2400">
                <a:solidFill>
                  <a:schemeClr val="tx1"/>
                </a:solidFill>
              </a:rPr>
              <a:t>High Intensity Zone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05200" y="1905000"/>
            <a:ext cx="39782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>
                <a:solidFill>
                  <a:srgbClr val="29529B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buFontTx/>
              <a:buNone/>
            </a:pPr>
            <a:r>
              <a:rPr lang="en-GB" altLang="de-DE" sz="1800">
                <a:cs typeface="Times New Roman" pitchFamily="18" charset="0"/>
              </a:rPr>
              <a:t>Bright signal in the posterior annulus</a:t>
            </a:r>
            <a:endParaRPr lang="de-DE" altLang="de-DE" sz="1800"/>
          </a:p>
        </p:txBody>
      </p:sp>
      <p:pic>
        <p:nvPicPr>
          <p:cNvPr id="11" name="Picture 6" descr="Bild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25368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52" t="32330" r="22414" b="18095"/>
          <a:stretch>
            <a:fillRect/>
          </a:stretch>
        </p:blipFill>
        <p:spPr bwMode="auto">
          <a:xfrm>
            <a:off x="5715000" y="2743200"/>
            <a:ext cx="2814638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524000" y="5486400"/>
            <a:ext cx="45370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de-DE" altLang="de-DE" sz="3200" b="1"/>
              <a:t>Median Bulging Disc</a:t>
            </a:r>
          </a:p>
        </p:txBody>
      </p:sp>
    </p:spTree>
    <p:extLst>
      <p:ext uri="{BB962C8B-B14F-4D97-AF65-F5344CB8AC3E}">
        <p14:creationId xmlns:p14="http://schemas.microsoft.com/office/powerpoint/2010/main" xmlns="" val="18799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16632"/>
            <a:ext cx="3402806" cy="1008063"/>
          </a:xfrm>
        </p:spPr>
        <p:txBody>
          <a:bodyPr anchor="ctr"/>
          <a:lstStyle/>
          <a:p>
            <a:r>
              <a:rPr lang="de-AT" altLang="de-DE" sz="2400" b="1" dirty="0"/>
              <a:t>„Schmerz-Definition“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56160" y="3429002"/>
            <a:ext cx="5994797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000" b="1" dirty="0"/>
              <a:t>Schmerz ist ein unangenehmes Sinnes- und Gefühlserlebnis, …</a:t>
            </a:r>
          </a:p>
          <a:p>
            <a:pPr>
              <a:spcBef>
                <a:spcPct val="50000"/>
              </a:spcBef>
            </a:pPr>
            <a:endParaRPr lang="de-AT" altLang="de-DE" sz="2000" b="1" dirty="0"/>
          </a:p>
          <a:p>
            <a:pPr>
              <a:spcBef>
                <a:spcPct val="50000"/>
              </a:spcBef>
            </a:pPr>
            <a:r>
              <a:rPr lang="de-AT" altLang="de-DE" sz="2000" b="1" dirty="0"/>
              <a:t>Schmerzen sind </a:t>
            </a:r>
            <a:r>
              <a:rPr lang="de-AT" altLang="de-DE" sz="2000" b="1" dirty="0" smtClean="0">
                <a:solidFill>
                  <a:srgbClr val="FF0000"/>
                </a:solidFill>
              </a:rPr>
              <a:t>vielschichtige Sinnesempfindungen</a:t>
            </a:r>
            <a:endParaRPr lang="de-AT" altLang="de-DE" sz="20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de-AT" altLang="de-DE" sz="2000" b="1" dirty="0"/>
              <a:t>Sie sind immer ein </a:t>
            </a:r>
            <a:r>
              <a:rPr lang="de-AT" altLang="de-DE" sz="2000" b="1" dirty="0">
                <a:solidFill>
                  <a:srgbClr val="FF0000"/>
                </a:solidFill>
              </a:rPr>
              <a:t>körperliches und seelisches </a:t>
            </a:r>
            <a:r>
              <a:rPr lang="de-AT" altLang="de-DE" sz="2000" b="1" dirty="0"/>
              <a:t>Erlebnis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59907" y="6381752"/>
            <a:ext cx="458986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AT" altLang="de-DE" sz="1000" b="1"/>
              <a:t>Quelle: IASP (1986) International Association for the study of pain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888" y="1052515"/>
            <a:ext cx="6430566" cy="223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118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4" y="404813"/>
            <a:ext cx="5023247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05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6397" y="1491915"/>
            <a:ext cx="2350100" cy="481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653" y="1929484"/>
            <a:ext cx="2625329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561724" y="2749764"/>
            <a:ext cx="325874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b="1" dirty="0" smtClean="0"/>
              <a:t>Schmerz - akut</a:t>
            </a:r>
          </a:p>
          <a:p>
            <a:r>
              <a:rPr lang="de-AT" b="1" dirty="0" smtClean="0"/>
              <a:t>Chronisch - rezidivierend</a:t>
            </a:r>
          </a:p>
          <a:p>
            <a:endParaRPr lang="de-AT" b="1" dirty="0"/>
          </a:p>
          <a:p>
            <a:r>
              <a:rPr lang="de-AT" b="1" dirty="0" smtClean="0"/>
              <a:t>„es tut weh“</a:t>
            </a:r>
          </a:p>
          <a:p>
            <a:endParaRPr lang="de-AT" b="1" dirty="0"/>
          </a:p>
          <a:p>
            <a:r>
              <a:rPr lang="de-AT" b="1" dirty="0" smtClean="0"/>
              <a:t>…das ist unangenehm </a:t>
            </a:r>
          </a:p>
          <a:p>
            <a:r>
              <a:rPr lang="de-AT" b="1" dirty="0" smtClean="0"/>
              <a:t>und belastend</a:t>
            </a:r>
            <a:endParaRPr lang="de-AT" b="1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4804" y="525170"/>
            <a:ext cx="6632356" cy="1008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altLang="de-DE" sz="3200" b="1" dirty="0" smtClean="0"/>
              <a:t>„der bio-psycho-soziale Zugang“</a:t>
            </a:r>
            <a:endParaRPr lang="de-AT" altLang="de-DE" sz="3200" b="1" dirty="0"/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3674519" y="1029202"/>
            <a:ext cx="5076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21502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683568" y="1239254"/>
            <a:ext cx="5488631" cy="33418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543050" y="1371600"/>
            <a:ext cx="462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de-DE" altLang="de-DE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143000" y="1371601"/>
            <a:ext cx="5429250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800" b="1" u="sng" dirty="0">
                <a:latin typeface="Times New Roman" panose="02020603050405020304" pitchFamily="18" charset="0"/>
              </a:rPr>
              <a:t>245 </a:t>
            </a:r>
            <a:r>
              <a:rPr lang="de-AT" altLang="de-DE" sz="2000" b="1" u="sng" dirty="0">
                <a:latin typeface="Times New Roman" panose="02020603050405020304" pitchFamily="18" charset="0"/>
              </a:rPr>
              <a:t>stationäre </a:t>
            </a:r>
            <a:r>
              <a:rPr lang="de-AT" altLang="de-DE" sz="2000" b="1" u="sng" dirty="0" err="1">
                <a:latin typeface="Times New Roman" panose="02020603050405020304" pitchFamily="18" charset="0"/>
              </a:rPr>
              <a:t>low</a:t>
            </a:r>
            <a:r>
              <a:rPr lang="de-AT" altLang="de-DE" sz="2000" b="1" u="sng" dirty="0">
                <a:latin typeface="Times New Roman" panose="02020603050405020304" pitchFamily="18" charset="0"/>
              </a:rPr>
              <a:t>-back-</a:t>
            </a:r>
            <a:r>
              <a:rPr lang="de-AT" altLang="de-DE" sz="2000" b="1" u="sng" dirty="0" err="1">
                <a:latin typeface="Times New Roman" panose="02020603050405020304" pitchFamily="18" charset="0"/>
              </a:rPr>
              <a:t>pain</a:t>
            </a:r>
            <a:r>
              <a:rPr lang="de-AT" altLang="de-DE" sz="2000" b="1" u="sng" dirty="0">
                <a:latin typeface="Times New Roman" panose="02020603050405020304" pitchFamily="18" charset="0"/>
              </a:rPr>
              <a:t> Patientenberichte</a:t>
            </a:r>
            <a:r>
              <a:rPr lang="de-AT" altLang="de-DE" sz="2000" b="1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de-AT" altLang="de-DE" sz="2000" b="1" dirty="0">
                <a:latin typeface="Times New Roman" panose="02020603050405020304" pitchFamily="18" charset="0"/>
              </a:rPr>
              <a:t>01/2001-11/2002, Neurologie BKH Kufstein</a:t>
            </a:r>
          </a:p>
          <a:p>
            <a:pPr>
              <a:spcBef>
                <a:spcPct val="50000"/>
              </a:spcBef>
            </a:pPr>
            <a:r>
              <a:rPr lang="de-AT" altLang="de-DE" sz="2000" b="1" dirty="0">
                <a:latin typeface="Times New Roman" panose="02020603050405020304" pitchFamily="18" charset="0"/>
              </a:rPr>
              <a:t>~54 a   123=m  122=f       CT/MRT</a:t>
            </a:r>
          </a:p>
          <a:p>
            <a:pPr>
              <a:spcBef>
                <a:spcPct val="50000"/>
              </a:spcBef>
            </a:pPr>
            <a:r>
              <a:rPr lang="de-AT" altLang="de-DE" sz="2000" b="1" dirty="0">
                <a:latin typeface="Times New Roman" panose="02020603050405020304" pitchFamily="18" charset="0"/>
              </a:rPr>
              <a:t>161 (65%) Patienten mit  </a:t>
            </a:r>
            <a:r>
              <a:rPr lang="de-AT" altLang="de-DE" sz="2000" b="1" dirty="0" err="1">
                <a:latin typeface="Times New Roman" panose="02020603050405020304" pitchFamily="18" charset="0"/>
              </a:rPr>
              <a:t>Discusherniation</a:t>
            </a:r>
            <a:r>
              <a:rPr lang="de-AT" altLang="de-DE" sz="2000" b="1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de-AT" altLang="de-DE" sz="2000" b="1" dirty="0">
                <a:latin typeface="Times New Roman" panose="02020603050405020304" pitchFamily="18" charset="0"/>
              </a:rPr>
              <a:t>106 </a:t>
            </a:r>
            <a:r>
              <a:rPr lang="de-AT" altLang="de-DE" sz="2000" b="1" dirty="0" err="1">
                <a:latin typeface="Times New Roman" panose="02020603050405020304" pitchFamily="18" charset="0"/>
              </a:rPr>
              <a:t>radikuläre</a:t>
            </a:r>
            <a:r>
              <a:rPr lang="de-AT" altLang="de-DE" sz="2000" b="1" dirty="0">
                <a:latin typeface="Times New Roman" panose="02020603050405020304" pitchFamily="18" charset="0"/>
              </a:rPr>
              <a:t> Ausfälle</a:t>
            </a:r>
          </a:p>
          <a:p>
            <a:pPr>
              <a:spcBef>
                <a:spcPct val="50000"/>
              </a:spcBef>
            </a:pPr>
            <a:r>
              <a:rPr lang="de-AT" altLang="de-DE" sz="2000" b="1" dirty="0">
                <a:latin typeface="Times New Roman" panose="02020603050405020304" pitchFamily="18" charset="0"/>
              </a:rPr>
              <a:t>93 Patienten </a:t>
            </a:r>
            <a:r>
              <a:rPr lang="de-AT" altLang="de-DE" sz="2000" b="1" u="sng" dirty="0">
                <a:latin typeface="Times New Roman" panose="02020603050405020304" pitchFamily="18" charset="0"/>
              </a:rPr>
              <a:t>psychiatrische Diagnose (38%)</a:t>
            </a:r>
          </a:p>
          <a:p>
            <a:pPr>
              <a:spcBef>
                <a:spcPct val="50000"/>
              </a:spcBef>
            </a:pPr>
            <a:endParaRPr lang="de-AT" altLang="de-DE" sz="2000" b="1" u="sng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de-AT" altLang="de-DE" sz="2000" b="1" u="sng" dirty="0">
                <a:latin typeface="Times New Roman" panose="02020603050405020304" pitchFamily="18" charset="0"/>
                <a:sym typeface="Wingdings" panose="05000000000000000000" pitchFamily="2" charset="2"/>
              </a:rPr>
              <a:t>k</a:t>
            </a:r>
            <a:r>
              <a:rPr lang="de-AT" altLang="de-DE" sz="2000" b="1" u="sng" dirty="0">
                <a:latin typeface="Times New Roman" panose="02020603050405020304" pitchFamily="18" charset="0"/>
              </a:rPr>
              <a:t>eine </a:t>
            </a:r>
            <a:r>
              <a:rPr lang="de-AT" altLang="de-DE" sz="2000" b="1" u="sng" dirty="0" err="1">
                <a:latin typeface="Times New Roman" panose="02020603050405020304" pitchFamily="18" charset="0"/>
              </a:rPr>
              <a:t>Herniation</a:t>
            </a:r>
            <a:r>
              <a:rPr lang="de-AT" altLang="de-DE" sz="2000" b="1" u="sng" dirty="0">
                <a:latin typeface="Times New Roman" panose="02020603050405020304" pitchFamily="18" charset="0"/>
              </a:rPr>
              <a:t> und keine neurologischen Ausfälle </a:t>
            </a:r>
          </a:p>
          <a:p>
            <a:pPr>
              <a:spcBef>
                <a:spcPct val="50000"/>
              </a:spcBef>
            </a:pPr>
            <a:r>
              <a:rPr lang="de-AT" altLang="de-DE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62% psychiatrische Diagnose</a:t>
            </a:r>
            <a:endParaRPr lang="de-AT" altLang="de-DE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de-AT" altLang="de-DE" sz="2000" b="1" u="sng" dirty="0">
              <a:latin typeface="Times New Roman" panose="02020603050405020304" pitchFamily="18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1889" y="1068441"/>
            <a:ext cx="1140674" cy="401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72509" y="277844"/>
            <a:ext cx="857597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800" b="1" dirty="0">
                <a:latin typeface="Times New Roman" panose="02020603050405020304" pitchFamily="18" charset="0"/>
              </a:rPr>
              <a:t>psychiatrische Störung  – </a:t>
            </a:r>
            <a:r>
              <a:rPr lang="de-AT" altLang="de-DE" sz="2800" b="1" dirty="0" err="1">
                <a:latin typeface="Times New Roman" panose="02020603050405020304" pitchFamily="18" charset="0"/>
              </a:rPr>
              <a:t>low</a:t>
            </a:r>
            <a:r>
              <a:rPr lang="de-AT" altLang="de-DE" sz="2800" b="1" dirty="0">
                <a:latin typeface="Times New Roman" panose="02020603050405020304" pitchFamily="18" charset="0"/>
              </a:rPr>
              <a:t> back </a:t>
            </a:r>
            <a:r>
              <a:rPr lang="de-AT" altLang="de-DE" sz="2800" b="1" dirty="0" err="1">
                <a:latin typeface="Times New Roman" panose="02020603050405020304" pitchFamily="18" charset="0"/>
              </a:rPr>
              <a:t>pain</a:t>
            </a:r>
            <a:endParaRPr lang="de-AT" altLang="de-DE" sz="2800" b="1" dirty="0">
              <a:latin typeface="Times New Roman" panose="02020603050405020304" pitchFamily="18" charset="0"/>
            </a:endParaRP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3939654" y="920083"/>
            <a:ext cx="4668941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" name="Textfeld 1"/>
          <p:cNvSpPr txBox="1"/>
          <p:nvPr/>
        </p:nvSpPr>
        <p:spPr>
          <a:xfrm>
            <a:off x="6107563" y="5372696"/>
            <a:ext cx="2409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hlinkClick r:id="rId3" tooltip="Lancet (London, England)."/>
              </a:rPr>
              <a:t>Lancet.</a:t>
            </a:r>
            <a:r>
              <a:rPr lang="de-AT" sz="1400" dirty="0"/>
              <a:t> 2003 Feb 8;361(9356):531.</a:t>
            </a:r>
          </a:p>
          <a:p>
            <a:r>
              <a:rPr lang="de-AT" sz="1400" b="1" dirty="0"/>
              <a:t>Low back </a:t>
            </a:r>
            <a:r>
              <a:rPr lang="de-AT" sz="1400" b="1" dirty="0" err="1"/>
              <a:t>pain</a:t>
            </a:r>
            <a:r>
              <a:rPr lang="de-AT" sz="1400" b="1" dirty="0"/>
              <a:t> </a:t>
            </a:r>
            <a:r>
              <a:rPr lang="de-AT" sz="1400" b="1" dirty="0" err="1"/>
              <a:t>and</a:t>
            </a:r>
            <a:r>
              <a:rPr lang="de-AT" sz="1400" b="1" dirty="0"/>
              <a:t> </a:t>
            </a:r>
            <a:r>
              <a:rPr lang="de-AT" sz="1400" b="1" dirty="0" err="1"/>
              <a:t>psychiatric</a:t>
            </a:r>
            <a:r>
              <a:rPr lang="de-AT" sz="1400" b="1" dirty="0"/>
              <a:t> </a:t>
            </a:r>
            <a:r>
              <a:rPr lang="de-AT" sz="1400" b="1" dirty="0" err="1"/>
              <a:t>disorders</a:t>
            </a:r>
            <a:r>
              <a:rPr lang="de-AT" sz="1400" b="1" dirty="0"/>
              <a:t>.</a:t>
            </a:r>
          </a:p>
          <a:p>
            <a:r>
              <a:rPr lang="de-AT" sz="1400" dirty="0">
                <a:hlinkClick r:id="rId4"/>
              </a:rPr>
              <a:t>Mayr M</a:t>
            </a:r>
            <a:r>
              <a:rPr lang="de-AT" sz="1400" dirty="0"/>
              <a:t>, </a:t>
            </a:r>
            <a:r>
              <a:rPr lang="de-AT" sz="1400" dirty="0" err="1">
                <a:hlinkClick r:id="rId5"/>
              </a:rPr>
              <a:t>Högler</a:t>
            </a:r>
            <a:r>
              <a:rPr lang="de-AT" sz="1400" dirty="0">
                <a:hlinkClick r:id="rId5"/>
              </a:rPr>
              <a:t> S</a:t>
            </a:r>
            <a:r>
              <a:rPr lang="de-AT" sz="1400" dirty="0"/>
              <a:t>, </a:t>
            </a:r>
            <a:r>
              <a:rPr lang="de-AT" sz="1400" dirty="0">
                <a:hlinkClick r:id="rId6"/>
              </a:rPr>
              <a:t>Ghedina W</a:t>
            </a:r>
            <a:r>
              <a:rPr lang="de-AT" sz="1400" dirty="0"/>
              <a:t>, </a:t>
            </a:r>
            <a:r>
              <a:rPr lang="de-AT" sz="1400" dirty="0" err="1">
                <a:hlinkClick r:id="rId7"/>
              </a:rPr>
              <a:t>Berek</a:t>
            </a:r>
            <a:r>
              <a:rPr lang="de-AT" sz="1400" dirty="0">
                <a:hlinkClick r:id="rId7"/>
              </a:rPr>
              <a:t> K</a:t>
            </a:r>
            <a:r>
              <a:rPr lang="de-AT" sz="1400" dirty="0"/>
              <a:t>.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085285" y="6449748"/>
            <a:ext cx="86320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1000" dirty="0">
                <a:cs typeface="Arial" pitchFamily="34" charset="0"/>
              </a:rPr>
              <a:t>©</a:t>
            </a:r>
            <a:r>
              <a:rPr lang="de-AT" altLang="de-DE" sz="1000" dirty="0"/>
              <a:t> w </a:t>
            </a:r>
            <a:r>
              <a:rPr lang="de-AT" altLang="de-DE" sz="1000" dirty="0" err="1"/>
              <a:t>ghedina</a:t>
            </a:r>
            <a:endParaRPr lang="de-AT" altLang="de-DE" sz="1000" dirty="0"/>
          </a:p>
        </p:txBody>
      </p:sp>
    </p:spTree>
    <p:extLst>
      <p:ext uri="{BB962C8B-B14F-4D97-AF65-F5344CB8AC3E}">
        <p14:creationId xmlns:p14="http://schemas.microsoft.com/office/powerpoint/2010/main" xmlns="" val="298907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8410575" y="836712"/>
            <a:ext cx="481905" cy="583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Rechteck 1"/>
          <p:cNvSpPr/>
          <p:nvPr/>
        </p:nvSpPr>
        <p:spPr>
          <a:xfrm>
            <a:off x="3635896" y="116632"/>
            <a:ext cx="4608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extfeld 11"/>
          <p:cNvSpPr txBox="1"/>
          <p:nvPr/>
        </p:nvSpPr>
        <p:spPr>
          <a:xfrm>
            <a:off x="179512" y="332656"/>
            <a:ext cx="6624736" cy="510909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Tiefsitzender Kreuzschmerz</a:t>
            </a:r>
          </a:p>
          <a:p>
            <a:endParaRPr lang="de-DE" sz="2400" b="1" dirty="0"/>
          </a:p>
          <a:p>
            <a:endParaRPr lang="de-DE" sz="2400" b="1" dirty="0" smtClean="0"/>
          </a:p>
          <a:p>
            <a:pPr marL="285750" indent="-285750">
              <a:buFont typeface="Wingdings"/>
              <a:buChar char="Ø"/>
            </a:pPr>
            <a:r>
              <a:rPr lang="de-DE" sz="2400" b="1" dirty="0"/>
              <a:t>+/- Ansprechen auf NSAR </a:t>
            </a:r>
            <a:endParaRPr lang="de-DE" sz="2400" b="1" dirty="0" smtClean="0"/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Wacht so um um 03:00 Uhr auf 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Morgendlicher Anlaufschmerz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Besserung in Bewegung 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err="1" smtClean="0"/>
              <a:t>Exacerbation</a:t>
            </a:r>
            <a:r>
              <a:rPr lang="de-DE" sz="2400" b="1" dirty="0" smtClean="0"/>
              <a:t> nach Belastung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Kein </a:t>
            </a:r>
            <a:r>
              <a:rPr lang="de-DE" sz="2400" b="1" dirty="0" err="1" smtClean="0"/>
              <a:t>radikuläres</a:t>
            </a:r>
            <a:r>
              <a:rPr lang="de-DE" sz="2400" b="1" dirty="0" smtClean="0"/>
              <a:t> Syndrom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err="1" smtClean="0"/>
              <a:t>Ileolumbale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Enthesopathie</a:t>
            </a:r>
            <a:endParaRPr lang="de-DE" sz="2400" b="1" dirty="0" smtClean="0"/>
          </a:p>
          <a:p>
            <a:pPr marL="285750" indent="-285750">
              <a:buFont typeface="Wingdings"/>
              <a:buChar char="Ø"/>
            </a:pPr>
            <a:endParaRPr lang="de-DE" dirty="0" smtClean="0"/>
          </a:p>
          <a:p>
            <a:pPr marL="285750" indent="-285750">
              <a:buFont typeface="Wingdings"/>
              <a:buChar char="Ø"/>
            </a:pPr>
            <a:r>
              <a:rPr lang="de-DE" sz="3200" b="1" dirty="0" smtClean="0"/>
              <a:t>Low back </a:t>
            </a:r>
            <a:r>
              <a:rPr lang="de-DE" sz="3200" b="1" dirty="0" err="1" smtClean="0"/>
              <a:t>pain</a:t>
            </a:r>
            <a:endParaRPr lang="de-DE" sz="3200" b="1" dirty="0" smtClean="0"/>
          </a:p>
          <a:p>
            <a:pPr marL="285750" indent="-285750">
              <a:buFont typeface="Wingdings"/>
              <a:buChar char="Ø"/>
            </a:pPr>
            <a:endParaRPr lang="de-DE" sz="32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01873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3"/>
          <p:cNvSpPr>
            <a:spLocks noChangeArrowheads="1"/>
          </p:cNvSpPr>
          <p:nvPr/>
        </p:nvSpPr>
        <p:spPr bwMode="auto">
          <a:xfrm>
            <a:off x="2412206" y="2133602"/>
            <a:ext cx="2268141" cy="24479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7171" name="Oval 16"/>
          <p:cNvSpPr>
            <a:spLocks noChangeArrowheads="1"/>
          </p:cNvSpPr>
          <p:nvPr/>
        </p:nvSpPr>
        <p:spPr bwMode="auto">
          <a:xfrm rot="4232904">
            <a:off x="1514277" y="1754386"/>
            <a:ext cx="1935162" cy="2430066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7172" name="Oval 15"/>
          <p:cNvSpPr>
            <a:spLocks noChangeArrowheads="1"/>
          </p:cNvSpPr>
          <p:nvPr/>
        </p:nvSpPr>
        <p:spPr bwMode="auto">
          <a:xfrm>
            <a:off x="2087167" y="2997202"/>
            <a:ext cx="810815" cy="7905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7173" name="Oval 14"/>
          <p:cNvSpPr>
            <a:spLocks noChangeArrowheads="1"/>
          </p:cNvSpPr>
          <p:nvPr/>
        </p:nvSpPr>
        <p:spPr bwMode="auto">
          <a:xfrm>
            <a:off x="2087167" y="2133602"/>
            <a:ext cx="810815" cy="790575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6126" y="1990727"/>
            <a:ext cx="1999059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3"/>
          <p:cNvSpPr txBox="1">
            <a:spLocks noChangeArrowheads="1"/>
          </p:cNvSpPr>
          <p:nvPr/>
        </p:nvSpPr>
        <p:spPr bwMode="auto">
          <a:xfrm>
            <a:off x="7137798" y="6613527"/>
            <a:ext cx="86320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1000" dirty="0">
                <a:cs typeface="Arial" pitchFamily="34" charset="0"/>
              </a:rPr>
              <a:t>©</a:t>
            </a:r>
            <a:r>
              <a:rPr lang="de-AT" altLang="de-DE" sz="1000" dirty="0"/>
              <a:t> w </a:t>
            </a:r>
            <a:r>
              <a:rPr lang="de-AT" altLang="de-DE" sz="1000" dirty="0" err="1"/>
              <a:t>ghedina</a:t>
            </a:r>
            <a:endParaRPr lang="de-AT" altLang="de-DE" sz="1000" dirty="0"/>
          </a:p>
        </p:txBody>
      </p:sp>
      <p:sp>
        <p:nvSpPr>
          <p:cNvPr id="7178" name="Text Box 5"/>
          <p:cNvSpPr txBox="1">
            <a:spLocks noChangeArrowheads="1"/>
          </p:cNvSpPr>
          <p:nvPr/>
        </p:nvSpPr>
        <p:spPr bwMode="auto">
          <a:xfrm>
            <a:off x="2087167" y="2276477"/>
            <a:ext cx="1188244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AT" altLang="de-DE" sz="2000" b="1"/>
              <a:t>psyche</a:t>
            </a:r>
          </a:p>
        </p:txBody>
      </p:sp>
      <p:sp>
        <p:nvSpPr>
          <p:cNvPr id="7179" name="Text Box 6"/>
          <p:cNvSpPr txBox="1">
            <a:spLocks noChangeArrowheads="1"/>
          </p:cNvSpPr>
          <p:nvPr/>
        </p:nvSpPr>
        <p:spPr bwMode="auto">
          <a:xfrm>
            <a:off x="2141935" y="3141665"/>
            <a:ext cx="75604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AT" altLang="de-DE" sz="2000" b="1"/>
              <a:t>soma</a:t>
            </a:r>
          </a:p>
        </p:txBody>
      </p:sp>
      <p:sp>
        <p:nvSpPr>
          <p:cNvPr id="7180" name="AutoShape 7"/>
          <p:cNvSpPr>
            <a:spLocks noChangeArrowheads="1"/>
          </p:cNvSpPr>
          <p:nvPr/>
        </p:nvSpPr>
        <p:spPr bwMode="auto">
          <a:xfrm>
            <a:off x="2951561" y="2565400"/>
            <a:ext cx="378619" cy="865188"/>
          </a:xfrm>
          <a:prstGeom prst="curvedLeftArrow">
            <a:avLst>
              <a:gd name="adj1" fmla="val 34277"/>
              <a:gd name="adj2" fmla="val 68553"/>
              <a:gd name="adj3" fmla="val 33333"/>
            </a:avLst>
          </a:prstGeom>
          <a:solidFill>
            <a:schemeClr val="accent1">
              <a:alpha val="6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7181" name="AutoShape 8"/>
          <p:cNvSpPr>
            <a:spLocks noChangeArrowheads="1"/>
          </p:cNvSpPr>
          <p:nvPr/>
        </p:nvSpPr>
        <p:spPr bwMode="auto">
          <a:xfrm rot="-10283187">
            <a:off x="1656161" y="2492375"/>
            <a:ext cx="378619" cy="865188"/>
          </a:xfrm>
          <a:prstGeom prst="curvedLeftArrow">
            <a:avLst>
              <a:gd name="adj1" fmla="val 34277"/>
              <a:gd name="adj2" fmla="val 6855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7182" name="Text Box 9"/>
          <p:cNvSpPr txBox="1">
            <a:spLocks noChangeArrowheads="1"/>
          </p:cNvSpPr>
          <p:nvPr/>
        </p:nvSpPr>
        <p:spPr bwMode="auto">
          <a:xfrm>
            <a:off x="323529" y="5584309"/>
            <a:ext cx="7381658" cy="52322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AT" altLang="de-DE" sz="2800" b="1" dirty="0"/>
              <a:t>    </a:t>
            </a:r>
            <a:r>
              <a:rPr lang="de-AT" altLang="de-DE" sz="2800" b="1" dirty="0" smtClean="0"/>
              <a:t>Ursache????      oder            Folge?????</a:t>
            </a:r>
            <a:endParaRPr lang="de-AT" altLang="de-DE" sz="2800" b="1" dirty="0"/>
          </a:p>
        </p:txBody>
      </p:sp>
      <p:sp>
        <p:nvSpPr>
          <p:cNvPr id="7184" name="Line 13"/>
          <p:cNvSpPr>
            <a:spLocks noChangeShapeType="1"/>
          </p:cNvSpPr>
          <p:nvPr/>
        </p:nvSpPr>
        <p:spPr bwMode="auto">
          <a:xfrm>
            <a:off x="2736056" y="981075"/>
            <a:ext cx="5076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85" name="Oval 18"/>
          <p:cNvSpPr>
            <a:spLocks noChangeArrowheads="1"/>
          </p:cNvSpPr>
          <p:nvPr/>
        </p:nvSpPr>
        <p:spPr bwMode="auto">
          <a:xfrm>
            <a:off x="4248150" y="1916113"/>
            <a:ext cx="648891" cy="863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7186" name="Oval 19"/>
          <p:cNvSpPr>
            <a:spLocks noChangeArrowheads="1"/>
          </p:cNvSpPr>
          <p:nvPr/>
        </p:nvSpPr>
        <p:spPr bwMode="auto">
          <a:xfrm>
            <a:off x="3767496" y="2958688"/>
            <a:ext cx="756047" cy="863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7187" name="Oval 20"/>
          <p:cNvSpPr>
            <a:spLocks noChangeArrowheads="1"/>
          </p:cNvSpPr>
          <p:nvPr/>
        </p:nvSpPr>
        <p:spPr bwMode="auto">
          <a:xfrm>
            <a:off x="4248150" y="2997200"/>
            <a:ext cx="810816" cy="863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7188" name="Oval 21"/>
          <p:cNvSpPr>
            <a:spLocks noChangeArrowheads="1"/>
          </p:cNvSpPr>
          <p:nvPr/>
        </p:nvSpPr>
        <p:spPr bwMode="auto">
          <a:xfrm>
            <a:off x="3463795" y="3576320"/>
            <a:ext cx="810815" cy="863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xmlns="" val="171370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8410575" y="836712"/>
            <a:ext cx="481905" cy="583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Rechteck 1"/>
          <p:cNvSpPr/>
          <p:nvPr/>
        </p:nvSpPr>
        <p:spPr>
          <a:xfrm>
            <a:off x="3635896" y="116632"/>
            <a:ext cx="4608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extfeld 11"/>
          <p:cNvSpPr txBox="1"/>
          <p:nvPr/>
        </p:nvSpPr>
        <p:spPr>
          <a:xfrm>
            <a:off x="179512" y="332656"/>
            <a:ext cx="6624736" cy="510909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Tiefsitzender Kreuzschmerz</a:t>
            </a:r>
          </a:p>
          <a:p>
            <a:endParaRPr lang="de-DE" sz="2400" b="1" dirty="0"/>
          </a:p>
          <a:p>
            <a:endParaRPr lang="de-DE" sz="2400" b="1" dirty="0" smtClean="0"/>
          </a:p>
          <a:p>
            <a:pPr marL="285750" indent="-285750">
              <a:buFont typeface="Wingdings"/>
              <a:buChar char="Ø"/>
            </a:pPr>
            <a:r>
              <a:rPr lang="de-DE" sz="2400" b="1" dirty="0"/>
              <a:t>+/- Ansprechen auf NSAR </a:t>
            </a:r>
            <a:endParaRPr lang="de-DE" sz="2400" b="1" dirty="0" smtClean="0"/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Wacht so um um 03:00 Uhr auf 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Morgendlicher Anlaufschmerz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Besserung in Bewegung 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err="1" smtClean="0"/>
              <a:t>Exacerbation</a:t>
            </a:r>
            <a:r>
              <a:rPr lang="de-DE" sz="2400" b="1" dirty="0" smtClean="0"/>
              <a:t> nach Belastung</a:t>
            </a:r>
          </a:p>
          <a:p>
            <a:pPr marL="285750" indent="-285750">
              <a:buFont typeface="Wingdings"/>
              <a:buChar char="Ø"/>
            </a:pPr>
            <a:endParaRPr lang="de-DE" dirty="0" smtClean="0"/>
          </a:p>
          <a:p>
            <a:pPr marL="285750" indent="-285750">
              <a:buFont typeface="Wingdings"/>
              <a:buChar char="Ø"/>
            </a:pPr>
            <a:r>
              <a:rPr lang="de-DE" sz="3200" b="1" dirty="0" smtClean="0"/>
              <a:t>Low back </a:t>
            </a:r>
            <a:r>
              <a:rPr lang="de-DE" sz="3200" b="1" dirty="0" err="1" smtClean="0"/>
              <a:t>pain</a:t>
            </a:r>
            <a:endParaRPr lang="de-DE" sz="3200" b="1" dirty="0" smtClean="0"/>
          </a:p>
          <a:p>
            <a:pPr marL="285750" indent="-285750">
              <a:buFont typeface="Wingdings"/>
              <a:buChar char="Ø"/>
            </a:pPr>
            <a:endParaRPr lang="de-DE" sz="3200" b="1" dirty="0" smtClean="0"/>
          </a:p>
          <a:p>
            <a:pPr marL="285750" indent="-285750">
              <a:buFont typeface="Wingdings"/>
              <a:buChar char="Ø"/>
            </a:pPr>
            <a:r>
              <a:rPr lang="de-DE" sz="2400" b="1" dirty="0"/>
              <a:t>Kein Hinweis für Rheuma 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/>
              <a:t>Kein Hinweis für Somatisierung</a:t>
            </a:r>
            <a:r>
              <a:rPr lang="de-DE" sz="2400" b="1" dirty="0" smtClean="0"/>
              <a:t> </a:t>
            </a:r>
            <a:endParaRPr lang="de-AT" sz="2400" b="1" dirty="0"/>
          </a:p>
        </p:txBody>
      </p:sp>
    </p:spTree>
    <p:extLst>
      <p:ext uri="{BB962C8B-B14F-4D97-AF65-F5344CB8AC3E}">
        <p14:creationId xmlns:p14="http://schemas.microsoft.com/office/powerpoint/2010/main" xmlns="" val="405613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8410575" y="836712"/>
            <a:ext cx="481905" cy="583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Rechteck 1"/>
          <p:cNvSpPr/>
          <p:nvPr/>
        </p:nvSpPr>
        <p:spPr>
          <a:xfrm>
            <a:off x="3635896" y="116632"/>
            <a:ext cx="4608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/>
          <p:cNvSpPr txBox="1"/>
          <p:nvPr/>
        </p:nvSpPr>
        <p:spPr>
          <a:xfrm>
            <a:off x="269038" y="1132422"/>
            <a:ext cx="5582193" cy="532453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&gt; 96% </a:t>
            </a:r>
            <a:r>
              <a:rPr lang="de-DE" sz="2400" b="1" dirty="0" err="1" smtClean="0"/>
              <a:t>Selbstlimitiereter</a:t>
            </a:r>
            <a:r>
              <a:rPr lang="de-DE" sz="2400" b="1" dirty="0" smtClean="0"/>
              <a:t> Verlauf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Hört wieder auf unabhängig von der Art der Behandlung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Kein erhöhtes Risiko 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NSAR für 4-6 Wochen 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err="1" smtClean="0"/>
              <a:t>Muskelrelaxans</a:t>
            </a:r>
            <a:r>
              <a:rPr lang="de-DE" sz="2400" b="1" dirty="0" smtClean="0"/>
              <a:t> für 7-10 Tage 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Physiotherapie als Medikament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Kein forciertes Rumpftraining 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Schonverhalten und Angst protrahieren Symptome </a:t>
            </a:r>
          </a:p>
          <a:p>
            <a:pPr marL="285750" indent="-285750">
              <a:buFont typeface="Wingdings"/>
              <a:buChar char="Ø"/>
            </a:pPr>
            <a:endParaRPr lang="de-DE" dirty="0" smtClean="0"/>
          </a:p>
          <a:p>
            <a:pPr marL="285750" indent="-285750">
              <a:buFont typeface="Wingdings"/>
              <a:buChar char="Ø"/>
            </a:pPr>
            <a:endParaRPr lang="de-DE" dirty="0" smtClean="0"/>
          </a:p>
          <a:p>
            <a:pPr marL="285750" indent="-285750">
              <a:buFont typeface="Wingdings"/>
              <a:buChar char="Ø"/>
            </a:pPr>
            <a:r>
              <a:rPr lang="de-DE" sz="3200" b="1" dirty="0" smtClean="0">
                <a:solidFill>
                  <a:srgbClr val="FFFF00"/>
                </a:solidFill>
              </a:rPr>
              <a:t>Sprechen Sie mit dem Patienten </a:t>
            </a:r>
            <a:endParaRPr lang="de-AT" sz="3200" b="1" dirty="0">
              <a:solidFill>
                <a:srgbClr val="FFFF0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85383"/>
            <a:ext cx="291465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4"/>
          <p:cNvSpPr>
            <a:spLocks noChangeArrowheads="1"/>
          </p:cNvSpPr>
          <p:nvPr/>
        </p:nvSpPr>
        <p:spPr bwMode="auto">
          <a:xfrm rot="19587797">
            <a:off x="6071540" y="4236412"/>
            <a:ext cx="1955800" cy="11160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28926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8410575" y="836712"/>
            <a:ext cx="481905" cy="583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Rechteck 1"/>
          <p:cNvSpPr/>
          <p:nvPr/>
        </p:nvSpPr>
        <p:spPr>
          <a:xfrm>
            <a:off x="3635896" y="116632"/>
            <a:ext cx="4608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291465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14"/>
          <p:cNvSpPr>
            <a:spLocks noChangeArrowheads="1"/>
          </p:cNvSpPr>
          <p:nvPr/>
        </p:nvSpPr>
        <p:spPr bwMode="auto">
          <a:xfrm rot="19587797">
            <a:off x="847725" y="3992563"/>
            <a:ext cx="1955800" cy="11160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" name="Textfeld 2"/>
          <p:cNvSpPr txBox="1"/>
          <p:nvPr/>
        </p:nvSpPr>
        <p:spPr>
          <a:xfrm>
            <a:off x="3639235" y="868264"/>
            <a:ext cx="4771340" cy="58785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Therapierefraktärer LBP</a:t>
            </a:r>
          </a:p>
          <a:p>
            <a:endParaRPr lang="de-DE" sz="2400" b="1" dirty="0" smtClean="0"/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6 Monate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Persistierender hoher Leidensdruck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Keinen </a:t>
            </a:r>
            <a:r>
              <a:rPr lang="de-DE" sz="2400" b="1" dirty="0" err="1" smtClean="0"/>
              <a:t>secundären</a:t>
            </a:r>
            <a:r>
              <a:rPr lang="de-DE" sz="2400" b="1" dirty="0" smtClean="0"/>
              <a:t> Krankheitsgewinn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Keine Somatisierung</a:t>
            </a:r>
          </a:p>
          <a:p>
            <a:pPr marL="285750" indent="-285750">
              <a:buFont typeface="Wingdings"/>
              <a:buChar char="Ø"/>
            </a:pPr>
            <a:r>
              <a:rPr lang="de-DE" sz="2400" b="1" dirty="0" smtClean="0"/>
              <a:t>Hochgradige </a:t>
            </a:r>
            <a:r>
              <a:rPr lang="de-DE" sz="2400" b="1" dirty="0" err="1" smtClean="0"/>
              <a:t>Chronifizierungstendenz</a:t>
            </a:r>
            <a:endParaRPr lang="de-DE" sz="2400" b="1" dirty="0" smtClean="0"/>
          </a:p>
          <a:p>
            <a:pPr marL="285750" indent="-285750">
              <a:buFont typeface="Wingdings"/>
              <a:buChar char="Ø"/>
            </a:pPr>
            <a:endParaRPr lang="de-DE" sz="2400" b="1" dirty="0"/>
          </a:p>
          <a:p>
            <a:pPr marL="285750" indent="-285750">
              <a:buFont typeface="Wingdings"/>
              <a:buChar char="Ø"/>
            </a:pPr>
            <a:endParaRPr lang="de-DE" sz="2400" b="1" dirty="0" smtClean="0"/>
          </a:p>
          <a:p>
            <a:pPr marL="285750" indent="-285750">
              <a:buFont typeface="Wingdings"/>
              <a:buChar char="Ø"/>
            </a:pPr>
            <a:r>
              <a:rPr lang="de-DE" sz="3200" b="1" dirty="0" smtClean="0">
                <a:solidFill>
                  <a:srgbClr val="FFFF00"/>
                </a:solidFill>
              </a:rPr>
              <a:t>Kann man mit OP helfen </a:t>
            </a:r>
          </a:p>
          <a:p>
            <a:pPr marL="285750" indent="-285750">
              <a:buFont typeface="Wingdings"/>
              <a:buChar char="Ø"/>
            </a:pPr>
            <a:endParaRPr lang="de-AT" sz="2400" b="1" dirty="0"/>
          </a:p>
        </p:txBody>
      </p:sp>
    </p:spTree>
    <p:extLst>
      <p:ext uri="{BB962C8B-B14F-4D97-AF65-F5344CB8AC3E}">
        <p14:creationId xmlns:p14="http://schemas.microsoft.com/office/powerpoint/2010/main" xmlns="" val="405613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8410575" y="836712"/>
            <a:ext cx="481905" cy="583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Rechteck 1"/>
          <p:cNvSpPr/>
          <p:nvPr/>
        </p:nvSpPr>
        <p:spPr>
          <a:xfrm>
            <a:off x="3635896" y="116632"/>
            <a:ext cx="4608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271" t="10069" r="37157" b="3625"/>
          <a:stretch>
            <a:fillRect/>
          </a:stretch>
        </p:blipFill>
        <p:spPr bwMode="auto">
          <a:xfrm>
            <a:off x="2665992" y="231775"/>
            <a:ext cx="2351088" cy="61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855" t="9459" r="37157" b="6750"/>
          <a:stretch>
            <a:fillRect/>
          </a:stretch>
        </p:blipFill>
        <p:spPr bwMode="auto">
          <a:xfrm>
            <a:off x="107504" y="231775"/>
            <a:ext cx="2560638" cy="61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57" t="16006" r="26189" b="16306"/>
          <a:stretch>
            <a:fillRect/>
          </a:stretch>
        </p:blipFill>
        <p:spPr bwMode="auto">
          <a:xfrm>
            <a:off x="5076825" y="260350"/>
            <a:ext cx="3262313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271" t="10069" r="37157" b="3625"/>
          <a:stretch>
            <a:fillRect/>
          </a:stretch>
        </p:blipFill>
        <p:spPr bwMode="auto">
          <a:xfrm>
            <a:off x="2658162" y="260350"/>
            <a:ext cx="2351088" cy="61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855" t="9459" r="37157" b="6750"/>
          <a:stretch>
            <a:fillRect/>
          </a:stretch>
        </p:blipFill>
        <p:spPr bwMode="auto">
          <a:xfrm>
            <a:off x="99674" y="260350"/>
            <a:ext cx="2560638" cy="61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4706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 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4" name="AutoShape 4" descr=" 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5" name="AutoShape 6" descr=" 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10" t="28967" r="9634" b="23404"/>
          <a:stretch/>
        </p:blipFill>
        <p:spPr bwMode="auto">
          <a:xfrm>
            <a:off x="33492" y="836712"/>
            <a:ext cx="8219136" cy="526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71600" y="4725144"/>
            <a:ext cx="453011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rgbClr val="003366"/>
                </a:solidFill>
                <a:latin typeface="Mistral" pitchFamily="66" charset="0"/>
              </a:rPr>
              <a:t> </a:t>
            </a:r>
            <a:r>
              <a:rPr lang="de-DE" altLang="de-DE" sz="2800" b="1" dirty="0" smtClean="0">
                <a:solidFill>
                  <a:srgbClr val="003366"/>
                </a:solidFill>
                <a:latin typeface="Mistral" pitchFamily="66" charset="0"/>
              </a:rPr>
              <a:t>Michael </a:t>
            </a:r>
            <a:r>
              <a:rPr lang="de-DE" altLang="de-DE" sz="2800" b="1" dirty="0" err="1" smtClean="0">
                <a:solidFill>
                  <a:srgbClr val="003366"/>
                </a:solidFill>
                <a:latin typeface="Mistral" pitchFamily="66" charset="0"/>
              </a:rPr>
              <a:t>Gabl</a:t>
            </a:r>
            <a:r>
              <a:rPr lang="de-DE" altLang="de-DE" sz="2800" b="1" dirty="0" smtClean="0">
                <a:solidFill>
                  <a:srgbClr val="003366"/>
                </a:solidFill>
                <a:latin typeface="Mistral" pitchFamily="66" charset="0"/>
              </a:rPr>
              <a:t>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dirty="0" smtClean="0">
                <a:solidFill>
                  <a:srgbClr val="003366"/>
                </a:solidFill>
                <a:latin typeface="Mistral" pitchFamily="66" charset="0"/>
              </a:rPr>
              <a:t>Wirbelsäulenzentrum Innsbruck</a:t>
            </a:r>
            <a:endParaRPr lang="de-DE" altLang="de-DE" sz="2800" b="1" dirty="0">
              <a:solidFill>
                <a:srgbClr val="003366"/>
              </a:solidFill>
              <a:latin typeface="Mistral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rgbClr val="003366"/>
                </a:solidFill>
                <a:latin typeface="Mistral" pitchFamily="66" charset="0"/>
              </a:rPr>
              <a:t>Sanatorium Kettenbrücke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24470" y="980728"/>
            <a:ext cx="540072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400" b="1" dirty="0" smtClean="0">
                <a:solidFill>
                  <a:srgbClr val="003366"/>
                </a:solidFill>
                <a:latin typeface="Mistral" panose="03090702030407020403" pitchFamily="66" charset="0"/>
              </a:rPr>
              <a:t>-</a:t>
            </a:r>
            <a:r>
              <a:rPr lang="de-DE" altLang="de-DE" sz="4400" b="1" dirty="0" err="1">
                <a:solidFill>
                  <a:srgbClr val="003366"/>
                </a:solidFill>
                <a:latin typeface="Mistral" panose="03090702030407020403" pitchFamily="66" charset="0"/>
              </a:rPr>
              <a:t>lichen</a:t>
            </a:r>
            <a:r>
              <a:rPr lang="de-DE" altLang="de-DE" sz="4400" b="1" dirty="0">
                <a:solidFill>
                  <a:srgbClr val="003366"/>
                </a:solidFill>
                <a:latin typeface="Mistral" panose="03090702030407020403" pitchFamily="66" charset="0"/>
              </a:rPr>
              <a:t> </a:t>
            </a:r>
            <a:r>
              <a:rPr lang="de-DE" altLang="de-DE" sz="4400" b="1" dirty="0" smtClean="0">
                <a:solidFill>
                  <a:srgbClr val="003366"/>
                </a:solidFill>
                <a:latin typeface="Mistral" panose="03090702030407020403" pitchFamily="66" charset="0"/>
              </a:rPr>
              <a:t>Dank</a:t>
            </a:r>
            <a:endParaRPr lang="de-DE" altLang="de-DE" sz="4400" b="1" dirty="0">
              <a:solidFill>
                <a:srgbClr val="003366"/>
              </a:solidFill>
              <a:latin typeface="Mistral" panose="03090702030407020403" pitchFamily="66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187624" y="1077316"/>
            <a:ext cx="504825" cy="5762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76200">
            <a:solidFill>
              <a:srgbClr val="0033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207480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8410575" y="836712"/>
            <a:ext cx="481905" cy="583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Rechteck 1"/>
          <p:cNvSpPr/>
          <p:nvPr/>
        </p:nvSpPr>
        <p:spPr>
          <a:xfrm>
            <a:off x="3635896" y="116632"/>
            <a:ext cx="4608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2819400"/>
            <a:ext cx="790416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tabLst>
                <a:tab pos="7172325" algn="r"/>
                <a:tab pos="7937500" algn="r"/>
              </a:tabLst>
            </a:pPr>
            <a:r>
              <a:rPr lang="en-AU" altLang="de-DE" kern="0" dirty="0" smtClean="0"/>
              <a:t>life time incidence about 80%</a:t>
            </a:r>
          </a:p>
          <a:p>
            <a:pPr>
              <a:lnSpc>
                <a:spcPct val="90000"/>
              </a:lnSpc>
              <a:tabLst>
                <a:tab pos="7172325" algn="r"/>
                <a:tab pos="7937500" algn="r"/>
              </a:tabLst>
            </a:pPr>
            <a:r>
              <a:rPr lang="en-AU" altLang="de-DE" kern="0" dirty="0" smtClean="0"/>
              <a:t>~ 1.15% of the expenses of the public health care system are used for the treatment of LBP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7172325" algn="r"/>
                <a:tab pos="7937500" algn="r"/>
              </a:tabLst>
            </a:pPr>
            <a:endParaRPr lang="en-AU" altLang="de-DE" kern="0" dirty="0" smtClean="0"/>
          </a:p>
          <a:p>
            <a:pPr lvl="4" algn="r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7172325" algn="r"/>
                <a:tab pos="7937500" algn="r"/>
              </a:tabLst>
            </a:pPr>
            <a:r>
              <a:rPr lang="en-AU" altLang="de-DE" kern="0" dirty="0" err="1" smtClean="0"/>
              <a:t>Andersson</a:t>
            </a:r>
            <a:r>
              <a:rPr lang="en-AU" altLang="de-DE" kern="0" dirty="0" smtClean="0"/>
              <a:t>, </a:t>
            </a:r>
            <a:r>
              <a:rPr lang="en-AU" altLang="de-DE" kern="0" dirty="0" err="1" smtClean="0"/>
              <a:t>Acta</a:t>
            </a:r>
            <a:r>
              <a:rPr lang="en-AU" altLang="de-DE" kern="0" dirty="0" smtClean="0"/>
              <a:t> </a:t>
            </a:r>
            <a:r>
              <a:rPr lang="en-AU" altLang="de-DE" kern="0" dirty="0" err="1" smtClean="0"/>
              <a:t>Orthop</a:t>
            </a:r>
            <a:r>
              <a:rPr lang="en-AU" altLang="de-DE" kern="0" dirty="0" smtClean="0"/>
              <a:t> </a:t>
            </a:r>
            <a:r>
              <a:rPr lang="en-AU" altLang="de-DE" kern="0" dirty="0" err="1" smtClean="0"/>
              <a:t>Scand</a:t>
            </a:r>
            <a:r>
              <a:rPr lang="en-AU" altLang="de-DE" kern="0" dirty="0" smtClean="0"/>
              <a:t> 1998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79450" y="1247775"/>
            <a:ext cx="7316788" cy="9144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r>
              <a:rPr kumimoji="0" lang="en-AU" altLang="de-DE" sz="5400" dirty="0">
                <a:latin typeface="Tahoma" pitchFamily="34" charset="0"/>
              </a:rPr>
              <a:t>“Low Back Pain”</a:t>
            </a:r>
          </a:p>
        </p:txBody>
      </p:sp>
    </p:spTree>
    <p:extLst>
      <p:ext uri="{BB962C8B-B14F-4D97-AF65-F5344CB8AC3E}">
        <p14:creationId xmlns:p14="http://schemas.microsoft.com/office/powerpoint/2010/main" xmlns="" val="345879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8410575" y="836712"/>
            <a:ext cx="481905" cy="583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Rechteck 1"/>
          <p:cNvSpPr/>
          <p:nvPr/>
        </p:nvSpPr>
        <p:spPr>
          <a:xfrm>
            <a:off x="3635896" y="116632"/>
            <a:ext cx="4608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57475"/>
            <a:ext cx="34290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2813" y="1905000"/>
            <a:ext cx="8110537" cy="273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altLang="de-DE" kern="0" smtClean="0"/>
              <a:t>nerve root compression is uncommon in LBP patients!</a:t>
            </a:r>
          </a:p>
          <a:p>
            <a:pPr marL="0" indent="0">
              <a:buFont typeface="Wingdings" pitchFamily="2" charset="2"/>
              <a:buNone/>
            </a:pPr>
            <a:endParaRPr lang="en-GB" altLang="de-DE" sz="3100" kern="0" smtClean="0"/>
          </a:p>
          <a:p>
            <a:pPr marL="0" indent="0">
              <a:buFont typeface="Wingdings" pitchFamily="2" charset="2"/>
              <a:buNone/>
            </a:pPr>
            <a:r>
              <a:rPr lang="en-GB" altLang="de-DE" sz="3100" kern="0" smtClean="0"/>
              <a:t>&lt;1% of all LBP</a:t>
            </a:r>
          </a:p>
          <a:p>
            <a:pPr lvl="4" algn="r">
              <a:buFontTx/>
              <a:buNone/>
            </a:pPr>
            <a:endParaRPr lang="en-GB" altLang="de-DE" kern="0" smtClean="0"/>
          </a:p>
          <a:p>
            <a:pPr lvl="4" algn="r">
              <a:buFontTx/>
              <a:buNone/>
            </a:pPr>
            <a:endParaRPr lang="en-GB" altLang="de-DE" kern="0" smtClean="0"/>
          </a:p>
        </p:txBody>
      </p:sp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-928688" y="6286500"/>
            <a:ext cx="4338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lvl="4" eaLnBrk="1" hangingPunct="1"/>
            <a:r>
              <a:rPr kumimoji="0" lang="en-GB" altLang="de-DE" sz="1600" i="1"/>
              <a:t>Mooney, Spine 1987</a:t>
            </a:r>
          </a:p>
        </p:txBody>
      </p:sp>
    </p:spTree>
    <p:extLst>
      <p:ext uri="{BB962C8B-B14F-4D97-AF65-F5344CB8AC3E}">
        <p14:creationId xmlns:p14="http://schemas.microsoft.com/office/powerpoint/2010/main" xmlns="" val="181278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8410575" y="836712"/>
            <a:ext cx="481905" cy="583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Rechteck 1"/>
          <p:cNvSpPr/>
          <p:nvPr/>
        </p:nvSpPr>
        <p:spPr>
          <a:xfrm>
            <a:off x="3635896" y="116632"/>
            <a:ext cx="4608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89062" y="2897634"/>
            <a:ext cx="4248472" cy="1080121"/>
          </a:xfrm>
          <a:solidFill>
            <a:srgbClr val="FFC000"/>
          </a:solidFill>
        </p:spPr>
        <p:txBody>
          <a:bodyPr/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Entzündlich</a:t>
            </a:r>
          </a:p>
          <a:p>
            <a:pPr lvl="1"/>
            <a:r>
              <a:rPr lang="de-DE" b="1" dirty="0" smtClean="0">
                <a:solidFill>
                  <a:srgbClr val="FF0000"/>
                </a:solidFill>
              </a:rPr>
              <a:t>Rheumatologisch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 smtClean="0"/>
              <a:t>DD Low Back </a:t>
            </a:r>
            <a:r>
              <a:rPr lang="de-DE" sz="3200" b="1" dirty="0" err="1" smtClean="0"/>
              <a:t>pain</a:t>
            </a:r>
            <a:r>
              <a:rPr lang="de-DE" sz="3200" b="1" dirty="0" smtClean="0"/>
              <a:t> </a:t>
            </a:r>
            <a:endParaRPr lang="de-AT" sz="32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646934" y="1556792"/>
            <a:ext cx="479960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Discogenen Kreuzschmerz</a:t>
            </a:r>
          </a:p>
          <a:p>
            <a:r>
              <a:rPr lang="de-DE" sz="2800" b="1" dirty="0"/>
              <a:t>	</a:t>
            </a:r>
            <a:r>
              <a:rPr lang="de-DE" sz="2800" b="1" dirty="0" smtClean="0"/>
              <a:t>Low Back </a:t>
            </a:r>
            <a:r>
              <a:rPr lang="de-DE" sz="2800" b="1" dirty="0" err="1" smtClean="0"/>
              <a:t>Pain</a:t>
            </a:r>
            <a:r>
              <a:rPr lang="de-DE" sz="2800" b="1" dirty="0" smtClean="0"/>
              <a:t>  </a:t>
            </a:r>
            <a:endParaRPr lang="de-AT" sz="2800" b="1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1"/>
          </p:nvPr>
        </p:nvSpPr>
        <p:spPr>
          <a:xfrm>
            <a:off x="3347864" y="4365104"/>
            <a:ext cx="4248472" cy="1584176"/>
          </a:xfrm>
          <a:solidFill>
            <a:srgbClr val="C00000"/>
          </a:solidFill>
        </p:spPr>
        <p:txBody>
          <a:bodyPr/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Psychosomatisch </a:t>
            </a:r>
          </a:p>
          <a:p>
            <a:pPr lvl="1"/>
            <a:r>
              <a:rPr lang="de-DE" b="1" dirty="0" smtClean="0">
                <a:solidFill>
                  <a:srgbClr val="FF0000"/>
                </a:solidFill>
              </a:rPr>
              <a:t>Psychologisch</a:t>
            </a:r>
          </a:p>
          <a:p>
            <a:pPr lvl="1"/>
            <a:r>
              <a:rPr lang="de-DE" b="1" dirty="0" smtClean="0">
                <a:solidFill>
                  <a:srgbClr val="FF0000"/>
                </a:solidFill>
              </a:rPr>
              <a:t>Psychiatrisch </a:t>
            </a:r>
          </a:p>
          <a:p>
            <a:pPr lvl="2">
              <a:buFontTx/>
              <a:buChar char="-"/>
            </a:pPr>
            <a:endParaRPr lang="de-DE" sz="2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9189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2123728" y="908720"/>
            <a:ext cx="41910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1800">
                <a:solidFill>
                  <a:srgbClr val="FFFFFF"/>
                </a:solidFill>
                <a:latin typeface="Calibri" charset="0"/>
              </a:rPr>
              <a:t>Spondarthritiden</a:t>
            </a: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457200" y="2286000"/>
            <a:ext cx="3276600" cy="838200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1800">
                <a:solidFill>
                  <a:srgbClr val="FFFFFF"/>
                </a:solidFill>
                <a:latin typeface="Calibri" charset="0"/>
              </a:rPr>
              <a:t>Psoriasis arthropathica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333500" y="3886200"/>
            <a:ext cx="3276600" cy="838200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1800">
                <a:solidFill>
                  <a:srgbClr val="FFFFFF"/>
                </a:solidFill>
                <a:latin typeface="Calibri" charset="0"/>
              </a:rPr>
              <a:t>CED assoziierte Spondarthritis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971800" y="5257800"/>
            <a:ext cx="3276600" cy="838200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1800">
                <a:solidFill>
                  <a:srgbClr val="FFFFFF"/>
                </a:solidFill>
                <a:latin typeface="Calibri" charset="0"/>
              </a:rPr>
              <a:t>Undifferenzierte Spondarthritis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610100" y="3467100"/>
            <a:ext cx="3276600" cy="838200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1800">
                <a:solidFill>
                  <a:srgbClr val="FFFFFF"/>
                </a:solidFill>
                <a:latin typeface="Calibri" charset="0"/>
              </a:rPr>
              <a:t>Reaktive Arthritis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524500" y="2286000"/>
            <a:ext cx="3276600" cy="838200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1800">
                <a:solidFill>
                  <a:srgbClr val="FFFFFF"/>
                </a:solidFill>
                <a:latin typeface="Calibri" charset="0"/>
              </a:rPr>
              <a:t>Ankylosierende Spondylitis (Mb Bechterew)</a:t>
            </a:r>
          </a:p>
        </p:txBody>
      </p:sp>
    </p:spTree>
    <p:extLst>
      <p:ext uri="{BB962C8B-B14F-4D97-AF65-F5344CB8AC3E}">
        <p14:creationId xmlns:p14="http://schemas.microsoft.com/office/powerpoint/2010/main" xmlns="" val="2249282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6146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2486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789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501</Words>
  <Application>Microsoft Office PowerPoint</Application>
  <PresentationFormat>Bildschirmpräsentation (4:3)</PresentationFormat>
  <Paragraphs>140</Paragraphs>
  <Slides>25</Slides>
  <Notes>0</Notes>
  <HiddenSlides>1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7" baseType="lpstr">
      <vt:lpstr>Standarddesign</vt:lpstr>
      <vt:lpstr>Diagramm</vt:lpstr>
      <vt:lpstr>Folie 1</vt:lpstr>
      <vt:lpstr>Folie 2</vt:lpstr>
      <vt:lpstr>Folie 3</vt:lpstr>
      <vt:lpstr>Folie 4</vt:lpstr>
      <vt:lpstr>DD Low Back pain 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„Schmerz-Definition“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</vt:vector>
  </TitlesOfParts>
  <Company>Barmherzige Schwestern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Endfassung</dc:title>
  <dc:creator>SEKRETARIAT</dc:creator>
  <cp:lastModifiedBy>Rosenkranz</cp:lastModifiedBy>
  <cp:revision>217</cp:revision>
  <cp:lastPrinted>2015-04-10T06:33:52Z</cp:lastPrinted>
  <dcterms:created xsi:type="dcterms:W3CDTF">2012-03-06T10:07:42Z</dcterms:created>
  <dcterms:modified xsi:type="dcterms:W3CDTF">2018-01-31T07:36:35Z</dcterms:modified>
</cp:coreProperties>
</file>