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1" r:id="rId4"/>
    <p:sldId id="270" r:id="rId5"/>
    <p:sldId id="283" r:id="rId6"/>
    <p:sldId id="282" r:id="rId7"/>
    <p:sldId id="272" r:id="rId8"/>
    <p:sldId id="273" r:id="rId9"/>
    <p:sldId id="284" r:id="rId10"/>
    <p:sldId id="286" r:id="rId11"/>
    <p:sldId id="281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07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2848" y="-8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5B195-1A22-4BBA-877F-0C24D181DBE9}" type="datetimeFigureOut">
              <a:rPr lang="de-DE" smtClean="0"/>
              <a:pPr/>
              <a:t>31.01.2018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2BE47-E9BF-4A14-B360-1D5A1639A86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2154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90415-D81A-4489-9040-4CFD7FEB9F16}" type="datetimeFigureOut">
              <a:rPr lang="de-DE" smtClean="0"/>
              <a:pPr/>
              <a:t>31.01.2018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4188D-4BF2-483A-82F1-FBBAE764DB6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05349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F862-5E5A-4754-AD0A-5D6A883AC34F}" type="datetime1">
              <a:rPr lang="de-DE" smtClean="0"/>
              <a:pPr/>
              <a:t>31.01.2018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9AA3D-35B6-48D9-B20E-E98FE50A15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rochirurgie-Fußle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Masterfolie Fußleiste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84365"/>
            <a:ext cx="9144000" cy="6942365"/>
          </a:xfrm>
          <a:prstGeom prst="rect">
            <a:avLst/>
          </a:prstGeom>
        </p:spPr>
      </p:pic>
      <p:cxnSp>
        <p:nvCxnSpPr>
          <p:cNvPr id="7" name="Gerade Verbindung 6"/>
          <p:cNvCxnSpPr/>
          <p:nvPr userDrawn="1"/>
        </p:nvCxnSpPr>
        <p:spPr>
          <a:xfrm>
            <a:off x="0" y="6093296"/>
            <a:ext cx="8388424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88913"/>
            <a:ext cx="2881313" cy="360362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e-DE" smtClean="0"/>
              <a:t>EINLEITUNG, METHODE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Masterfolie Hintergrund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84364"/>
            <a:ext cx="9143999" cy="6942364"/>
          </a:xfrm>
          <a:prstGeom prst="rect">
            <a:avLst/>
          </a:prstGeom>
        </p:spPr>
      </p:pic>
      <p:cxnSp>
        <p:nvCxnSpPr>
          <p:cNvPr id="9" name="Gerade Verbindung 8"/>
          <p:cNvCxnSpPr/>
          <p:nvPr userDrawn="1"/>
        </p:nvCxnSpPr>
        <p:spPr>
          <a:xfrm>
            <a:off x="0" y="6093296"/>
            <a:ext cx="914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03648" y="1484784"/>
            <a:ext cx="3241352" cy="93580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de-DE" smtClean="0"/>
              <a:t>Titel</a:t>
            </a:r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403648" y="2780928"/>
            <a:ext cx="3241005" cy="72008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e-DE" sz="2000" smtClean="0"/>
              <a:t>AutorInnen</a:t>
            </a:r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971600" y="3717032"/>
            <a:ext cx="4176464" cy="79221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e-DE" smtClean="0"/>
              <a:t>Universitätsklinik für Neurochirurgie Innsbruck, Austria</a:t>
            </a:r>
            <a:endParaRPr lang="de-DE"/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4103688" y="6237312"/>
            <a:ext cx="5040312" cy="360363"/>
          </a:xfrm>
        </p:spPr>
        <p:txBody>
          <a:bodyPr>
            <a:noAutofit/>
          </a:bodyPr>
          <a:lstStyle>
            <a:lvl1pPr>
              <a:buNone/>
              <a:defRPr sz="16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de-DE" smtClean="0"/>
              <a:t>Veranstaltung Ort Datum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15505-DDB2-47B0-A4EC-14E44E148495}" type="datetime1">
              <a:rPr lang="de-DE" smtClean="0"/>
              <a:pPr/>
              <a:t>31.01.2018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9AA3D-35B6-48D9-B20E-E98FE50A15C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1475656" y="836712"/>
            <a:ext cx="4032448" cy="935806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Metastasen der Wirbelsäule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763688" y="2996952"/>
            <a:ext cx="3528392" cy="720080"/>
          </a:xfrm>
        </p:spPr>
        <p:txBody>
          <a:bodyPr/>
          <a:lstStyle/>
          <a:p>
            <a:r>
              <a:rPr lang="de-DE" dirty="0" smtClean="0"/>
              <a:t>Sebastian Hartmann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6876256" y="6237312"/>
            <a:ext cx="1044376" cy="360363"/>
          </a:xfrm>
        </p:spPr>
        <p:txBody>
          <a:bodyPr>
            <a:normAutofit/>
          </a:bodyPr>
          <a:lstStyle/>
          <a:p>
            <a:r>
              <a:rPr lang="de-DE" dirty="0" smtClean="0"/>
              <a:t>27.01.18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6258639"/>
            <a:ext cx="1125860" cy="410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1145" y="2675136"/>
            <a:ext cx="5103495" cy="3938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482600" indent="-482600" defTabSz="914400" eaLnBrk="0" hangingPunct="0">
              <a:lnSpc>
                <a:spcPct val="150000"/>
              </a:lnSpc>
              <a:spcBef>
                <a:spcPct val="75000"/>
              </a:spcBef>
              <a:buClr>
                <a:srgbClr val="CC0000"/>
              </a:buClr>
              <a:buSzPct val="250000"/>
              <a:buFont typeface="Wingdings" charset="0"/>
              <a:buChar char="D"/>
              <a:tabLst>
                <a:tab pos="760413" algn="l"/>
                <a:tab pos="4859338" algn="l"/>
                <a:tab pos="6100763" algn="l"/>
              </a:tabLst>
            </a:pP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Evidence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-level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of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treatment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= 4-5,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except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for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decompressive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surgery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(LE) (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low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-quality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Cochrane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Review/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MetaAnalysis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4" y="831984"/>
            <a:ext cx="6139816" cy="158432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482600" indent="-482600" eaLnBrk="0" hangingPunct="0">
              <a:lnSpc>
                <a:spcPct val="150000"/>
              </a:lnSpc>
              <a:buClr>
                <a:srgbClr val="006600"/>
              </a:buClr>
              <a:buSzPct val="250000"/>
              <a:buFont typeface="Wingdings" pitchFamily="2" charset="2"/>
              <a:buChar char="C"/>
              <a:tabLst>
                <a:tab pos="760413" algn="l"/>
                <a:tab pos="4859338" algn="l"/>
                <a:tab pos="6100763" algn="l"/>
              </a:tabLst>
            </a:pPr>
            <a:r>
              <a:rPr lang="de-DE" altLang="de-DE" sz="1400" b="1" dirty="0" smtClean="0">
                <a:solidFill>
                  <a:srgbClr val="006600"/>
                </a:solidFill>
              </a:rPr>
              <a:t>30-50%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of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tumor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patients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suffer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from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spinal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metastases</a:t>
            </a:r>
            <a:endParaRPr lang="de-DE" altLang="de-DE" sz="1400" b="1" dirty="0" smtClean="0">
              <a:solidFill>
                <a:srgbClr val="006600"/>
              </a:solidFill>
            </a:endParaRPr>
          </a:p>
          <a:p>
            <a:pPr eaLnBrk="0" hangingPunct="0">
              <a:lnSpc>
                <a:spcPct val="150000"/>
              </a:lnSpc>
              <a:buClr>
                <a:srgbClr val="006600"/>
              </a:buClr>
              <a:buSzPct val="250000"/>
              <a:tabLst>
                <a:tab pos="760413" algn="l"/>
                <a:tab pos="4859338" algn="l"/>
                <a:tab pos="6100763" algn="l"/>
              </a:tabLst>
            </a:pPr>
            <a:endParaRPr lang="de-DE" altLang="de-DE" sz="1400" b="1" dirty="0">
              <a:solidFill>
                <a:srgbClr val="006600"/>
              </a:solidFill>
            </a:endParaRPr>
          </a:p>
          <a:p>
            <a:pPr marL="482600" indent="-482600" eaLnBrk="0" hangingPunct="0">
              <a:lnSpc>
                <a:spcPct val="150000"/>
              </a:lnSpc>
              <a:buClr>
                <a:srgbClr val="006600"/>
              </a:buClr>
              <a:buSzPct val="250000"/>
              <a:buFont typeface="Wingdings" pitchFamily="2" charset="2"/>
              <a:buChar char="C"/>
              <a:tabLst>
                <a:tab pos="760413" algn="l"/>
                <a:tab pos="4859338" algn="l"/>
                <a:tab pos="6100763" algn="l"/>
              </a:tabLst>
            </a:pPr>
            <a:r>
              <a:rPr lang="de-DE" altLang="de-DE" sz="1400" b="1" dirty="0" err="1" smtClean="0">
                <a:solidFill>
                  <a:srgbClr val="006600"/>
                </a:solidFill>
              </a:rPr>
              <a:t>Thoracic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spine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,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anterior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vertebral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body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,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epidural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infiltration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</a:p>
          <a:p>
            <a:pPr marL="482600" indent="-482600" eaLnBrk="0" hangingPunct="0">
              <a:lnSpc>
                <a:spcPct val="150000"/>
              </a:lnSpc>
              <a:buClr>
                <a:srgbClr val="006600"/>
              </a:buClr>
              <a:buSzPct val="250000"/>
              <a:buFont typeface="Wingdings" pitchFamily="2" charset="2"/>
              <a:buChar char="C"/>
              <a:tabLst>
                <a:tab pos="760413" algn="l"/>
                <a:tab pos="4859338" algn="l"/>
                <a:tab pos="6100763" algn="l"/>
              </a:tabLst>
            </a:pPr>
            <a:endParaRPr lang="de-DE" altLang="de-DE" sz="1400" b="1" dirty="0">
              <a:solidFill>
                <a:srgbClr val="006600"/>
              </a:solidFill>
            </a:endParaRPr>
          </a:p>
          <a:p>
            <a:pPr marL="482600" indent="-482600" eaLnBrk="0" hangingPunct="0">
              <a:lnSpc>
                <a:spcPct val="150000"/>
              </a:lnSpc>
              <a:buClr>
                <a:srgbClr val="006600"/>
              </a:buClr>
              <a:buSzPct val="250000"/>
              <a:buFont typeface="Wingdings" pitchFamily="2" charset="2"/>
              <a:buChar char="C"/>
              <a:tabLst>
                <a:tab pos="760413" algn="l"/>
                <a:tab pos="4859338" algn="l"/>
                <a:tab pos="6100763" algn="l"/>
              </a:tabLst>
            </a:pPr>
            <a:r>
              <a:rPr lang="de-DE" altLang="de-DE" sz="1400" b="1" dirty="0" smtClean="0">
                <a:solidFill>
                  <a:srgbClr val="006600"/>
                </a:solidFill>
              </a:rPr>
              <a:t>Score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patients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(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Tokuhashi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,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Tomita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, SINS)</a:t>
            </a:r>
            <a:endParaRPr lang="de-DE" altLang="de-DE" sz="1400" b="1" dirty="0">
              <a:solidFill>
                <a:srgbClr val="0066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71144" y="3435097"/>
            <a:ext cx="5597000" cy="3539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482600" indent="-482600" eaLnBrk="0" hangingPunct="0">
              <a:lnSpc>
                <a:spcPct val="150000"/>
              </a:lnSpc>
              <a:buClr>
                <a:srgbClr val="006600"/>
              </a:buClr>
              <a:buSzPct val="250000"/>
              <a:buFont typeface="Wingdings" pitchFamily="2" charset="2"/>
              <a:buChar char="C"/>
              <a:tabLst>
                <a:tab pos="760413" algn="l"/>
                <a:tab pos="4859338" algn="l"/>
                <a:tab pos="6100763" algn="l"/>
              </a:tabLst>
            </a:pPr>
            <a:r>
              <a:rPr lang="de-DE" altLang="de-DE" sz="1400" b="1" dirty="0" smtClean="0">
                <a:solidFill>
                  <a:srgbClr val="006600"/>
                </a:solidFill>
              </a:rPr>
              <a:t>LECA = &gt;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acceptable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short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outcome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(EBM- en-bloc &gt;20%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complication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rate) </a:t>
            </a:r>
            <a:endParaRPr lang="de-DE" altLang="de-DE" sz="1400" b="1" dirty="0">
              <a:solidFill>
                <a:srgbClr val="006600"/>
              </a:solidFill>
            </a:endParaRPr>
          </a:p>
          <a:p>
            <a:pPr marL="482600" indent="-482600" eaLnBrk="0" hangingPunct="0">
              <a:lnSpc>
                <a:spcPct val="150000"/>
              </a:lnSpc>
              <a:buClr>
                <a:srgbClr val="006600"/>
              </a:buClr>
              <a:buSzPct val="250000"/>
              <a:buFont typeface="Wingdings" pitchFamily="2" charset="2"/>
              <a:buChar char="C"/>
              <a:tabLst>
                <a:tab pos="760413" algn="l"/>
                <a:tab pos="4859338" algn="l"/>
                <a:tab pos="6100763" algn="l"/>
              </a:tabLst>
            </a:pPr>
            <a:r>
              <a:rPr lang="de-DE" altLang="de-DE" sz="1400" b="1" dirty="0" smtClean="0">
                <a:solidFill>
                  <a:srgbClr val="006600"/>
                </a:solidFill>
              </a:rPr>
              <a:t>RT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primary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therapy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=&gt;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no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neurology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and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stable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spine</a:t>
            </a:r>
            <a:r>
              <a:rPr lang="de-DE" altLang="de-DE" sz="1400" b="1" dirty="0">
                <a:solidFill>
                  <a:srgbClr val="006600"/>
                </a:solidFill>
              </a:rPr>
              <a:t> 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=&gt;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longer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life</a:t>
            </a:r>
            <a:r>
              <a:rPr lang="de-DE" altLang="de-DE" sz="1400" b="1" dirty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expectancy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=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long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course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RT (8 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fractions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/ 30Gy)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84168" y="7677472"/>
            <a:ext cx="311744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/>
              <a:t>GSTSG </a:t>
            </a:r>
            <a:r>
              <a:rPr lang="de-AT" sz="1400" b="1" dirty="0" err="1" smtClean="0"/>
              <a:t>Recommendations</a:t>
            </a:r>
            <a:r>
              <a:rPr lang="de-AT" sz="1400" b="1" dirty="0" smtClean="0"/>
              <a:t>...</a:t>
            </a:r>
          </a:p>
          <a:p>
            <a:endParaRPr lang="de-A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b="1" dirty="0" err="1" smtClean="0"/>
              <a:t>Tokuhashi</a:t>
            </a:r>
            <a:r>
              <a:rPr lang="de-AT" sz="1400" b="1" dirty="0" smtClean="0"/>
              <a:t>/</a:t>
            </a:r>
            <a:r>
              <a:rPr lang="de-AT" sz="1400" b="1" dirty="0" err="1" smtClean="0"/>
              <a:t>Tomita</a:t>
            </a:r>
            <a:r>
              <a:rPr lang="de-AT" sz="1400" b="1" dirty="0" smtClean="0"/>
              <a:t>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b="1" dirty="0" err="1" smtClean="0"/>
              <a:t>Risik</a:t>
            </a:r>
            <a:r>
              <a:rPr lang="de-AT" sz="1400" b="1" dirty="0"/>
              <a:t> </a:t>
            </a:r>
            <a:r>
              <a:rPr lang="de-AT" sz="1400" b="1" dirty="0" err="1" smtClean="0"/>
              <a:t>and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Benefit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evaluation</a:t>
            </a:r>
            <a:endParaRPr lang="de-AT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b="1" dirty="0" err="1" smtClean="0"/>
              <a:t>Speak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with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patient</a:t>
            </a:r>
            <a:r>
              <a:rPr lang="de-AT" sz="1400" b="1" dirty="0"/>
              <a:t> </a:t>
            </a:r>
            <a:r>
              <a:rPr lang="de-AT" sz="1400" b="1" dirty="0" smtClean="0"/>
              <a:t>(</a:t>
            </a:r>
            <a:r>
              <a:rPr lang="de-AT" sz="1400" b="1" dirty="0" err="1" smtClean="0"/>
              <a:t>QoL</a:t>
            </a:r>
            <a:r>
              <a:rPr lang="de-AT" sz="1400" b="1" dirty="0" smtClean="0"/>
              <a:t>, NRS, prognosis)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400" b="1" dirty="0" smtClean="0"/>
              <a:t>En bloc =&gt; </a:t>
            </a:r>
            <a:r>
              <a:rPr lang="de-AT" sz="1400" b="1" dirty="0" err="1" smtClean="0"/>
              <a:t>single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meta+good</a:t>
            </a:r>
            <a:r>
              <a:rPr lang="de-AT" sz="1400" b="1" dirty="0" smtClean="0"/>
              <a:t> </a:t>
            </a:r>
            <a:r>
              <a:rPr lang="de-AT" sz="1400" b="1" dirty="0" err="1" smtClean="0"/>
              <a:t>prognosis</a:t>
            </a:r>
            <a:endParaRPr lang="de-AT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1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60593" y="4835376"/>
            <a:ext cx="5103495" cy="3938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482600" indent="-482600" defTabSz="914400" eaLnBrk="0" hangingPunct="0">
              <a:lnSpc>
                <a:spcPct val="150000"/>
              </a:lnSpc>
              <a:spcBef>
                <a:spcPct val="75000"/>
              </a:spcBef>
              <a:buClr>
                <a:srgbClr val="CC0000"/>
              </a:buClr>
              <a:buSzPct val="250000"/>
              <a:buFont typeface="Wingdings" charset="0"/>
              <a:buChar char="D"/>
              <a:tabLst>
                <a:tab pos="760413" algn="l"/>
                <a:tab pos="4859338" algn="l"/>
                <a:tab pos="6100763" algn="l"/>
              </a:tabLst>
            </a:pP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Dexamethasone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=&gt;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no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benefit</a:t>
            </a:r>
            <a:endParaRPr lang="de-DE" sz="1400" b="1" dirty="0">
              <a:solidFill>
                <a:srgbClr val="CC0000"/>
              </a:solidFill>
              <a:latin typeface="Calibri" charset="0"/>
            </a:endParaRPr>
          </a:p>
          <a:p>
            <a:pPr marL="482600" indent="-482600" defTabSz="914400" eaLnBrk="0" hangingPunct="0">
              <a:lnSpc>
                <a:spcPct val="150000"/>
              </a:lnSpc>
              <a:spcBef>
                <a:spcPct val="75000"/>
              </a:spcBef>
              <a:buClr>
                <a:srgbClr val="CC0000"/>
              </a:buClr>
              <a:buSzPct val="250000"/>
              <a:buFont typeface="Wingdings" charset="0"/>
              <a:buChar char="D"/>
              <a:tabLst>
                <a:tab pos="760413" algn="l"/>
                <a:tab pos="4859338" algn="l"/>
                <a:tab pos="6100763" algn="l"/>
              </a:tabLst>
            </a:pP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Vertebral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body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fracture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=&gt;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Biopsy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=&gt; 4.9%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neoplastic</a:t>
            </a:r>
            <a:r>
              <a:rPr lang="de-DE" sz="1400" b="1" dirty="0" smtClean="0">
                <a:solidFill>
                  <a:srgbClr val="CC0000"/>
                </a:solidFill>
                <a:latin typeface="Calibri" charset="0"/>
              </a:rPr>
              <a:t> </a:t>
            </a:r>
            <a:r>
              <a:rPr lang="de-DE" sz="1400" b="1" dirty="0" err="1" smtClean="0">
                <a:solidFill>
                  <a:srgbClr val="CC0000"/>
                </a:solidFill>
                <a:latin typeface="Calibri" charset="0"/>
              </a:rPr>
              <a:t>infiltration</a:t>
            </a:r>
            <a:endParaRPr lang="de-DE" sz="1400" b="1" dirty="0" smtClean="0">
              <a:solidFill>
                <a:srgbClr val="CC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5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31640" y="2060848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/>
              <a:t>„</a:t>
            </a:r>
            <a:r>
              <a:rPr lang="de-DE" sz="3200" b="1" i="1" dirty="0" err="1" smtClean="0"/>
              <a:t>Good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surgeons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know</a:t>
            </a:r>
            <a:r>
              <a:rPr lang="de-DE" sz="3200" b="1" i="1" dirty="0" smtClean="0"/>
              <a:t> </a:t>
            </a:r>
            <a:r>
              <a:rPr lang="de-DE" sz="3200" b="1" i="1" dirty="0" err="1" smtClean="0">
                <a:solidFill>
                  <a:srgbClr val="FF0000"/>
                </a:solidFill>
              </a:rPr>
              <a:t>how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to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operate</a:t>
            </a:r>
            <a:r>
              <a:rPr lang="de-DE" sz="3200" b="1" i="1" dirty="0" smtClean="0"/>
              <a:t>, </a:t>
            </a:r>
            <a:r>
              <a:rPr lang="de-DE" sz="3200" b="1" i="1" dirty="0" err="1" smtClean="0"/>
              <a:t>better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surgeons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know</a:t>
            </a:r>
            <a:r>
              <a:rPr lang="de-DE" sz="3200" b="1" i="1" dirty="0" smtClean="0"/>
              <a:t> </a:t>
            </a:r>
            <a:r>
              <a:rPr lang="de-DE" sz="3200" b="1" i="1" dirty="0" err="1" smtClean="0">
                <a:solidFill>
                  <a:srgbClr val="FF0000"/>
                </a:solidFill>
              </a:rPr>
              <a:t>when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to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operate</a:t>
            </a:r>
            <a:r>
              <a:rPr lang="de-DE" sz="3200" b="1" i="1" dirty="0" smtClean="0"/>
              <a:t>, </a:t>
            </a:r>
            <a:r>
              <a:rPr lang="de-DE" sz="3200" b="1" i="1" dirty="0" err="1" smtClean="0"/>
              <a:t>and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the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best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surgeons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know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when</a:t>
            </a:r>
            <a:r>
              <a:rPr lang="de-DE" sz="3200" b="1" i="1" dirty="0" smtClean="0"/>
              <a:t> </a:t>
            </a:r>
            <a:r>
              <a:rPr lang="de-DE" sz="3200" b="1" i="1" dirty="0" smtClean="0">
                <a:solidFill>
                  <a:srgbClr val="FF0000"/>
                </a:solidFill>
              </a:rPr>
              <a:t>not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to</a:t>
            </a:r>
            <a:r>
              <a:rPr lang="de-DE" sz="3200" b="1" i="1" dirty="0" smtClean="0"/>
              <a:t> </a:t>
            </a:r>
            <a:r>
              <a:rPr lang="de-DE" sz="3200" b="1" i="1" dirty="0" err="1" smtClean="0"/>
              <a:t>operate</a:t>
            </a:r>
            <a:r>
              <a:rPr lang="de-DE" sz="3200" b="1" i="1" dirty="0" smtClean="0"/>
              <a:t>“</a:t>
            </a:r>
            <a:endParaRPr lang="de-DE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16412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8353623" cy="360362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323528" y="2564904"/>
            <a:ext cx="4104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sz="1600" dirty="0" smtClean="0"/>
              <a:t>metastases from breast, prostate, lung</a:t>
            </a:r>
            <a:r>
              <a:rPr lang="en-GB" sz="1600" dirty="0"/>
              <a:t>, </a:t>
            </a:r>
            <a:r>
              <a:rPr lang="en-GB" sz="1600" dirty="0" smtClean="0"/>
              <a:t>colorectal and kidney tumours, sarcomas 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980728"/>
            <a:ext cx="2664296" cy="94556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5" name="Rechteck 14"/>
          <p:cNvSpPr/>
          <p:nvPr/>
        </p:nvSpPr>
        <p:spPr>
          <a:xfrm>
            <a:off x="323528" y="1124744"/>
            <a:ext cx="5688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GB" sz="1600" dirty="0"/>
              <a:t>Dramatically rise of symptomatic vertebral </a:t>
            </a:r>
            <a:r>
              <a:rPr lang="en-GB" sz="1600" dirty="0" smtClean="0"/>
              <a:t>metastases </a:t>
            </a:r>
          </a:p>
          <a:p>
            <a:pPr marL="285750" indent="-285750">
              <a:buFont typeface="Wingdings" charset="2"/>
              <a:buChar char="ü"/>
            </a:pPr>
            <a:endParaRPr lang="en-GB" sz="1600" dirty="0"/>
          </a:p>
          <a:p>
            <a:pPr marL="285750" indent="-285750">
              <a:buFont typeface="Wingdings" charset="2"/>
              <a:buChar char="ü"/>
            </a:pPr>
            <a:endParaRPr lang="en-GB" sz="1600" dirty="0" smtClean="0"/>
          </a:p>
          <a:p>
            <a:pPr marL="285750" indent="-285750">
              <a:buFont typeface="Wingdings" charset="2"/>
              <a:buChar char="ü"/>
            </a:pPr>
            <a:r>
              <a:rPr lang="de-DE" sz="1600" dirty="0" smtClean="0"/>
              <a:t>persistent </a:t>
            </a:r>
            <a:r>
              <a:rPr lang="de-DE" sz="1600" dirty="0"/>
              <a:t>in 30%-50% (70%)</a:t>
            </a:r>
          </a:p>
          <a:p>
            <a:endParaRPr lang="en-GB" sz="1600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339492"/>
            <a:ext cx="2664296" cy="100388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323528" y="328498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 typeface="Wingdings" charset="2"/>
              <a:buChar char="ü"/>
              <a:defRPr sz="1600"/>
            </a:lvl1pPr>
          </a:lstStyle>
          <a:p>
            <a:endParaRPr lang="en-GB" dirty="0"/>
          </a:p>
          <a:p>
            <a:r>
              <a:rPr lang="en-GB" dirty="0"/>
              <a:t>thoracic spine is the region most commonly affected</a:t>
            </a:r>
          </a:p>
          <a:p>
            <a:endParaRPr lang="en-GB" dirty="0"/>
          </a:p>
        </p:txBody>
      </p:sp>
      <p:sp>
        <p:nvSpPr>
          <p:cNvPr id="10" name="Rechteck 9"/>
          <p:cNvSpPr/>
          <p:nvPr/>
        </p:nvSpPr>
        <p:spPr>
          <a:xfrm>
            <a:off x="35496" y="3914472"/>
            <a:ext cx="51125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Symbol" charset="2"/>
              <a:buChar char="-"/>
            </a:pPr>
            <a:r>
              <a:rPr lang="en-GB" sz="1400" b="1" dirty="0">
                <a:solidFill>
                  <a:srgbClr val="FF0000"/>
                </a:solidFill>
              </a:rPr>
              <a:t>70% of </a:t>
            </a:r>
            <a:r>
              <a:rPr lang="en-GB" sz="1400" b="1" dirty="0" smtClean="0">
                <a:solidFill>
                  <a:srgbClr val="FF0000"/>
                </a:solidFill>
              </a:rPr>
              <a:t>all spine metastases (&gt;</a:t>
            </a:r>
            <a:r>
              <a:rPr lang="en-GB" sz="1400" b="1" dirty="0" err="1" smtClean="0">
                <a:solidFill>
                  <a:srgbClr val="FF0000"/>
                </a:solidFill>
              </a:rPr>
              <a:t>LSpine</a:t>
            </a:r>
            <a:r>
              <a:rPr lang="en-GB" sz="1400" b="1" dirty="0" smtClean="0">
                <a:solidFill>
                  <a:srgbClr val="FF0000"/>
                </a:solidFill>
              </a:rPr>
              <a:t>&gt; </a:t>
            </a:r>
            <a:r>
              <a:rPr lang="en-GB" sz="1400" b="1" dirty="0" err="1" smtClean="0">
                <a:solidFill>
                  <a:srgbClr val="FF0000"/>
                </a:solidFill>
              </a:rPr>
              <a:t>CSpine</a:t>
            </a:r>
            <a:r>
              <a:rPr lang="en-GB" sz="1400" b="1" dirty="0" smtClean="0">
                <a:solidFill>
                  <a:srgbClr val="FF0000"/>
                </a:solidFill>
              </a:rPr>
              <a:t>)</a:t>
            </a:r>
          </a:p>
          <a:p>
            <a:pPr marL="1200150" lvl="2" indent="-285750">
              <a:buFont typeface="Symbol" charset="2"/>
              <a:buChar char="-"/>
            </a:pPr>
            <a:r>
              <a:rPr lang="en-GB" sz="1400" b="1" dirty="0" smtClean="0">
                <a:solidFill>
                  <a:srgbClr val="FF0000"/>
                </a:solidFill>
              </a:rPr>
              <a:t>Anterior part of the vertebra</a:t>
            </a:r>
          </a:p>
          <a:p>
            <a:pPr marL="1200150" lvl="2" indent="-285750">
              <a:buFont typeface="Symbol" charset="2"/>
              <a:buChar char="-"/>
            </a:pPr>
            <a:r>
              <a:rPr lang="en-GB" sz="1400" b="1" dirty="0" err="1" smtClean="0">
                <a:solidFill>
                  <a:srgbClr val="FF0000"/>
                </a:solidFill>
              </a:rPr>
              <a:t>ep</a:t>
            </a:r>
            <a:r>
              <a:rPr lang="en-GB" sz="1400" b="1" dirty="0" err="1">
                <a:solidFill>
                  <a:srgbClr val="FF0000"/>
                </a:solidFill>
              </a:rPr>
              <a:t>i</a:t>
            </a:r>
            <a:r>
              <a:rPr lang="en-GB" sz="1400" b="1" dirty="0" err="1" smtClean="0">
                <a:solidFill>
                  <a:srgbClr val="FF0000"/>
                </a:solidFill>
              </a:rPr>
              <a:t>durally</a:t>
            </a:r>
            <a:r>
              <a:rPr lang="en-GB" sz="1400" b="1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077072"/>
            <a:ext cx="2016224" cy="1235750"/>
          </a:xfrm>
          <a:prstGeom prst="rect">
            <a:avLst/>
          </a:prstGeom>
          <a:ln w="3175" cmpd="sng">
            <a:solidFill>
              <a:schemeClr val="tx1"/>
            </a:solidFill>
          </a:ln>
        </p:spPr>
      </p:pic>
      <p:pic>
        <p:nvPicPr>
          <p:cNvPr id="12" name="Bild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5373216"/>
            <a:ext cx="1816927" cy="74781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hteck 15"/>
          <p:cNvSpPr/>
          <p:nvPr/>
        </p:nvSpPr>
        <p:spPr>
          <a:xfrm>
            <a:off x="360040" y="4869160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de-DE" sz="1600" dirty="0" err="1"/>
              <a:t>symptomatic</a:t>
            </a:r>
            <a:r>
              <a:rPr lang="de-DE" sz="1600" dirty="0"/>
              <a:t> 4-7 </a:t>
            </a:r>
            <a:r>
              <a:rPr lang="de-DE" sz="1600" dirty="0" err="1"/>
              <a:t>Tomita</a:t>
            </a:r>
            <a:r>
              <a:rPr lang="de-DE" sz="1600" dirty="0"/>
              <a:t> et al. (</a:t>
            </a:r>
            <a:r>
              <a:rPr lang="de-DE" sz="1600" dirty="0" err="1"/>
              <a:t>according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GSTSG)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39552" y="2420888"/>
            <a:ext cx="39604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de-DE" sz="1400" dirty="0" err="1" smtClean="0"/>
              <a:t>Therapy</a:t>
            </a:r>
            <a:r>
              <a:rPr lang="de-DE" sz="1400" dirty="0" smtClean="0"/>
              <a:t> </a:t>
            </a:r>
            <a:r>
              <a:rPr lang="de-DE" sz="1400" b="1" i="1" dirty="0" err="1" smtClean="0">
                <a:solidFill>
                  <a:srgbClr val="FF0000"/>
                </a:solidFill>
              </a:rPr>
              <a:t>controversial</a:t>
            </a:r>
            <a:r>
              <a:rPr lang="de-DE" sz="1400" dirty="0" smtClean="0"/>
              <a:t> (different </a:t>
            </a:r>
            <a:r>
              <a:rPr lang="de-DE" sz="1400" dirty="0" err="1" smtClean="0"/>
              <a:t>scoring</a:t>
            </a:r>
            <a:r>
              <a:rPr lang="de-DE" sz="1400" dirty="0" smtClean="0"/>
              <a:t> </a:t>
            </a:r>
            <a:r>
              <a:rPr lang="de-DE" sz="1400" dirty="0" err="1" smtClean="0"/>
              <a:t>systems</a:t>
            </a:r>
            <a:r>
              <a:rPr lang="de-DE" sz="1400" dirty="0"/>
              <a:t>)</a:t>
            </a:r>
            <a:endParaRPr lang="de-DE" sz="1400" dirty="0" smtClean="0"/>
          </a:p>
          <a:p>
            <a:pPr algn="just"/>
            <a:endParaRPr lang="de-DE" sz="1400" dirty="0" smtClean="0"/>
          </a:p>
          <a:p>
            <a:pPr algn="just"/>
            <a:endParaRPr lang="de-DE" sz="1400" dirty="0"/>
          </a:p>
          <a:p>
            <a:pPr algn="just"/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1763688" y="6237312"/>
            <a:ext cx="6552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/>
              <a:t>„...The most important point regarding the therapeutic strategy is </a:t>
            </a:r>
            <a:r>
              <a:rPr lang="en-GB" sz="1400" b="1" i="1" dirty="0" smtClean="0"/>
              <a:t>to </a:t>
            </a:r>
            <a:r>
              <a:rPr lang="en-GB" sz="1400" b="1" i="1" dirty="0"/>
              <a:t>predict the </a:t>
            </a:r>
            <a:r>
              <a:rPr lang="en-GB" sz="1400" b="1" i="1" dirty="0">
                <a:solidFill>
                  <a:srgbClr val="FF0000"/>
                </a:solidFill>
              </a:rPr>
              <a:t>survival period</a:t>
            </a:r>
            <a:r>
              <a:rPr lang="en-GB" sz="1400" b="1" i="1" dirty="0"/>
              <a:t> accurately before treatment...</a:t>
            </a:r>
            <a:r>
              <a:rPr lang="en-GB" sz="1050" i="1" dirty="0"/>
              <a:t>“</a:t>
            </a:r>
          </a:p>
          <a:p>
            <a:pPr algn="ctr"/>
            <a:endParaRPr lang="en-GB" sz="1400" i="1" dirty="0"/>
          </a:p>
        </p:txBody>
      </p:sp>
      <p:sp>
        <p:nvSpPr>
          <p:cNvPr id="12" name="Rechteck 11"/>
          <p:cNvSpPr/>
          <p:nvPr/>
        </p:nvSpPr>
        <p:spPr>
          <a:xfrm>
            <a:off x="6876256" y="263691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de-DE" sz="1600" dirty="0"/>
          </a:p>
          <a:p>
            <a:pPr algn="just"/>
            <a:endParaRPr lang="de-DE" sz="1600" dirty="0" smtClean="0"/>
          </a:p>
          <a:p>
            <a:pPr algn="just"/>
            <a:endParaRPr lang="de-DE" sz="1600" dirty="0"/>
          </a:p>
          <a:p>
            <a:pPr algn="just"/>
            <a:endParaRPr lang="de-DE" sz="1600" dirty="0" smtClean="0"/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24744"/>
            <a:ext cx="3318357" cy="688717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124744"/>
            <a:ext cx="3290539" cy="745989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204864"/>
            <a:ext cx="3137491" cy="120202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5041255" cy="360362"/>
          </a:xfrm>
        </p:spPr>
        <p:txBody>
          <a:bodyPr/>
          <a:lstStyle/>
          <a:p>
            <a:r>
              <a:rPr lang="de-DE" dirty="0" err="1" smtClean="0"/>
              <a:t>Decision-making</a:t>
            </a:r>
            <a:r>
              <a:rPr lang="de-DE" dirty="0" smtClean="0"/>
              <a:t> in spinal </a:t>
            </a:r>
            <a:r>
              <a:rPr lang="de-DE" dirty="0" err="1" smtClean="0"/>
              <a:t>metastases</a:t>
            </a:r>
            <a:endParaRPr lang="de-DE" dirty="0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467544" y="3573016"/>
            <a:ext cx="4320480" cy="201622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482600" indent="-482600" eaLnBrk="0" hangingPunct="0">
              <a:lnSpc>
                <a:spcPct val="150000"/>
              </a:lnSpc>
              <a:buClr>
                <a:srgbClr val="006600"/>
              </a:buClr>
              <a:buSzPct val="250000"/>
              <a:buFont typeface="Wingdings" pitchFamily="2" charset="2"/>
              <a:buChar char="C"/>
              <a:tabLst>
                <a:tab pos="760413" algn="l"/>
                <a:tab pos="4859338" algn="l"/>
                <a:tab pos="6100763" algn="l"/>
              </a:tabLst>
            </a:pPr>
            <a:r>
              <a:rPr lang="de-DE" altLang="de-DE" sz="1400" b="1" dirty="0" err="1">
                <a:solidFill>
                  <a:srgbClr val="006600"/>
                </a:solidFill>
              </a:rPr>
              <a:t>Tokuhashi</a:t>
            </a:r>
            <a:r>
              <a:rPr lang="de-DE" altLang="de-DE" sz="1400" b="1" dirty="0">
                <a:solidFill>
                  <a:srgbClr val="006600"/>
                </a:solidFill>
              </a:rPr>
              <a:t> score/ </a:t>
            </a:r>
            <a:r>
              <a:rPr lang="de-DE" altLang="de-DE" sz="1400" b="1" dirty="0" err="1">
                <a:solidFill>
                  <a:srgbClr val="006600"/>
                </a:solidFill>
              </a:rPr>
              <a:t>Revised</a:t>
            </a:r>
            <a:r>
              <a:rPr lang="de-DE" altLang="de-DE" sz="1400" b="1" dirty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>
                <a:solidFill>
                  <a:srgbClr val="006600"/>
                </a:solidFill>
              </a:rPr>
              <a:t>Tokuhashi</a:t>
            </a:r>
            <a:r>
              <a:rPr lang="de-DE" altLang="de-DE" sz="1400" b="1" dirty="0">
                <a:solidFill>
                  <a:srgbClr val="006600"/>
                </a:solidFill>
              </a:rPr>
              <a:t> 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score</a:t>
            </a:r>
          </a:p>
          <a:p>
            <a:pPr marL="482600" indent="-482600" eaLnBrk="0" hangingPunct="0">
              <a:lnSpc>
                <a:spcPct val="150000"/>
              </a:lnSpc>
              <a:buClr>
                <a:srgbClr val="006600"/>
              </a:buClr>
              <a:buSzPct val="250000"/>
              <a:buFont typeface="Wingdings" pitchFamily="2" charset="2"/>
              <a:buChar char="C"/>
              <a:tabLst>
                <a:tab pos="760413" algn="l"/>
                <a:tab pos="4859338" algn="l"/>
                <a:tab pos="6100763" algn="l"/>
              </a:tabLst>
            </a:pPr>
            <a:endParaRPr lang="de-DE" altLang="de-DE" sz="1400" b="1" dirty="0">
              <a:solidFill>
                <a:srgbClr val="006600"/>
              </a:solidFill>
            </a:endParaRPr>
          </a:p>
          <a:p>
            <a:pPr marL="482600" indent="-482600" eaLnBrk="0" hangingPunct="0">
              <a:lnSpc>
                <a:spcPct val="150000"/>
              </a:lnSpc>
              <a:buClr>
                <a:srgbClr val="006600"/>
              </a:buClr>
              <a:buSzPct val="250000"/>
              <a:buFont typeface="Wingdings" pitchFamily="2" charset="2"/>
              <a:buChar char="C"/>
              <a:tabLst>
                <a:tab pos="760413" algn="l"/>
                <a:tab pos="4859338" algn="l"/>
                <a:tab pos="6100763" algn="l"/>
              </a:tabLst>
            </a:pPr>
            <a:r>
              <a:rPr lang="de-DE" altLang="de-DE" sz="1400" b="1" dirty="0" err="1" smtClean="0">
                <a:solidFill>
                  <a:srgbClr val="006600"/>
                </a:solidFill>
              </a:rPr>
              <a:t>Tomita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score</a:t>
            </a:r>
          </a:p>
          <a:p>
            <a:pPr marL="482600" indent="-482600" eaLnBrk="0" hangingPunct="0">
              <a:lnSpc>
                <a:spcPct val="150000"/>
              </a:lnSpc>
              <a:buClr>
                <a:srgbClr val="006600"/>
              </a:buClr>
              <a:buSzPct val="250000"/>
              <a:buFont typeface="Wingdings" pitchFamily="2" charset="2"/>
              <a:buChar char="C"/>
              <a:tabLst>
                <a:tab pos="760413" algn="l"/>
                <a:tab pos="4859338" algn="l"/>
                <a:tab pos="6100763" algn="l"/>
              </a:tabLst>
            </a:pPr>
            <a:endParaRPr lang="de-DE" altLang="de-DE" sz="1400" b="1" dirty="0">
              <a:solidFill>
                <a:srgbClr val="006600"/>
              </a:solidFill>
            </a:endParaRPr>
          </a:p>
          <a:p>
            <a:pPr marL="482600" indent="-482600" eaLnBrk="0" hangingPunct="0">
              <a:lnSpc>
                <a:spcPct val="150000"/>
              </a:lnSpc>
              <a:buClr>
                <a:srgbClr val="006600"/>
              </a:buClr>
              <a:buSzPct val="250000"/>
              <a:buFont typeface="Wingdings" pitchFamily="2" charset="2"/>
              <a:buChar char="C"/>
              <a:tabLst>
                <a:tab pos="760413" algn="l"/>
                <a:tab pos="4859338" algn="l"/>
                <a:tab pos="6100763" algn="l"/>
              </a:tabLst>
            </a:pPr>
            <a:r>
              <a:rPr lang="de-DE" altLang="de-DE" sz="1400" b="1" dirty="0" smtClean="0">
                <a:solidFill>
                  <a:srgbClr val="006600"/>
                </a:solidFill>
              </a:rPr>
              <a:t>SINS (Spinal </a:t>
            </a:r>
            <a:r>
              <a:rPr lang="de-DE" altLang="de-DE" sz="1400" b="1" dirty="0" err="1">
                <a:solidFill>
                  <a:srgbClr val="006600"/>
                </a:solidFill>
              </a:rPr>
              <a:t>I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nstability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</a:t>
            </a:r>
            <a:r>
              <a:rPr lang="de-DE" altLang="de-DE" sz="1400" b="1" dirty="0" err="1">
                <a:solidFill>
                  <a:srgbClr val="006600"/>
                </a:solidFill>
              </a:rPr>
              <a:t>N</a:t>
            </a:r>
            <a:r>
              <a:rPr lang="de-DE" altLang="de-DE" sz="1400" b="1" dirty="0" err="1" smtClean="0">
                <a:solidFill>
                  <a:srgbClr val="006600"/>
                </a:solidFill>
              </a:rPr>
              <a:t>eoplastic</a:t>
            </a:r>
            <a:r>
              <a:rPr lang="de-DE" altLang="de-DE" sz="1400" b="1" dirty="0" smtClean="0">
                <a:solidFill>
                  <a:srgbClr val="006600"/>
                </a:solidFill>
              </a:rPr>
              <a:t> Score)</a:t>
            </a:r>
            <a:endParaRPr lang="de-DE" altLang="de-DE" sz="1400" b="1" dirty="0">
              <a:solidFill>
                <a:srgbClr val="006600"/>
              </a:solidFill>
            </a:endParaRPr>
          </a:p>
          <a:p>
            <a:pPr marL="482600" indent="-482600" defTabSz="914400" eaLnBrk="0" hangingPunct="0">
              <a:lnSpc>
                <a:spcPct val="150000"/>
              </a:lnSpc>
              <a:buClr>
                <a:srgbClr val="006600"/>
              </a:buClr>
              <a:buSzPct val="250000"/>
              <a:buFont typeface="Wingdings" pitchFamily="2" charset="2"/>
              <a:buChar char="C"/>
              <a:tabLst>
                <a:tab pos="760413" algn="l"/>
                <a:tab pos="4859338" algn="l"/>
                <a:tab pos="6100763" algn="l"/>
              </a:tabLst>
            </a:pPr>
            <a:endParaRPr lang="de-DE" altLang="de-DE" sz="1400" b="1" dirty="0">
              <a:solidFill>
                <a:srgbClr val="006600"/>
              </a:solidFill>
            </a:endParaRPr>
          </a:p>
        </p:txBody>
      </p:sp>
      <p:sp>
        <p:nvSpPr>
          <p:cNvPr id="2" name="Geschweifte Klammer rechts 1"/>
          <p:cNvSpPr/>
          <p:nvPr/>
        </p:nvSpPr>
        <p:spPr>
          <a:xfrm>
            <a:off x="4355976" y="3573016"/>
            <a:ext cx="144016" cy="187220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44008" y="3933056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400" b="1" dirty="0" err="1" smtClean="0"/>
              <a:t>Predicted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prognosis</a:t>
            </a:r>
            <a:r>
              <a:rPr lang="de-DE" sz="1400" b="1" dirty="0" smtClean="0"/>
              <a:t> &lt;90%</a:t>
            </a:r>
          </a:p>
          <a:p>
            <a:pPr marL="285750" indent="-285750">
              <a:buFont typeface="Arial"/>
              <a:buChar char="•"/>
            </a:pPr>
            <a:endParaRPr lang="de-DE" sz="1400" b="1" dirty="0"/>
          </a:p>
          <a:p>
            <a:pPr marL="285750" indent="-285750">
              <a:buFont typeface="Arial"/>
              <a:buChar char="•"/>
            </a:pPr>
            <a:r>
              <a:rPr lang="de-DE" sz="1400" b="1" dirty="0" err="1" smtClean="0"/>
              <a:t>Prevent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unnecessary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surgical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treatment</a:t>
            </a:r>
            <a:endParaRPr lang="de-DE" sz="1400" b="1" dirty="0"/>
          </a:p>
          <a:p>
            <a:pPr marL="285750" indent="-285750">
              <a:buFont typeface="Arial"/>
              <a:buChar char="•"/>
            </a:pPr>
            <a:endParaRPr lang="de-DE" sz="1400" b="1" dirty="0" smtClean="0"/>
          </a:p>
          <a:p>
            <a:pPr marL="285750" indent="-285750">
              <a:buFont typeface="Arial"/>
              <a:buChar char="•"/>
            </a:pPr>
            <a:r>
              <a:rPr lang="de-DE" sz="1400" b="1" dirty="0" smtClean="0"/>
              <a:t>Individual </a:t>
            </a:r>
            <a:r>
              <a:rPr lang="de-DE" sz="1400" b="1" dirty="0" err="1" smtClean="0"/>
              <a:t>situation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of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the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patient</a:t>
            </a:r>
            <a:endParaRPr lang="de-DE" sz="1400" b="1" dirty="0"/>
          </a:p>
        </p:txBody>
      </p:sp>
    </p:spTree>
    <p:extLst>
      <p:ext uri="{BB962C8B-B14F-4D97-AF65-F5344CB8AC3E}">
        <p14:creationId xmlns:p14="http://schemas.microsoft.com/office/powerpoint/2010/main" xmlns="" val="3822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4609207" cy="360362"/>
          </a:xfrm>
        </p:spPr>
        <p:txBody>
          <a:bodyPr/>
          <a:lstStyle/>
          <a:p>
            <a:r>
              <a:rPr lang="de-DE" dirty="0" smtClean="0"/>
              <a:t>Operative </a:t>
            </a:r>
            <a:r>
              <a:rPr lang="de-DE" dirty="0" err="1" smtClean="0"/>
              <a:t>treatment</a:t>
            </a:r>
            <a:r>
              <a:rPr lang="de-DE" dirty="0" smtClean="0"/>
              <a:t> </a:t>
            </a:r>
            <a:r>
              <a:rPr lang="de-DE" dirty="0" err="1" smtClean="0"/>
              <a:t>strategies</a:t>
            </a:r>
            <a:endParaRPr lang="de-DE" dirty="0"/>
          </a:p>
        </p:txBody>
      </p:sp>
      <p:sp>
        <p:nvSpPr>
          <p:cNvPr id="5" name="Pfeil nach unten 4"/>
          <p:cNvSpPr/>
          <p:nvPr/>
        </p:nvSpPr>
        <p:spPr>
          <a:xfrm>
            <a:off x="323528" y="1556792"/>
            <a:ext cx="504056" cy="295232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 rot="16200000">
            <a:off x="-113166" y="28482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 smtClean="0"/>
              <a:t>Invasiveness</a:t>
            </a:r>
            <a:endParaRPr lang="de-DE" b="1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1043608" y="1556792"/>
            <a:ext cx="4608512" cy="3631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i="1" dirty="0" err="1" smtClean="0"/>
              <a:t>Decompressive</a:t>
            </a:r>
            <a:r>
              <a:rPr lang="de-DE" b="1" i="1" dirty="0" smtClean="0"/>
              <a:t> </a:t>
            </a:r>
            <a:r>
              <a:rPr lang="de-DE" b="1" i="1" dirty="0" err="1" smtClean="0"/>
              <a:t>surgery</a:t>
            </a:r>
            <a:r>
              <a:rPr lang="de-DE" b="1" i="1" dirty="0" smtClean="0"/>
              <a:t> ± spinal Instrumentation (palliative </a:t>
            </a:r>
            <a:r>
              <a:rPr lang="de-DE" b="1" i="1" dirty="0" err="1" smtClean="0"/>
              <a:t>surgery</a:t>
            </a:r>
            <a:r>
              <a:rPr lang="de-DE" b="1" i="1" dirty="0" smtClean="0"/>
              <a:t>)</a:t>
            </a:r>
          </a:p>
          <a:p>
            <a:endParaRPr lang="de-DE" b="1" i="1" dirty="0" smtClean="0"/>
          </a:p>
          <a:p>
            <a:endParaRPr lang="de-DE" b="1" i="1" dirty="0"/>
          </a:p>
          <a:p>
            <a:pPr marL="342900" indent="-342900">
              <a:buFont typeface="+mj-lt"/>
              <a:buAutoNum type="arabicPeriod"/>
            </a:pPr>
            <a:r>
              <a:rPr lang="de-DE" b="1" i="1" dirty="0" err="1" smtClean="0"/>
              <a:t>Debulking</a:t>
            </a:r>
            <a:r>
              <a:rPr lang="de-DE" b="1" i="1" dirty="0" smtClean="0"/>
              <a:t>/ </a:t>
            </a:r>
            <a:r>
              <a:rPr lang="de-DE" b="1" i="1" dirty="0" err="1" smtClean="0"/>
              <a:t>Tumour</a:t>
            </a:r>
            <a:r>
              <a:rPr lang="de-DE" b="1" i="1" dirty="0" smtClean="0"/>
              <a:t> </a:t>
            </a:r>
            <a:r>
              <a:rPr lang="de-DE" b="1" i="1" dirty="0" err="1" smtClean="0"/>
              <a:t>curettage</a:t>
            </a:r>
            <a:r>
              <a:rPr lang="de-DE" b="1" i="1" dirty="0" smtClean="0"/>
              <a:t> </a:t>
            </a:r>
            <a:r>
              <a:rPr lang="de-DE" sz="1400" b="1" i="1" dirty="0" smtClean="0">
                <a:solidFill>
                  <a:schemeClr val="bg1">
                    <a:lumMod val="75000"/>
                  </a:schemeClr>
                </a:solidFill>
              </a:rPr>
              <a:t>(Marginal </a:t>
            </a:r>
            <a:r>
              <a:rPr lang="de-DE" sz="1400" b="1" i="1" dirty="0" err="1" smtClean="0">
                <a:solidFill>
                  <a:schemeClr val="bg1">
                    <a:lumMod val="75000"/>
                  </a:schemeClr>
                </a:solidFill>
              </a:rPr>
              <a:t>or</a:t>
            </a:r>
            <a:r>
              <a:rPr lang="de-DE" sz="1400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b="1" i="1" dirty="0" err="1" smtClean="0">
                <a:solidFill>
                  <a:schemeClr val="bg1">
                    <a:lumMod val="75000"/>
                  </a:schemeClr>
                </a:solidFill>
              </a:rPr>
              <a:t>intralesional</a:t>
            </a:r>
            <a:r>
              <a:rPr lang="de-DE" sz="1400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b="1" i="1" dirty="0" err="1" smtClean="0">
                <a:solidFill>
                  <a:schemeClr val="bg1">
                    <a:lumMod val="75000"/>
                  </a:schemeClr>
                </a:solidFill>
              </a:rPr>
              <a:t>excision</a:t>
            </a:r>
            <a:r>
              <a:rPr lang="de-DE" sz="1400" b="1" i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b="1" i="1" dirty="0" err="1" smtClean="0">
                <a:solidFill>
                  <a:schemeClr val="bg1">
                    <a:lumMod val="75000"/>
                  </a:schemeClr>
                </a:solidFill>
              </a:rPr>
              <a:t>or</a:t>
            </a:r>
            <a:r>
              <a:rPr lang="de-DE" sz="1400" b="1" i="1" dirty="0" smtClean="0">
                <a:solidFill>
                  <a:schemeClr val="bg1">
                    <a:lumMod val="75000"/>
                  </a:schemeClr>
                </a:solidFill>
              </a:rPr>
              <a:t> Wide </a:t>
            </a:r>
            <a:r>
              <a:rPr lang="de-DE" sz="1400" b="1" i="1" dirty="0" err="1" smtClean="0">
                <a:solidFill>
                  <a:schemeClr val="bg1">
                    <a:lumMod val="75000"/>
                  </a:schemeClr>
                </a:solidFill>
              </a:rPr>
              <a:t>or</a:t>
            </a:r>
            <a:r>
              <a:rPr lang="de-DE" sz="1400" b="1" i="1" dirty="0" smtClean="0">
                <a:solidFill>
                  <a:schemeClr val="bg1">
                    <a:lumMod val="75000"/>
                  </a:schemeClr>
                </a:solidFill>
              </a:rPr>
              <a:t> marginal </a:t>
            </a:r>
            <a:r>
              <a:rPr lang="de-DE" sz="1400" b="1" i="1" dirty="0" err="1" smtClean="0">
                <a:solidFill>
                  <a:schemeClr val="bg1">
                    <a:lumMod val="75000"/>
                  </a:schemeClr>
                </a:solidFill>
              </a:rPr>
              <a:t>excision</a:t>
            </a:r>
            <a:r>
              <a:rPr lang="de-DE" sz="1400" b="1" i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de-DE" sz="1400" b="1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de-DE" b="1" i="1" dirty="0" smtClean="0"/>
          </a:p>
          <a:p>
            <a:endParaRPr lang="de-DE" b="1" i="1" dirty="0" smtClean="0"/>
          </a:p>
          <a:p>
            <a:pPr marL="342900" indent="-342900">
              <a:buFont typeface="+mj-lt"/>
              <a:buAutoNum type="arabicPeriod"/>
            </a:pPr>
            <a:r>
              <a:rPr lang="de-DE" b="1" i="1" dirty="0" smtClean="0"/>
              <a:t>En-Bloc- </a:t>
            </a:r>
            <a:r>
              <a:rPr lang="de-DE" b="1" i="1" dirty="0" err="1" smtClean="0"/>
              <a:t>Resections</a:t>
            </a:r>
            <a:r>
              <a:rPr lang="de-DE" b="1" i="1" dirty="0" smtClean="0"/>
              <a:t> (</a:t>
            </a:r>
            <a:r>
              <a:rPr lang="de-DE" b="1" i="1" dirty="0" err="1" smtClean="0"/>
              <a:t>or</a:t>
            </a:r>
            <a:r>
              <a:rPr lang="de-DE" b="1" i="1" dirty="0" smtClean="0"/>
              <a:t> „</a:t>
            </a:r>
            <a:r>
              <a:rPr lang="de-DE" b="1" i="1" dirty="0" err="1" smtClean="0"/>
              <a:t>piecemeal</a:t>
            </a:r>
            <a:r>
              <a:rPr lang="de-DE" b="1" i="1" dirty="0" smtClean="0"/>
              <a:t>“; 1 </a:t>
            </a:r>
            <a:r>
              <a:rPr lang="de-DE" b="1" i="1" dirty="0" err="1" smtClean="0"/>
              <a:t>or</a:t>
            </a:r>
            <a:r>
              <a:rPr lang="de-DE" b="1" i="1" dirty="0" smtClean="0"/>
              <a:t> </a:t>
            </a:r>
            <a:r>
              <a:rPr lang="de-DE" b="1" i="1" dirty="0" err="1" smtClean="0"/>
              <a:t>more</a:t>
            </a:r>
            <a:r>
              <a:rPr lang="de-DE" b="1" i="1" dirty="0" smtClean="0"/>
              <a:t> </a:t>
            </a:r>
            <a:r>
              <a:rPr lang="de-DE" b="1" i="1" dirty="0" err="1" smtClean="0"/>
              <a:t>vertebrae</a:t>
            </a:r>
            <a:r>
              <a:rPr lang="de-DE" b="1" i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de-DE" b="1" i="1" dirty="0"/>
          </a:p>
          <a:p>
            <a:pPr marL="342900" indent="-342900">
              <a:buFont typeface="+mj-lt"/>
              <a:buAutoNum type="arabicPeriod"/>
            </a:pPr>
            <a:endParaRPr lang="de-DE" b="1" i="1" dirty="0"/>
          </a:p>
          <a:p>
            <a:pPr marL="342900" indent="-342900">
              <a:buFont typeface="+mj-lt"/>
              <a:buAutoNum type="arabicPeriod"/>
            </a:pPr>
            <a:endParaRPr lang="de-DE" b="1" i="1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355600"/>
            <a:ext cx="2808312" cy="2337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268760"/>
            <a:ext cx="2822724" cy="103007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 rot="20665502">
            <a:off x="2583677" y="2009244"/>
            <a:ext cx="4556630" cy="830997"/>
          </a:xfrm>
          <a:prstGeom prst="rect">
            <a:avLst/>
          </a:prstGeom>
          <a:solidFill>
            <a:srgbClr val="7E878D"/>
          </a:solidFill>
        </p:spPr>
        <p:txBody>
          <a:bodyPr wrap="square" lIns="0" rtlCol="0">
            <a:spAutoFit/>
          </a:bodyPr>
          <a:lstStyle/>
          <a:p>
            <a:pPr lvl="1" algn="ctr"/>
            <a:r>
              <a:rPr lang="de-DE" sz="2400" b="1" dirty="0" err="1" smtClean="0"/>
              <a:t>Evidence</a:t>
            </a:r>
            <a:r>
              <a:rPr lang="de-DE" sz="2400" b="1" dirty="0" smtClean="0"/>
              <a:t>- </a:t>
            </a:r>
            <a:r>
              <a:rPr lang="de-DE" sz="2400" b="1" dirty="0" err="1" smtClean="0"/>
              <a:t>level</a:t>
            </a:r>
            <a:r>
              <a:rPr lang="de-DE" sz="2400" b="1" dirty="0" smtClean="0"/>
              <a:t> 4-5 =&gt; „Consensus </a:t>
            </a:r>
            <a:r>
              <a:rPr lang="de-DE" sz="2400" b="1" dirty="0" err="1" smtClean="0"/>
              <a:t>statement</a:t>
            </a:r>
            <a:r>
              <a:rPr lang="de-DE" sz="2400" b="1" dirty="0" smtClean="0"/>
              <a:t>“ GSTSG</a:t>
            </a:r>
            <a:endParaRPr lang="de-DE" sz="1600" b="1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56277">
            <a:off x="1925760" y="2689466"/>
            <a:ext cx="892340" cy="83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85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7" grpId="1"/>
      <p:bldP spid="8" grpId="0" build="allAtOnce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716281"/>
            <a:ext cx="2520280" cy="50125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60648"/>
            <a:ext cx="2520280" cy="50125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4609207" cy="360362"/>
          </a:xfrm>
        </p:spPr>
        <p:txBody>
          <a:bodyPr/>
          <a:lstStyle/>
          <a:p>
            <a:r>
              <a:rPr lang="de-DE" dirty="0" err="1" smtClean="0"/>
              <a:t>Surgical</a:t>
            </a:r>
            <a:r>
              <a:rPr lang="de-DE" dirty="0" smtClean="0"/>
              <a:t> Therapie- </a:t>
            </a:r>
            <a:r>
              <a:rPr lang="de-DE" dirty="0" err="1" smtClean="0"/>
              <a:t>Decompressive</a:t>
            </a:r>
            <a:r>
              <a:rPr lang="de-DE" dirty="0" smtClean="0"/>
              <a:t> </a:t>
            </a:r>
            <a:r>
              <a:rPr lang="de-DE" dirty="0" err="1" smtClean="0"/>
              <a:t>Surgery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23529" y="1484784"/>
            <a:ext cx="5976664" cy="3631764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i="1" dirty="0" err="1" smtClean="0">
                <a:solidFill>
                  <a:srgbClr val="FF0000"/>
                </a:solidFill>
              </a:rPr>
              <a:t>Current</a:t>
            </a:r>
            <a:r>
              <a:rPr lang="de-DE" sz="2000" b="1" i="1" dirty="0" smtClean="0">
                <a:solidFill>
                  <a:srgbClr val="FF0000"/>
                </a:solidFill>
              </a:rPr>
              <a:t> </a:t>
            </a:r>
            <a:r>
              <a:rPr lang="de-DE" sz="2000" b="1" i="1" dirty="0" err="1" smtClean="0">
                <a:solidFill>
                  <a:srgbClr val="FF0000"/>
                </a:solidFill>
              </a:rPr>
              <a:t>evidence-based</a:t>
            </a:r>
            <a:r>
              <a:rPr lang="de-DE" sz="2000" b="1" i="1" dirty="0" smtClean="0">
                <a:solidFill>
                  <a:srgbClr val="FF0000"/>
                </a:solidFill>
              </a:rPr>
              <a:t> </a:t>
            </a:r>
            <a:r>
              <a:rPr lang="de-DE" sz="2000" b="1" i="1" dirty="0" err="1" smtClean="0">
                <a:solidFill>
                  <a:srgbClr val="FF0000"/>
                </a:solidFill>
              </a:rPr>
              <a:t>data</a:t>
            </a:r>
            <a:endParaRPr lang="de-DE" sz="2000" b="1" i="1" dirty="0" smtClean="0">
              <a:solidFill>
                <a:srgbClr val="FF0000"/>
              </a:solidFill>
            </a:endParaRPr>
          </a:p>
          <a:p>
            <a:pPr algn="ctr"/>
            <a:endParaRPr lang="de-DE" sz="1600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de-DE" sz="1600" dirty="0" err="1" smtClean="0"/>
              <a:t>Decompressive</a:t>
            </a:r>
            <a:r>
              <a:rPr lang="de-DE" sz="1600" dirty="0" smtClean="0"/>
              <a:t> </a:t>
            </a:r>
            <a:r>
              <a:rPr lang="de-DE" sz="1600" dirty="0" err="1"/>
              <a:t>surgery</a:t>
            </a:r>
            <a:r>
              <a:rPr lang="de-DE" sz="1600" dirty="0"/>
              <a:t> </a:t>
            </a:r>
            <a:r>
              <a:rPr lang="de-DE" sz="1600" dirty="0" err="1"/>
              <a:t>could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 smtClean="0"/>
              <a:t>considered</a:t>
            </a:r>
            <a:r>
              <a:rPr lang="de-DE" sz="1600" dirty="0" smtClean="0"/>
              <a:t>... </a:t>
            </a:r>
          </a:p>
          <a:p>
            <a:pPr marL="1200150" lvl="2" indent="-285750">
              <a:buFont typeface="Wingdings" charset="2"/>
              <a:buChar char="ü"/>
            </a:pPr>
            <a:r>
              <a:rPr lang="de-DE" sz="1400" dirty="0"/>
              <a:t>&lt;</a:t>
            </a:r>
            <a:r>
              <a:rPr lang="de-DE" sz="1400" dirty="0" smtClean="0"/>
              <a:t>65 </a:t>
            </a:r>
            <a:r>
              <a:rPr lang="de-DE" sz="1400" dirty="0" err="1"/>
              <a:t>years</a:t>
            </a:r>
            <a:r>
              <a:rPr lang="de-DE" sz="1400" dirty="0"/>
              <a:t> </a:t>
            </a:r>
            <a:endParaRPr lang="de-DE" sz="1400" dirty="0" smtClean="0"/>
          </a:p>
          <a:p>
            <a:pPr marL="1200150" lvl="2" indent="-285750">
              <a:buFont typeface="Wingdings" charset="2"/>
              <a:buChar char="ü"/>
            </a:pPr>
            <a:r>
              <a:rPr lang="de-DE" sz="1400" dirty="0" smtClean="0"/>
              <a:t>lost </a:t>
            </a:r>
            <a:r>
              <a:rPr lang="de-DE" sz="1400" dirty="0" err="1"/>
              <a:t>motor</a:t>
            </a:r>
            <a:r>
              <a:rPr lang="de-DE" sz="1400" dirty="0"/>
              <a:t> </a:t>
            </a:r>
            <a:r>
              <a:rPr lang="de-DE" sz="1400" dirty="0" err="1"/>
              <a:t>function</a:t>
            </a:r>
            <a:r>
              <a:rPr lang="de-DE" sz="1400" dirty="0"/>
              <a:t> &lt;</a:t>
            </a:r>
            <a:r>
              <a:rPr lang="de-DE" sz="1400" dirty="0" smtClean="0"/>
              <a:t>48h </a:t>
            </a:r>
          </a:p>
          <a:p>
            <a:pPr marL="1200150" lvl="2" indent="-285750">
              <a:buFont typeface="Wingdings" charset="2"/>
              <a:buChar char="ü"/>
            </a:pPr>
            <a:r>
              <a:rPr lang="de-DE" sz="1400" dirty="0" err="1" smtClean="0"/>
              <a:t>Localised</a:t>
            </a:r>
            <a:r>
              <a:rPr lang="de-DE" sz="1400" dirty="0" smtClean="0"/>
              <a:t> </a:t>
            </a:r>
            <a:r>
              <a:rPr lang="de-DE" sz="1400" dirty="0" err="1" smtClean="0"/>
              <a:t>compression</a:t>
            </a:r>
            <a:r>
              <a:rPr lang="de-DE" sz="1400" dirty="0" smtClean="0"/>
              <a:t> </a:t>
            </a:r>
          </a:p>
          <a:p>
            <a:pPr marL="1200150" lvl="2" indent="-285750">
              <a:buFont typeface="Wingdings" charset="2"/>
              <a:buChar char="ü"/>
            </a:pPr>
            <a:r>
              <a:rPr lang="de-DE" sz="1400" dirty="0" err="1" smtClean="0"/>
              <a:t>unknown</a:t>
            </a:r>
            <a:r>
              <a:rPr lang="de-DE" sz="1400" dirty="0" smtClean="0"/>
              <a:t> </a:t>
            </a:r>
            <a:r>
              <a:rPr lang="de-DE" sz="1400" dirty="0" err="1" smtClean="0"/>
              <a:t>histology</a:t>
            </a:r>
            <a:endParaRPr lang="de-DE" sz="1400" dirty="0" smtClean="0"/>
          </a:p>
          <a:p>
            <a:pPr marL="1200150" lvl="2" indent="-285750">
              <a:buFont typeface="Wingdings" charset="2"/>
              <a:buChar char="ü"/>
            </a:pPr>
            <a:r>
              <a:rPr lang="de-DE" sz="1400" dirty="0" err="1" smtClean="0"/>
              <a:t>estimated</a:t>
            </a:r>
            <a:r>
              <a:rPr lang="de-DE" sz="1400" dirty="0" smtClean="0"/>
              <a:t> </a:t>
            </a:r>
            <a:r>
              <a:rPr lang="de-DE" sz="1400" dirty="0" err="1"/>
              <a:t>survival</a:t>
            </a:r>
            <a:r>
              <a:rPr lang="de-DE" sz="1400" dirty="0"/>
              <a:t> </a:t>
            </a:r>
            <a:r>
              <a:rPr lang="de-DE" sz="1400" dirty="0" smtClean="0"/>
              <a:t>&gt;3Mo</a:t>
            </a:r>
          </a:p>
          <a:p>
            <a:pPr marL="1200150" lvl="2" indent="-285750">
              <a:buFont typeface="Wingdings" charset="2"/>
              <a:buChar char="ü"/>
            </a:pPr>
            <a:r>
              <a:rPr lang="de-DE" sz="1400" dirty="0" err="1"/>
              <a:t>poor</a:t>
            </a:r>
            <a:r>
              <a:rPr lang="de-DE" sz="1400" dirty="0"/>
              <a:t> </a:t>
            </a:r>
            <a:r>
              <a:rPr lang="de-DE" sz="1400" dirty="0" err="1"/>
              <a:t>prognostic</a:t>
            </a:r>
            <a:r>
              <a:rPr lang="de-DE" sz="1400" dirty="0"/>
              <a:t> </a:t>
            </a:r>
            <a:r>
              <a:rPr lang="de-DE" sz="1400" dirty="0" err="1"/>
              <a:t>factors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smtClean="0"/>
              <a:t>RT (spinal </a:t>
            </a:r>
            <a:r>
              <a:rPr lang="de-DE" sz="1400" dirty="0" err="1" smtClean="0"/>
              <a:t>instability</a:t>
            </a:r>
            <a:r>
              <a:rPr lang="de-DE" sz="1400" dirty="0" smtClean="0"/>
              <a:t>, </a:t>
            </a:r>
            <a:r>
              <a:rPr lang="de-DE" sz="1400" dirty="0" err="1" smtClean="0"/>
              <a:t>bony</a:t>
            </a:r>
            <a:r>
              <a:rPr lang="de-DE" sz="1400" dirty="0" smtClean="0"/>
              <a:t> </a:t>
            </a:r>
            <a:r>
              <a:rPr lang="de-DE" sz="1400" dirty="0" err="1" smtClean="0"/>
              <a:t>compression</a:t>
            </a:r>
            <a:r>
              <a:rPr lang="de-DE" sz="1400" dirty="0" smtClean="0"/>
              <a:t>, not RT sensitive)</a:t>
            </a:r>
            <a:endParaRPr lang="de-DE" sz="1400" dirty="0"/>
          </a:p>
          <a:p>
            <a:pPr marL="285750" indent="-285750">
              <a:buFont typeface="Arial"/>
              <a:buChar char="•"/>
            </a:pPr>
            <a:endParaRPr lang="de-DE" sz="1600" dirty="0" smtClean="0"/>
          </a:p>
          <a:p>
            <a:pPr marL="285750" indent="-285750">
              <a:buFont typeface="Arial"/>
              <a:buChar char="•"/>
            </a:pPr>
            <a:r>
              <a:rPr lang="de-DE" sz="1600" dirty="0" smtClean="0"/>
              <a:t>postoperative RT </a:t>
            </a:r>
            <a:r>
              <a:rPr lang="de-DE" sz="1600" dirty="0" err="1"/>
              <a:t>immediately</a:t>
            </a:r>
            <a:r>
              <a:rPr lang="de-DE" sz="1600" dirty="0"/>
              <a:t> </a:t>
            </a:r>
            <a:r>
              <a:rPr lang="de-DE" sz="1600" dirty="0" smtClean="0"/>
              <a:t>2 </a:t>
            </a:r>
            <a:r>
              <a:rPr lang="de-DE" sz="1600" dirty="0" err="1" smtClean="0"/>
              <a:t>weeks</a:t>
            </a:r>
            <a:r>
              <a:rPr lang="de-DE" sz="1600" dirty="0" smtClean="0"/>
              <a:t> after </a:t>
            </a:r>
            <a:r>
              <a:rPr lang="de-DE" sz="1600" dirty="0" err="1" smtClean="0"/>
              <a:t>surgery</a:t>
            </a:r>
            <a:endParaRPr lang="de-DE" sz="1600" dirty="0" smtClean="0"/>
          </a:p>
          <a:p>
            <a:pPr marL="285750" indent="-285750">
              <a:buFont typeface="Arial"/>
              <a:buChar char="•"/>
            </a:pPr>
            <a:endParaRPr lang="de-DE" sz="1600" dirty="0"/>
          </a:p>
          <a:p>
            <a:pPr marL="285750" indent="-285750">
              <a:buFont typeface="Arial"/>
              <a:buChar char="•"/>
            </a:pPr>
            <a:r>
              <a:rPr lang="de-DE" sz="1600" dirty="0" smtClean="0"/>
              <a:t>optimal </a:t>
            </a:r>
            <a:r>
              <a:rPr lang="de-DE" sz="1600" dirty="0" err="1"/>
              <a:t>outcomes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decompressive</a:t>
            </a:r>
            <a:r>
              <a:rPr lang="de-DE" sz="1600" dirty="0"/>
              <a:t> </a:t>
            </a:r>
            <a:r>
              <a:rPr lang="de-DE" sz="1600" dirty="0" err="1"/>
              <a:t>surgery</a:t>
            </a:r>
            <a:r>
              <a:rPr lang="de-DE" sz="1600" dirty="0"/>
              <a:t> </a:t>
            </a:r>
            <a:r>
              <a:rPr lang="de-DE" sz="1600" b="1" dirty="0" err="1">
                <a:solidFill>
                  <a:srgbClr val="FF0000"/>
                </a:solidFill>
              </a:rPr>
              <a:t>depend</a:t>
            </a:r>
            <a:r>
              <a:rPr lang="de-DE" sz="1600" b="1" dirty="0">
                <a:solidFill>
                  <a:srgbClr val="FF0000"/>
                </a:solidFill>
              </a:rPr>
              <a:t> on </a:t>
            </a:r>
            <a:r>
              <a:rPr lang="de-DE" sz="1600" b="1" dirty="0" smtClean="0">
                <a:solidFill>
                  <a:srgbClr val="FF0000"/>
                </a:solidFill>
              </a:rPr>
              <a:t>RT </a:t>
            </a:r>
            <a:r>
              <a:rPr lang="de-DE" sz="1600" dirty="0" smtClean="0"/>
              <a:t>(</a:t>
            </a:r>
            <a:r>
              <a:rPr lang="de-DE" sz="1600" dirty="0"/>
              <a:t>Rades </a:t>
            </a:r>
            <a:r>
              <a:rPr lang="de-DE" sz="1600" dirty="0" smtClean="0"/>
              <a:t>2011)</a:t>
            </a:r>
            <a:endParaRPr lang="de-DE" sz="1600" b="1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0272" y="3501008"/>
            <a:ext cx="1440160" cy="126518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6804248" y="48691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/>
              <a:t>Low</a:t>
            </a:r>
            <a:r>
              <a:rPr lang="de-DE" b="1" i="1" dirty="0"/>
              <a:t> </a:t>
            </a:r>
            <a:r>
              <a:rPr lang="de-DE" b="1" i="1" dirty="0" err="1" smtClean="0"/>
              <a:t>quality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xmlns="" val="97677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716281"/>
            <a:ext cx="2520280" cy="50125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60648"/>
            <a:ext cx="2520280" cy="501252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4609207" cy="360362"/>
          </a:xfrm>
        </p:spPr>
        <p:txBody>
          <a:bodyPr/>
          <a:lstStyle/>
          <a:p>
            <a:r>
              <a:rPr lang="de-DE" dirty="0" err="1" smtClean="0"/>
              <a:t>Radiotherapy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-5005064" y="10527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400" dirty="0" smtClean="0"/>
              <a:t>RT </a:t>
            </a:r>
            <a:r>
              <a:rPr lang="de-DE" sz="1400" dirty="0" err="1" smtClean="0"/>
              <a:t>primary</a:t>
            </a:r>
            <a:r>
              <a:rPr lang="de-DE" sz="1400" dirty="0" smtClean="0"/>
              <a:t> </a:t>
            </a:r>
            <a:r>
              <a:rPr lang="de-DE" sz="1400" dirty="0" err="1"/>
              <a:t>treatment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smtClean="0"/>
              <a:t>ambulant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stable</a:t>
            </a:r>
            <a:r>
              <a:rPr lang="de-DE" sz="1400" dirty="0"/>
              <a:t> </a:t>
            </a:r>
            <a:r>
              <a:rPr lang="de-DE" sz="1400" dirty="0" err="1"/>
              <a:t>spines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those</a:t>
            </a:r>
            <a:r>
              <a:rPr lang="de-DE" sz="1400" dirty="0"/>
              <a:t> </a:t>
            </a:r>
            <a:r>
              <a:rPr lang="de-DE" sz="1400" dirty="0" err="1"/>
              <a:t>who</a:t>
            </a:r>
            <a:r>
              <a:rPr lang="de-DE" sz="1400" dirty="0"/>
              <a:t> do not </a:t>
            </a:r>
            <a:r>
              <a:rPr lang="de-DE" sz="1400" dirty="0" err="1"/>
              <a:t>meet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criteria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decompressive</a:t>
            </a:r>
            <a:r>
              <a:rPr lang="de-DE" sz="1400" dirty="0"/>
              <a:t> </a:t>
            </a:r>
            <a:r>
              <a:rPr lang="de-DE" sz="1400" dirty="0" err="1" smtClean="0"/>
              <a:t>surgery</a:t>
            </a:r>
            <a:endParaRPr lang="de-DE" sz="1400" dirty="0"/>
          </a:p>
          <a:p>
            <a:pPr marL="285750" indent="-285750">
              <a:buFont typeface="Arial"/>
              <a:buChar char="•"/>
            </a:pPr>
            <a:endParaRPr lang="de-DE" sz="1400" dirty="0" smtClean="0"/>
          </a:p>
          <a:p>
            <a:pPr marL="285750" indent="-285750">
              <a:buFont typeface="Arial"/>
              <a:buChar char="•"/>
            </a:pPr>
            <a:r>
              <a:rPr lang="de-DE" sz="1400" dirty="0" err="1"/>
              <a:t>s</a:t>
            </a:r>
            <a:r>
              <a:rPr lang="de-DE" sz="1400" dirty="0" err="1" smtClean="0"/>
              <a:t>hort</a:t>
            </a:r>
            <a:r>
              <a:rPr lang="de-DE" sz="1400" dirty="0" smtClean="0"/>
              <a:t> </a:t>
            </a:r>
            <a:r>
              <a:rPr lang="de-DE" sz="1400" dirty="0" err="1"/>
              <a:t>courses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smtClean="0"/>
              <a:t>RT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/>
              <a:t>a </a:t>
            </a:r>
            <a:r>
              <a:rPr lang="de-DE" sz="1400" dirty="0" err="1"/>
              <a:t>predicted</a:t>
            </a:r>
            <a:r>
              <a:rPr lang="de-DE" sz="1400" dirty="0"/>
              <a:t> </a:t>
            </a:r>
            <a:r>
              <a:rPr lang="de-DE" sz="1400" dirty="0" err="1"/>
              <a:t>survival</a:t>
            </a:r>
            <a:r>
              <a:rPr lang="de-DE" sz="1400" dirty="0"/>
              <a:t> </a:t>
            </a:r>
            <a:r>
              <a:rPr lang="de-DE" sz="1400" dirty="0" smtClean="0"/>
              <a:t>&lt;6mo </a:t>
            </a:r>
            <a:r>
              <a:rPr lang="de-DE" sz="1400" dirty="0" err="1"/>
              <a:t>particularly</a:t>
            </a:r>
            <a:r>
              <a:rPr lang="de-DE" sz="1400" dirty="0"/>
              <a:t> </a:t>
            </a:r>
            <a:r>
              <a:rPr lang="de-DE" sz="1400" dirty="0" smtClean="0"/>
              <a:t>ambulant </a:t>
            </a:r>
            <a:r>
              <a:rPr lang="de-DE" sz="1400" dirty="0" err="1" smtClean="0"/>
              <a:t>and</a:t>
            </a:r>
            <a:r>
              <a:rPr lang="de-DE" sz="1400" dirty="0" smtClean="0"/>
              <a:t> radio</a:t>
            </a:r>
            <a:r>
              <a:rPr lang="de-DE" sz="1400" dirty="0"/>
              <a:t>-sensitive </a:t>
            </a:r>
            <a:r>
              <a:rPr lang="de-DE" sz="1400" dirty="0" err="1" smtClean="0"/>
              <a:t>tumours</a:t>
            </a:r>
            <a:r>
              <a:rPr lang="de-DE" sz="1400" dirty="0" smtClean="0"/>
              <a:t> </a:t>
            </a:r>
          </a:p>
          <a:p>
            <a:pPr marL="285750" indent="-285750">
              <a:buFont typeface="Arial"/>
              <a:buChar char="•"/>
            </a:pPr>
            <a:endParaRPr lang="de-DE" sz="1400" dirty="0"/>
          </a:p>
          <a:p>
            <a:pPr marL="285750" indent="-285750">
              <a:buFont typeface="Arial"/>
              <a:buChar char="•"/>
            </a:pPr>
            <a:r>
              <a:rPr lang="de-DE" sz="1400" dirty="0" smtClean="0"/>
              <a:t>non</a:t>
            </a:r>
            <a:r>
              <a:rPr lang="de-DE" sz="1400" dirty="0"/>
              <a:t>-ambulant </a:t>
            </a:r>
            <a:r>
              <a:rPr lang="de-DE" sz="1400" dirty="0" err="1"/>
              <a:t>patients</a:t>
            </a:r>
            <a:r>
              <a:rPr lang="de-DE" sz="1400" dirty="0"/>
              <a:t> </a:t>
            </a:r>
            <a:r>
              <a:rPr lang="de-DE" sz="1400" dirty="0" smtClean="0"/>
              <a:t>16</a:t>
            </a:r>
            <a:r>
              <a:rPr lang="de-DE" sz="1400" dirty="0"/>
              <a:t>% </a:t>
            </a:r>
            <a:r>
              <a:rPr lang="de-DE" sz="1400" dirty="0" err="1"/>
              <a:t>chance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regaining</a:t>
            </a:r>
            <a:r>
              <a:rPr lang="de-DE" sz="1400" dirty="0"/>
              <a:t> </a:t>
            </a:r>
            <a:r>
              <a:rPr lang="de-DE" sz="1400" dirty="0" err="1"/>
              <a:t>ambulation</a:t>
            </a:r>
            <a:r>
              <a:rPr lang="de-DE" sz="1400" dirty="0"/>
              <a:t> </a:t>
            </a:r>
            <a:r>
              <a:rPr lang="de-DE" sz="1400" dirty="0" smtClean="0"/>
              <a:t>(</a:t>
            </a:r>
            <a:r>
              <a:rPr lang="de-DE" sz="1400" dirty="0" err="1" smtClean="0"/>
              <a:t>single</a:t>
            </a:r>
            <a:r>
              <a:rPr lang="de-DE" sz="1400" dirty="0" smtClean="0"/>
              <a:t> dose), 29</a:t>
            </a:r>
            <a:r>
              <a:rPr lang="de-DE" sz="1400" dirty="0"/>
              <a:t>%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short</a:t>
            </a:r>
            <a:r>
              <a:rPr lang="de-DE" sz="1400" dirty="0"/>
              <a:t> </a:t>
            </a:r>
            <a:r>
              <a:rPr lang="de-DE" sz="1400" dirty="0" err="1"/>
              <a:t>courses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smtClean="0"/>
              <a:t>RT</a:t>
            </a:r>
            <a:endParaRPr lang="de-DE" sz="1400" dirty="0"/>
          </a:p>
          <a:p>
            <a:endParaRPr lang="de-DE" sz="1400" dirty="0"/>
          </a:p>
          <a:p>
            <a:pPr marL="285750" indent="-285750">
              <a:buFont typeface="Arial"/>
              <a:buChar char="•"/>
            </a:pPr>
            <a:r>
              <a:rPr lang="de-DE" sz="1400" dirty="0" err="1" smtClean="0"/>
              <a:t>higher</a:t>
            </a:r>
            <a:r>
              <a:rPr lang="de-DE" sz="1400" dirty="0" smtClean="0"/>
              <a:t> </a:t>
            </a:r>
            <a:r>
              <a:rPr lang="de-DE" sz="1400" dirty="0" err="1"/>
              <a:t>risk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 smtClean="0"/>
              <a:t>recurrence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short</a:t>
            </a:r>
            <a:r>
              <a:rPr lang="de-DE" sz="1400" dirty="0" smtClean="0"/>
              <a:t> </a:t>
            </a:r>
            <a:r>
              <a:rPr lang="de-DE" sz="1400" dirty="0" err="1" smtClean="0"/>
              <a:t>course</a:t>
            </a:r>
            <a:r>
              <a:rPr lang="de-DE" sz="1400" dirty="0" smtClean="0"/>
              <a:t> RT </a:t>
            </a:r>
          </a:p>
          <a:p>
            <a:pPr marL="285750" indent="-285750">
              <a:buFont typeface="Arial"/>
              <a:buChar char="•"/>
            </a:pPr>
            <a:endParaRPr lang="de-DE" sz="1400" dirty="0"/>
          </a:p>
          <a:p>
            <a:pPr marL="285750" indent="-285750">
              <a:buFont typeface="Arial"/>
              <a:buChar char="•"/>
            </a:pPr>
            <a:r>
              <a:rPr lang="de-DE" sz="1400" dirty="0" err="1"/>
              <a:t>patients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good</a:t>
            </a:r>
            <a:r>
              <a:rPr lang="de-DE" sz="1400" dirty="0"/>
              <a:t> </a:t>
            </a:r>
            <a:r>
              <a:rPr lang="de-DE" sz="1400" dirty="0" err="1"/>
              <a:t>prognosis</a:t>
            </a:r>
            <a:r>
              <a:rPr lang="de-DE" sz="1400" dirty="0"/>
              <a:t> </a:t>
            </a:r>
            <a:r>
              <a:rPr lang="de-DE" sz="1400" dirty="0" err="1"/>
              <a:t>could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considered</a:t>
            </a:r>
            <a:r>
              <a:rPr lang="de-DE" sz="1400" dirty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longer</a:t>
            </a:r>
            <a:r>
              <a:rPr lang="de-DE" sz="1400" dirty="0" smtClean="0"/>
              <a:t> </a:t>
            </a:r>
            <a:r>
              <a:rPr lang="de-DE" sz="1400" dirty="0" err="1" smtClean="0"/>
              <a:t>course</a:t>
            </a:r>
            <a:r>
              <a:rPr lang="de-DE" sz="1400" dirty="0" smtClean="0"/>
              <a:t> RT </a:t>
            </a:r>
            <a:r>
              <a:rPr lang="de-DE" sz="1400" dirty="0"/>
              <a:t>(8 </a:t>
            </a:r>
            <a:r>
              <a:rPr lang="de-DE" sz="1400" dirty="0" err="1"/>
              <a:t>fractions</a:t>
            </a:r>
            <a:r>
              <a:rPr lang="de-DE" sz="1400" dirty="0"/>
              <a:t>; 30 Gy</a:t>
            </a:r>
            <a:r>
              <a:rPr lang="de-DE" sz="1400" dirty="0" smtClean="0"/>
              <a:t>). </a:t>
            </a:r>
          </a:p>
          <a:p>
            <a:pPr marL="285750" indent="-285750">
              <a:buFont typeface="Arial"/>
              <a:buChar char="•"/>
            </a:pPr>
            <a:endParaRPr lang="de-DE" sz="1400" dirty="0"/>
          </a:p>
          <a:p>
            <a:pPr marL="285750" indent="-285750">
              <a:buFont typeface="Arial"/>
              <a:buChar char="•"/>
            </a:pPr>
            <a:r>
              <a:rPr lang="de-DE" sz="1400" dirty="0" smtClean="0"/>
              <a:t>&lt;3Mo </a:t>
            </a:r>
            <a:r>
              <a:rPr lang="de-DE" sz="1400" dirty="0" err="1" smtClean="0"/>
              <a:t>short</a:t>
            </a:r>
            <a:r>
              <a:rPr lang="de-DE" sz="1400" dirty="0" smtClean="0"/>
              <a:t> </a:t>
            </a:r>
            <a:r>
              <a:rPr lang="de-DE" sz="1400" dirty="0" err="1" smtClean="0"/>
              <a:t>course</a:t>
            </a:r>
            <a:r>
              <a:rPr lang="de-DE" sz="1400" dirty="0" smtClean="0"/>
              <a:t> RT </a:t>
            </a:r>
            <a:r>
              <a:rPr lang="de-DE" sz="1400" dirty="0" err="1"/>
              <a:t>may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 smtClean="0"/>
              <a:t>important</a:t>
            </a:r>
            <a:endParaRPr lang="de-DE" sz="1400" dirty="0" smtClean="0"/>
          </a:p>
          <a:p>
            <a:pPr marL="285750" indent="-285750">
              <a:buFont typeface="Arial"/>
              <a:buChar char="•"/>
            </a:pPr>
            <a:endParaRPr lang="de-DE" sz="1400" dirty="0"/>
          </a:p>
          <a:p>
            <a:pPr marL="285750" indent="-285750">
              <a:buFont typeface="Arial"/>
              <a:buChar char="•"/>
            </a:pPr>
            <a:r>
              <a:rPr lang="de-DE" sz="1400" dirty="0" smtClean="0"/>
              <a:t>Optimum dose </a:t>
            </a:r>
            <a:r>
              <a:rPr lang="de-DE" sz="1400" dirty="0" err="1" smtClean="0"/>
              <a:t>currently</a:t>
            </a:r>
            <a:r>
              <a:rPr lang="de-DE" sz="1400" dirty="0" smtClean="0"/>
              <a:t> </a:t>
            </a:r>
            <a:r>
              <a:rPr lang="de-DE" sz="1400" dirty="0" err="1" smtClean="0"/>
              <a:t>unknown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1484784"/>
            <a:ext cx="6219215" cy="384720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b="1" i="1" dirty="0" err="1" smtClean="0">
                <a:solidFill>
                  <a:srgbClr val="FF0000"/>
                </a:solidFill>
              </a:rPr>
              <a:t>Current</a:t>
            </a:r>
            <a:r>
              <a:rPr lang="de-DE" sz="2000" b="1" i="1" dirty="0" smtClean="0">
                <a:solidFill>
                  <a:srgbClr val="FF0000"/>
                </a:solidFill>
              </a:rPr>
              <a:t> </a:t>
            </a:r>
            <a:r>
              <a:rPr lang="de-DE" sz="2000" b="1" i="1" dirty="0" err="1" smtClean="0">
                <a:solidFill>
                  <a:srgbClr val="FF0000"/>
                </a:solidFill>
              </a:rPr>
              <a:t>evidence-based</a:t>
            </a:r>
            <a:r>
              <a:rPr lang="de-DE" sz="2000" b="1" i="1" dirty="0" smtClean="0">
                <a:solidFill>
                  <a:srgbClr val="FF0000"/>
                </a:solidFill>
              </a:rPr>
              <a:t> </a:t>
            </a:r>
            <a:r>
              <a:rPr lang="de-DE" sz="2000" b="1" i="1" dirty="0" err="1" smtClean="0">
                <a:solidFill>
                  <a:srgbClr val="FF0000"/>
                </a:solidFill>
              </a:rPr>
              <a:t>data</a:t>
            </a:r>
            <a:endParaRPr lang="de-DE" sz="2000" b="1" i="1" dirty="0" smtClean="0">
              <a:solidFill>
                <a:srgbClr val="FF0000"/>
              </a:solidFill>
            </a:endParaRPr>
          </a:p>
          <a:p>
            <a:pPr algn="ctr"/>
            <a:endParaRPr lang="de-DE" sz="1600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de-DE" sz="1600" dirty="0"/>
              <a:t>RT </a:t>
            </a:r>
            <a:r>
              <a:rPr lang="de-DE" sz="1600" dirty="0" err="1"/>
              <a:t>primary</a:t>
            </a:r>
            <a:r>
              <a:rPr lang="de-DE" sz="1600" dirty="0"/>
              <a:t> </a:t>
            </a:r>
            <a:r>
              <a:rPr lang="de-DE" sz="1600" dirty="0" err="1"/>
              <a:t>treatment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ambulant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stable</a:t>
            </a:r>
            <a:r>
              <a:rPr lang="de-DE" sz="1600" dirty="0"/>
              <a:t> </a:t>
            </a:r>
            <a:r>
              <a:rPr lang="de-DE" sz="1600" dirty="0" err="1"/>
              <a:t>spine</a:t>
            </a:r>
            <a:r>
              <a:rPr lang="de-DE" sz="1600" dirty="0"/>
              <a:t> </a:t>
            </a:r>
            <a:r>
              <a:rPr lang="de-DE" sz="1200" dirty="0"/>
              <a:t>(</a:t>
            </a:r>
            <a:r>
              <a:rPr lang="de-DE" sz="1200" dirty="0" err="1"/>
              <a:t>who</a:t>
            </a:r>
            <a:r>
              <a:rPr lang="de-DE" sz="1200" dirty="0"/>
              <a:t> do not </a:t>
            </a:r>
            <a:r>
              <a:rPr lang="de-DE" sz="1200" dirty="0" err="1"/>
              <a:t>meet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criteria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decompressive</a:t>
            </a:r>
            <a:r>
              <a:rPr lang="de-DE" sz="1200" dirty="0"/>
              <a:t> </a:t>
            </a:r>
            <a:r>
              <a:rPr lang="de-DE" sz="1200" dirty="0" err="1"/>
              <a:t>surgery</a:t>
            </a:r>
            <a:r>
              <a:rPr lang="de-DE" sz="1200" dirty="0"/>
              <a:t>)</a:t>
            </a:r>
          </a:p>
          <a:p>
            <a:pPr marL="285750" indent="-285750">
              <a:buFont typeface="Wingdings" charset="2"/>
              <a:buChar char="ü"/>
            </a:pPr>
            <a:endParaRPr lang="de-DE" sz="1600" dirty="0" smtClean="0"/>
          </a:p>
          <a:p>
            <a:endParaRPr lang="de-DE" sz="1600" dirty="0"/>
          </a:p>
          <a:p>
            <a:pPr marL="285750" indent="-285750">
              <a:buFont typeface="Wingdings" charset="2"/>
              <a:buChar char="ü"/>
            </a:pPr>
            <a:r>
              <a:rPr lang="de-DE" sz="1600" dirty="0"/>
              <a:t>Short </a:t>
            </a:r>
            <a:r>
              <a:rPr lang="de-DE" sz="1600" dirty="0" err="1"/>
              <a:t>course</a:t>
            </a:r>
            <a:r>
              <a:rPr lang="de-DE" sz="1600" dirty="0"/>
              <a:t> RT (1 </a:t>
            </a:r>
            <a:r>
              <a:rPr lang="de-DE" sz="1600" dirty="0" err="1"/>
              <a:t>to</a:t>
            </a:r>
            <a:r>
              <a:rPr lang="de-DE" sz="1600" dirty="0"/>
              <a:t> 2 </a:t>
            </a:r>
            <a:r>
              <a:rPr lang="de-DE" sz="1600" dirty="0" err="1"/>
              <a:t>fractions</a:t>
            </a:r>
            <a:r>
              <a:rPr lang="de-DE" sz="1600" dirty="0"/>
              <a:t>; 8-16Gy) &lt;6Mo </a:t>
            </a:r>
            <a:r>
              <a:rPr lang="de-DE" sz="1200" dirty="0"/>
              <a:t>(</a:t>
            </a:r>
            <a:r>
              <a:rPr lang="de-DE" sz="1200" dirty="0" err="1"/>
              <a:t>important</a:t>
            </a:r>
            <a:r>
              <a:rPr lang="de-DE" sz="1200" dirty="0"/>
              <a:t> &lt;3Mo, high </a:t>
            </a:r>
            <a:r>
              <a:rPr lang="de-DE" sz="1200" dirty="0" err="1"/>
              <a:t>recurrence</a:t>
            </a:r>
            <a:r>
              <a:rPr lang="de-DE" sz="1200" dirty="0"/>
              <a:t> </a:t>
            </a:r>
            <a:r>
              <a:rPr lang="de-DE" sz="1200" dirty="0" err="1"/>
              <a:t>risk</a:t>
            </a:r>
            <a:r>
              <a:rPr lang="de-DE" sz="1200" dirty="0"/>
              <a:t>)</a:t>
            </a:r>
          </a:p>
          <a:p>
            <a:pPr marL="285750" indent="-285750">
              <a:buFont typeface="Wingdings" charset="2"/>
              <a:buChar char="ü"/>
            </a:pPr>
            <a:endParaRPr lang="de-DE" sz="1600" dirty="0" smtClean="0"/>
          </a:p>
          <a:p>
            <a:pPr marL="285750" indent="-285750">
              <a:buFont typeface="Wingdings" charset="2"/>
              <a:buChar char="ü"/>
            </a:pPr>
            <a:endParaRPr lang="de-DE" sz="1600" dirty="0"/>
          </a:p>
          <a:p>
            <a:pPr marL="285750" indent="-285750">
              <a:buFont typeface="Wingdings" charset="2"/>
              <a:buChar char="ü"/>
            </a:pPr>
            <a:r>
              <a:rPr lang="de-DE" sz="1600" dirty="0"/>
              <a:t>Long </a:t>
            </a:r>
            <a:r>
              <a:rPr lang="de-DE" sz="1600" dirty="0" err="1"/>
              <a:t>course</a:t>
            </a:r>
            <a:r>
              <a:rPr lang="de-DE" sz="1600" dirty="0"/>
              <a:t> RT (8 </a:t>
            </a:r>
            <a:r>
              <a:rPr lang="de-DE" sz="1600" dirty="0" err="1"/>
              <a:t>fractions</a:t>
            </a:r>
            <a:r>
              <a:rPr lang="de-DE" sz="1600" dirty="0"/>
              <a:t>; 30 Gy) &gt;12Mo</a:t>
            </a:r>
          </a:p>
          <a:p>
            <a:pPr marL="285750" indent="-285750">
              <a:buFont typeface="Wingdings" charset="2"/>
              <a:buChar char="ü"/>
            </a:pPr>
            <a:endParaRPr lang="de-DE" sz="1600" dirty="0" smtClean="0"/>
          </a:p>
          <a:p>
            <a:pPr marL="285750" indent="-285750">
              <a:buFont typeface="Wingdings" charset="2"/>
              <a:buChar char="ü"/>
            </a:pPr>
            <a:endParaRPr lang="de-DE" sz="1600" dirty="0"/>
          </a:p>
          <a:p>
            <a:pPr marL="285750" indent="-285750">
              <a:buFont typeface="Wingdings" charset="2"/>
              <a:buChar char="ü"/>
            </a:pPr>
            <a:r>
              <a:rPr lang="de-DE" sz="1600" dirty="0"/>
              <a:t>Optimum Dose </a:t>
            </a:r>
            <a:r>
              <a:rPr lang="de-DE" sz="1600" dirty="0" err="1"/>
              <a:t>currently</a:t>
            </a:r>
            <a:r>
              <a:rPr lang="de-DE" sz="1600" dirty="0"/>
              <a:t> </a:t>
            </a:r>
            <a:r>
              <a:rPr lang="de-DE" sz="1600" dirty="0" err="1"/>
              <a:t>unknown</a:t>
            </a:r>
            <a:endParaRPr lang="de-DE" sz="1600" dirty="0"/>
          </a:p>
          <a:p>
            <a:pPr marL="342900" indent="-342900">
              <a:buFont typeface="Arial"/>
              <a:buChar char="•"/>
            </a:pPr>
            <a:endParaRPr lang="de-DE" sz="2000" b="1" dirty="0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0272" y="3501008"/>
            <a:ext cx="1440160" cy="126518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804248" y="48691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smtClean="0"/>
              <a:t>Low- </a:t>
            </a:r>
            <a:r>
              <a:rPr lang="de-DE" b="1" i="1" dirty="0" err="1" smtClean="0"/>
              <a:t>to</a:t>
            </a:r>
            <a:r>
              <a:rPr lang="de-DE" b="1" i="1" dirty="0" smtClean="0"/>
              <a:t> moderate  </a:t>
            </a:r>
            <a:r>
              <a:rPr lang="de-DE" b="1" i="1" dirty="0" err="1" smtClean="0"/>
              <a:t>quality</a:t>
            </a:r>
            <a:endParaRPr lang="de-DE" b="1" i="1" dirty="0"/>
          </a:p>
        </p:txBody>
      </p:sp>
    </p:spTree>
    <p:extLst>
      <p:ext uri="{BB962C8B-B14F-4D97-AF65-F5344CB8AC3E}">
        <p14:creationId xmlns:p14="http://schemas.microsoft.com/office/powerpoint/2010/main" xmlns="" val="41131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0825" y="188913"/>
            <a:ext cx="4609207" cy="360362"/>
          </a:xfrm>
        </p:spPr>
        <p:txBody>
          <a:bodyPr/>
          <a:lstStyle/>
          <a:p>
            <a:r>
              <a:rPr lang="de-DE" dirty="0" err="1" smtClean="0"/>
              <a:t>Surgical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omplications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703" y="908720"/>
            <a:ext cx="3467643" cy="122413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466528" y="2350041"/>
            <a:ext cx="2916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AT" sz="1600" b="1" dirty="0" smtClean="0">
                <a:solidFill>
                  <a:srgbClr val="FF0000"/>
                </a:solidFill>
                <a:latin typeface="+mj-lt"/>
              </a:rPr>
              <a:t>2.8% </a:t>
            </a:r>
            <a:r>
              <a:rPr lang="de-AT" sz="1600" dirty="0" err="1" smtClean="0">
                <a:latin typeface="+mj-lt"/>
              </a:rPr>
              <a:t>hardware</a:t>
            </a:r>
            <a:r>
              <a:rPr lang="de-AT" sz="1600" dirty="0" smtClean="0">
                <a:latin typeface="+mj-lt"/>
              </a:rPr>
              <a:t> </a:t>
            </a:r>
            <a:r>
              <a:rPr lang="de-AT" sz="1600" dirty="0" err="1" smtClean="0">
                <a:latin typeface="+mj-lt"/>
              </a:rPr>
              <a:t>complications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67544" y="285874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1600" b="1" dirty="0">
                <a:solidFill>
                  <a:srgbClr val="FF0000"/>
                </a:solidFill>
                <a:latin typeface="+mj-lt"/>
              </a:rPr>
              <a:t>78% </a:t>
            </a:r>
            <a:r>
              <a:rPr lang="de-DE" sz="1600" dirty="0" err="1">
                <a:latin typeface="+mj-lt"/>
              </a:rPr>
              <a:t>mortality</a:t>
            </a:r>
            <a:r>
              <a:rPr lang="de-DE" sz="1600" dirty="0">
                <a:latin typeface="+mj-lt"/>
              </a:rPr>
              <a:t> rate </a:t>
            </a:r>
            <a:r>
              <a:rPr lang="de-DE" sz="1200" dirty="0">
                <a:latin typeface="+mj-lt"/>
              </a:rPr>
              <a:t>(</a:t>
            </a:r>
            <a:r>
              <a:rPr lang="de-DE" sz="1200" dirty="0" err="1">
                <a:latin typeface="+mj-lt"/>
              </a:rPr>
              <a:t>during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the</a:t>
            </a:r>
            <a:r>
              <a:rPr lang="de-DE" sz="1200" dirty="0">
                <a:latin typeface="+mj-lt"/>
              </a:rPr>
              <a:t> 7-year </a:t>
            </a:r>
            <a:r>
              <a:rPr lang="de-DE" sz="1200" dirty="0" err="1">
                <a:latin typeface="+mj-lt"/>
              </a:rPr>
              <a:t>study</a:t>
            </a:r>
            <a:r>
              <a:rPr lang="de-DE" sz="1200" dirty="0">
                <a:latin typeface="+mj-lt"/>
              </a:rPr>
              <a:t> </a:t>
            </a:r>
            <a:r>
              <a:rPr lang="de-DE" sz="1200" dirty="0" err="1">
                <a:latin typeface="+mj-lt"/>
              </a:rPr>
              <a:t>period</a:t>
            </a:r>
            <a:r>
              <a:rPr lang="de-DE" sz="1200" dirty="0">
                <a:latin typeface="+mj-lt"/>
              </a:rPr>
              <a:t>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7544" y="3650828"/>
            <a:ext cx="31683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AT" sz="1600" b="1" dirty="0" err="1" smtClean="0">
                <a:solidFill>
                  <a:srgbClr val="FF0000"/>
                </a:solidFill>
                <a:latin typeface="+mj-lt"/>
              </a:rPr>
              <a:t>Risk</a:t>
            </a:r>
            <a:r>
              <a:rPr lang="de-AT" sz="1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AT" sz="1600" b="1" dirty="0" err="1" smtClean="0">
                <a:solidFill>
                  <a:srgbClr val="FF0000"/>
                </a:solidFill>
                <a:latin typeface="+mj-lt"/>
              </a:rPr>
              <a:t>factors</a:t>
            </a:r>
            <a:r>
              <a:rPr lang="de-AT" sz="1600" b="1" dirty="0" smtClean="0">
                <a:solidFill>
                  <a:srgbClr val="FF0000"/>
                </a:solidFill>
                <a:latin typeface="+mj-lt"/>
              </a:rPr>
              <a:t>: </a:t>
            </a:r>
          </a:p>
          <a:p>
            <a:pPr marL="742950" lvl="1" indent="-285750">
              <a:buFont typeface="Symbol" charset="2"/>
              <a:buChar char="-"/>
            </a:pPr>
            <a:r>
              <a:rPr lang="de-AT" sz="1400" dirty="0" err="1" smtClean="0">
                <a:solidFill>
                  <a:srgbClr val="000000"/>
                </a:solidFill>
                <a:latin typeface="+mj-lt"/>
              </a:rPr>
              <a:t>Chest</a:t>
            </a:r>
            <a:r>
              <a:rPr lang="de-AT" sz="1400" dirty="0" smtClean="0">
                <a:solidFill>
                  <a:srgbClr val="000000"/>
                </a:solidFill>
                <a:latin typeface="+mj-lt"/>
              </a:rPr>
              <a:t> wall </a:t>
            </a:r>
            <a:r>
              <a:rPr lang="de-AT" sz="1400" dirty="0" err="1" smtClean="0">
                <a:solidFill>
                  <a:srgbClr val="000000"/>
                </a:solidFill>
                <a:latin typeface="+mj-lt"/>
              </a:rPr>
              <a:t>resections</a:t>
            </a:r>
            <a:r>
              <a:rPr lang="de-AT" sz="1400" dirty="0" smtClean="0">
                <a:solidFill>
                  <a:srgbClr val="000000"/>
                </a:solidFill>
                <a:latin typeface="+mj-lt"/>
              </a:rPr>
              <a:t> (p&lt;.05)</a:t>
            </a:r>
          </a:p>
          <a:p>
            <a:pPr marL="742950" lvl="1" indent="-285750">
              <a:buFont typeface="Symbol" charset="2"/>
              <a:buChar char="-"/>
            </a:pPr>
            <a:endParaRPr lang="de-AT" sz="1400" dirty="0" smtClean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buFont typeface="Symbol" charset="2"/>
              <a:buChar char="-"/>
            </a:pPr>
            <a:r>
              <a:rPr lang="de-AT" sz="1400" dirty="0" err="1">
                <a:solidFill>
                  <a:srgbClr val="000000"/>
                </a:solidFill>
              </a:rPr>
              <a:t>construct</a:t>
            </a:r>
            <a:r>
              <a:rPr lang="de-AT" sz="1400" dirty="0">
                <a:solidFill>
                  <a:srgbClr val="000000"/>
                </a:solidFill>
              </a:rPr>
              <a:t> </a:t>
            </a:r>
            <a:r>
              <a:rPr lang="de-AT" sz="1400" dirty="0" err="1">
                <a:solidFill>
                  <a:srgbClr val="000000"/>
                </a:solidFill>
              </a:rPr>
              <a:t>length</a:t>
            </a:r>
            <a:r>
              <a:rPr lang="de-AT" sz="1400" dirty="0">
                <a:solidFill>
                  <a:srgbClr val="000000"/>
                </a:solidFill>
              </a:rPr>
              <a:t> </a:t>
            </a:r>
            <a:r>
              <a:rPr lang="de-AT" sz="1400" dirty="0" err="1">
                <a:solidFill>
                  <a:srgbClr val="000000"/>
                </a:solidFill>
              </a:rPr>
              <a:t>greater</a:t>
            </a:r>
            <a:r>
              <a:rPr lang="de-AT" sz="1400" dirty="0">
                <a:solidFill>
                  <a:srgbClr val="000000"/>
                </a:solidFill>
              </a:rPr>
              <a:t> </a:t>
            </a:r>
            <a:r>
              <a:rPr lang="de-AT" sz="1400" dirty="0" err="1"/>
              <a:t>than</a:t>
            </a:r>
            <a:r>
              <a:rPr lang="de-AT" sz="1400" dirty="0"/>
              <a:t> </a:t>
            </a:r>
            <a:r>
              <a:rPr lang="de-AT" sz="1400" dirty="0" err="1"/>
              <a:t>six</a:t>
            </a:r>
            <a:r>
              <a:rPr lang="de-AT" sz="1400" dirty="0"/>
              <a:t> </a:t>
            </a:r>
            <a:r>
              <a:rPr lang="de-AT" sz="1400" dirty="0" err="1"/>
              <a:t>contiguous</a:t>
            </a:r>
            <a:r>
              <a:rPr lang="de-AT" sz="1400" dirty="0"/>
              <a:t> </a:t>
            </a:r>
            <a:r>
              <a:rPr lang="de-AT" sz="1400" dirty="0" err="1" smtClean="0"/>
              <a:t>levels</a:t>
            </a:r>
            <a:r>
              <a:rPr lang="de-AT" sz="1400" dirty="0" smtClean="0"/>
              <a:t> </a:t>
            </a:r>
            <a:r>
              <a:rPr lang="de-AT" sz="1400" dirty="0">
                <a:solidFill>
                  <a:srgbClr val="000000"/>
                </a:solidFill>
              </a:rPr>
              <a:t>(p&lt;.</a:t>
            </a:r>
            <a:r>
              <a:rPr lang="de-AT" sz="1400" dirty="0" smtClean="0">
                <a:solidFill>
                  <a:srgbClr val="000000"/>
                </a:solidFill>
              </a:rPr>
              <a:t>05)</a:t>
            </a:r>
          </a:p>
          <a:p>
            <a:pPr marL="742950" lvl="1" indent="-285750">
              <a:buFont typeface="Symbol" charset="2"/>
              <a:buChar char="-"/>
            </a:pPr>
            <a:endParaRPr lang="de-AT" sz="1400" dirty="0" smtClean="0"/>
          </a:p>
          <a:p>
            <a:pPr marL="742950" lvl="1" indent="-285750">
              <a:buFont typeface="Symbol" charset="2"/>
              <a:buChar char="-"/>
            </a:pPr>
            <a:r>
              <a:rPr lang="de-AT" sz="1400" dirty="0" err="1" smtClean="0"/>
              <a:t>Female</a:t>
            </a:r>
            <a:r>
              <a:rPr lang="de-AT" sz="1400" dirty="0" smtClean="0"/>
              <a:t> </a:t>
            </a:r>
            <a:r>
              <a:rPr lang="de-AT" sz="1400" dirty="0" err="1" smtClean="0"/>
              <a:t>gender</a:t>
            </a:r>
            <a:r>
              <a:rPr lang="de-AT" sz="1400" dirty="0" smtClean="0"/>
              <a:t> (</a:t>
            </a:r>
            <a:r>
              <a:rPr lang="de-AT" sz="1400" dirty="0" err="1" smtClean="0"/>
              <a:t>trend</a:t>
            </a:r>
            <a:r>
              <a:rPr lang="de-AT" sz="1400" dirty="0"/>
              <a:t>)</a:t>
            </a:r>
            <a:endParaRPr lang="de-AT" sz="1600" dirty="0">
              <a:latin typeface="+mj-lt"/>
            </a:endParaRPr>
          </a:p>
          <a:p>
            <a:endParaRPr lang="de-DE" dirty="0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5882"/>
            <a:ext cx="3672408" cy="1313592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564904"/>
            <a:ext cx="2736304" cy="13918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rafik 21" descr="C:\Users\corban\Desktop\DSC_004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079496"/>
            <a:ext cx="1441185" cy="95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22" descr="C:\Users\corban\Desktop\DSC_008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20671"/>
            <a:ext cx="1441186" cy="9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4079496"/>
            <a:ext cx="1800460" cy="179722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5076056" y="3140968"/>
            <a:ext cx="2736304" cy="1440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949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51520" y="209818"/>
            <a:ext cx="4321175" cy="360362"/>
          </a:xfrm>
        </p:spPr>
        <p:txBody>
          <a:bodyPr/>
          <a:lstStyle/>
          <a:p>
            <a:r>
              <a:rPr lang="de-DE" dirty="0" smtClean="0"/>
              <a:t>M(</a:t>
            </a:r>
            <a:r>
              <a:rPr lang="de-DE" dirty="0"/>
              <a:t>E</a:t>
            </a:r>
            <a:r>
              <a:rPr lang="de-DE" dirty="0" smtClean="0"/>
              <a:t>)SCC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Dexamethason</a:t>
            </a:r>
            <a:r>
              <a:rPr lang="de-DE" dirty="0" err="1"/>
              <a:t>e</a:t>
            </a:r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3946816" cy="113791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4716016" y="2996952"/>
            <a:ext cx="3672407" cy="273921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i="1" dirty="0" err="1" smtClean="0">
                <a:solidFill>
                  <a:srgbClr val="FF0000"/>
                </a:solidFill>
              </a:rPr>
              <a:t>Current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evidence-based</a:t>
            </a:r>
            <a:r>
              <a:rPr lang="de-DE" b="1" i="1" dirty="0" smtClean="0">
                <a:solidFill>
                  <a:srgbClr val="FF0000"/>
                </a:solidFill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</a:rPr>
              <a:t>data</a:t>
            </a:r>
            <a:endParaRPr lang="de-DE" b="1" i="1" dirty="0" smtClean="0">
              <a:solidFill>
                <a:srgbClr val="FF0000"/>
              </a:solidFill>
            </a:endParaRPr>
          </a:p>
          <a:p>
            <a:pPr algn="ctr"/>
            <a:endParaRPr lang="de-DE" sz="1400" b="1" i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charset="2"/>
              <a:buChar char="ü"/>
            </a:pPr>
            <a:r>
              <a:rPr lang="de-DE" sz="1400" dirty="0" err="1"/>
              <a:t>Animal</a:t>
            </a:r>
            <a:r>
              <a:rPr lang="de-DE" sz="1400" dirty="0"/>
              <a:t> </a:t>
            </a:r>
            <a:r>
              <a:rPr lang="de-DE" sz="1400" dirty="0" err="1"/>
              <a:t>studies</a:t>
            </a:r>
            <a:r>
              <a:rPr lang="de-DE" sz="1400" dirty="0"/>
              <a:t> =&gt; </a:t>
            </a:r>
            <a:r>
              <a:rPr lang="de-DE" sz="1400" b="1" dirty="0" err="1">
                <a:solidFill>
                  <a:srgbClr val="FF0000"/>
                </a:solidFill>
              </a:rPr>
              <a:t>significant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  <a:r>
              <a:rPr lang="de-DE" sz="1400" b="1" dirty="0" err="1">
                <a:solidFill>
                  <a:srgbClr val="FF0000"/>
                </a:solidFill>
              </a:rPr>
              <a:t>improvements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symptoms</a:t>
            </a:r>
            <a:endParaRPr lang="de-DE" sz="1400" dirty="0"/>
          </a:p>
          <a:p>
            <a:pPr algn="just"/>
            <a:endParaRPr lang="de-DE" sz="1400" dirty="0" smtClean="0"/>
          </a:p>
          <a:p>
            <a:pPr algn="just"/>
            <a:endParaRPr lang="de-DE" sz="1400" dirty="0"/>
          </a:p>
          <a:p>
            <a:pPr marL="285750" indent="-285750" algn="just">
              <a:buFont typeface="Wingdings" charset="2"/>
              <a:buChar char="ü"/>
            </a:pPr>
            <a:r>
              <a:rPr lang="de-DE" sz="1400" dirty="0"/>
              <a:t>Human </a:t>
            </a:r>
            <a:r>
              <a:rPr lang="de-DE" sz="1400" dirty="0" err="1"/>
              <a:t>clinical</a:t>
            </a:r>
            <a:r>
              <a:rPr lang="de-DE" sz="1400" dirty="0"/>
              <a:t> </a:t>
            </a:r>
            <a:r>
              <a:rPr lang="de-DE" sz="1400" dirty="0" err="1"/>
              <a:t>studies</a:t>
            </a:r>
            <a:r>
              <a:rPr lang="de-DE" sz="1400" dirty="0"/>
              <a:t> </a:t>
            </a:r>
            <a:r>
              <a:rPr lang="de-DE" sz="1400" dirty="0" smtClean="0"/>
              <a:t>=&gt; </a:t>
            </a:r>
            <a:r>
              <a:rPr lang="de-DE" sz="1400" b="1" dirty="0" err="1" smtClean="0">
                <a:solidFill>
                  <a:srgbClr val="FF0000"/>
                </a:solidFill>
              </a:rPr>
              <a:t>no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significant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/>
              <a:t>effect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dexamethasone</a:t>
            </a:r>
            <a:endParaRPr lang="de-DE" sz="1400" b="1" dirty="0">
              <a:solidFill>
                <a:srgbClr val="FF0000"/>
              </a:solidFill>
            </a:endParaRPr>
          </a:p>
          <a:p>
            <a:pPr algn="just"/>
            <a:endParaRPr lang="de-DE" sz="1400" dirty="0" smtClean="0"/>
          </a:p>
          <a:p>
            <a:pPr algn="just"/>
            <a:endParaRPr lang="de-DE" sz="1400" dirty="0"/>
          </a:p>
          <a:p>
            <a:pPr marL="285750" indent="-285750" algn="just">
              <a:buFont typeface="Wingdings" charset="2"/>
              <a:buChar char="ü"/>
            </a:pPr>
            <a:r>
              <a:rPr lang="de-DE" sz="1400" dirty="0"/>
              <a:t>A high </a:t>
            </a:r>
            <a:r>
              <a:rPr lang="de-DE" sz="1400" dirty="0" err="1"/>
              <a:t>frequency</a:t>
            </a:r>
            <a:r>
              <a:rPr lang="de-DE" sz="1400" dirty="0"/>
              <a:t> </a:t>
            </a:r>
            <a:r>
              <a:rPr lang="de-DE" sz="1400" b="1" dirty="0" err="1">
                <a:solidFill>
                  <a:srgbClr val="FF0000"/>
                </a:solidFill>
              </a:rPr>
              <a:t>of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  <a:r>
              <a:rPr lang="de-DE" sz="1400" b="1" dirty="0" err="1">
                <a:solidFill>
                  <a:srgbClr val="FF0000"/>
                </a:solidFill>
              </a:rPr>
              <a:t>adverse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  <a:r>
              <a:rPr lang="de-DE" sz="1400" b="1" dirty="0" err="1">
                <a:solidFill>
                  <a:srgbClr val="FF0000"/>
                </a:solidFill>
              </a:rPr>
              <a:t>side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  <a:r>
              <a:rPr lang="de-DE" sz="1400" b="1" dirty="0" err="1">
                <a:solidFill>
                  <a:srgbClr val="FF0000"/>
                </a:solidFill>
              </a:rPr>
              <a:t>effects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  <a:r>
              <a:rPr lang="de-DE" sz="1400" b="1" dirty="0" err="1">
                <a:solidFill>
                  <a:srgbClr val="FF0000"/>
                </a:solidFill>
              </a:rPr>
              <a:t>linked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  <a:r>
              <a:rPr lang="de-DE" sz="1400" b="1" dirty="0" err="1">
                <a:solidFill>
                  <a:srgbClr val="FF0000"/>
                </a:solidFill>
              </a:rPr>
              <a:t>to</a:t>
            </a:r>
            <a:r>
              <a:rPr lang="de-DE" sz="1400" b="1" dirty="0">
                <a:solidFill>
                  <a:srgbClr val="FF0000"/>
                </a:solidFill>
              </a:rPr>
              <a:t> high-dose </a:t>
            </a:r>
            <a:r>
              <a:rPr lang="de-DE" sz="1400" b="1" dirty="0" err="1">
                <a:solidFill>
                  <a:srgbClr val="FF0000"/>
                </a:solidFill>
              </a:rPr>
              <a:t>steroid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  <a:r>
              <a:rPr lang="de-DE" sz="1400" b="1" dirty="0" err="1" smtClean="0">
                <a:solidFill>
                  <a:srgbClr val="FF0000"/>
                </a:solidFill>
              </a:rPr>
              <a:t>treatment</a:t>
            </a:r>
            <a:endParaRPr lang="de-DE" sz="1400" dirty="0"/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244388" cy="64526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029151"/>
            <a:ext cx="3244388" cy="645268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39552" y="3212976"/>
            <a:ext cx="3096343" cy="180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482600" indent="-482600" defTabSz="914400" eaLnBrk="0" hangingPunct="0">
              <a:lnSpc>
                <a:spcPct val="150000"/>
              </a:lnSpc>
              <a:spcBef>
                <a:spcPct val="75000"/>
              </a:spcBef>
              <a:buClr>
                <a:srgbClr val="CC0000"/>
              </a:buClr>
              <a:buSzPct val="250000"/>
              <a:buFont typeface="Wingdings" charset="0"/>
              <a:buChar char="D"/>
              <a:tabLst>
                <a:tab pos="760413" algn="l"/>
                <a:tab pos="4859338" algn="l"/>
                <a:tab pos="6100763" algn="l"/>
              </a:tabLst>
            </a:pPr>
            <a:r>
              <a:rPr lang="de-DE" b="1" dirty="0" smtClean="0">
                <a:solidFill>
                  <a:srgbClr val="CC0000"/>
                </a:solidFill>
                <a:latin typeface="Calibri" charset="0"/>
              </a:rPr>
              <a:t>Low dose =&gt; </a:t>
            </a:r>
            <a:r>
              <a:rPr lang="de-DE" b="1" dirty="0" err="1" smtClean="0">
                <a:solidFill>
                  <a:srgbClr val="CC0000"/>
                </a:solidFill>
                <a:latin typeface="Calibri" charset="0"/>
              </a:rPr>
              <a:t>low</a:t>
            </a:r>
            <a:r>
              <a:rPr lang="de-DE" b="1" dirty="0" smtClean="0">
                <a:solidFill>
                  <a:srgbClr val="CC0000"/>
                </a:solidFill>
                <a:latin typeface="Calibri" charset="0"/>
              </a:rPr>
              <a:t> </a:t>
            </a:r>
            <a:r>
              <a:rPr lang="de-DE" b="1" dirty="0" err="1" smtClean="0">
                <a:solidFill>
                  <a:srgbClr val="CC0000"/>
                </a:solidFill>
                <a:latin typeface="Calibri" charset="0"/>
              </a:rPr>
              <a:t>effect</a:t>
            </a:r>
            <a:endParaRPr lang="de-DE" b="1" dirty="0" smtClean="0">
              <a:solidFill>
                <a:srgbClr val="CC0000"/>
              </a:solidFill>
              <a:latin typeface="Calibri" charset="0"/>
            </a:endParaRPr>
          </a:p>
          <a:p>
            <a:pPr marL="482600" indent="-482600" defTabSz="914400" eaLnBrk="0" hangingPunct="0">
              <a:lnSpc>
                <a:spcPct val="150000"/>
              </a:lnSpc>
              <a:spcBef>
                <a:spcPct val="75000"/>
              </a:spcBef>
              <a:buClr>
                <a:srgbClr val="CC0000"/>
              </a:buClr>
              <a:buSzPct val="250000"/>
              <a:buFont typeface="Wingdings" charset="0"/>
              <a:buChar char="D"/>
              <a:tabLst>
                <a:tab pos="760413" algn="l"/>
                <a:tab pos="4859338" algn="l"/>
                <a:tab pos="6100763" algn="l"/>
              </a:tabLst>
            </a:pPr>
            <a:r>
              <a:rPr lang="de-DE" b="1" dirty="0" smtClean="0">
                <a:solidFill>
                  <a:srgbClr val="CC0000"/>
                </a:solidFill>
                <a:latin typeface="Calibri" charset="0"/>
              </a:rPr>
              <a:t>High dose =&gt; high SAE</a:t>
            </a:r>
            <a:endParaRPr lang="de-DE" b="1" dirty="0">
              <a:solidFill>
                <a:srgbClr val="CC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15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"/>
          <p:cNvSpPr txBox="1">
            <a:spLocks/>
          </p:cNvSpPr>
          <p:nvPr/>
        </p:nvSpPr>
        <p:spPr>
          <a:xfrm>
            <a:off x="323528" y="188640"/>
            <a:ext cx="5545311" cy="360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2000" b="1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Vertebral 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fracture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malignancy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340768"/>
            <a:ext cx="5040560" cy="2025988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05464"/>
            <a:ext cx="3600400" cy="64896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feld 19"/>
          <p:cNvSpPr txBox="1"/>
          <p:nvPr/>
        </p:nvSpPr>
        <p:spPr>
          <a:xfrm>
            <a:off x="3347864" y="393305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rgbClr val="FF0000"/>
                </a:solidFill>
              </a:rPr>
              <a:t>4.9%</a:t>
            </a:r>
            <a:endParaRPr lang="de-DE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65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648</Words>
  <Application>Microsoft Office PowerPoint</Application>
  <PresentationFormat>Bildschirmpräsentation (4:3)</PresentationFormat>
  <Paragraphs>128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Alice Ortler</dc:creator>
  <cp:lastModifiedBy>Rosenkranz</cp:lastModifiedBy>
  <cp:revision>353</cp:revision>
  <dcterms:created xsi:type="dcterms:W3CDTF">2015-08-19T04:48:41Z</dcterms:created>
  <dcterms:modified xsi:type="dcterms:W3CDTF">2018-01-31T07:51:24Z</dcterms:modified>
</cp:coreProperties>
</file>