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7" r:id="rId2"/>
    <p:sldId id="279" r:id="rId3"/>
    <p:sldId id="278" r:id="rId4"/>
    <p:sldId id="310" r:id="rId5"/>
    <p:sldId id="332" r:id="rId6"/>
    <p:sldId id="330" r:id="rId7"/>
    <p:sldId id="331" r:id="rId8"/>
    <p:sldId id="320" r:id="rId9"/>
    <p:sldId id="321" r:id="rId10"/>
    <p:sldId id="322" r:id="rId11"/>
    <p:sldId id="323" r:id="rId12"/>
    <p:sldId id="324" r:id="rId13"/>
    <p:sldId id="325" r:id="rId14"/>
    <p:sldId id="326" r:id="rId15"/>
    <p:sldId id="327" r:id="rId16"/>
    <p:sldId id="328" r:id="rId17"/>
    <p:sldId id="329" r:id="rId18"/>
  </p:sldIdLst>
  <p:sldSz cx="9144000" cy="6858000" type="screen4x3"/>
  <p:notesSz cx="6858000" cy="9945688"/>
  <p:defaultTex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7691"/>
    <a:srgbClr val="5285A4"/>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75267" autoAdjust="0"/>
  </p:normalViewPr>
  <p:slideViewPr>
    <p:cSldViewPr>
      <p:cViewPr varScale="1">
        <p:scale>
          <a:sx n="85" d="100"/>
          <a:sy n="85" d="100"/>
        </p:scale>
        <p:origin x="-231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xmlns="" id="{4CEC82B7-C3A8-45F2-AD0D-2EDEC99EF850}"/>
              </a:ext>
            </a:extLst>
          </p:cNvPr>
          <p:cNvSpPr>
            <a:spLocks noGrp="1"/>
          </p:cNvSpPr>
          <p:nvPr>
            <p:ph type="hdr" sz="quarter"/>
          </p:nvPr>
        </p:nvSpPr>
        <p:spPr>
          <a:xfrm>
            <a:off x="0" y="0"/>
            <a:ext cx="29718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de-DE"/>
          </a:p>
        </p:txBody>
      </p:sp>
      <p:sp>
        <p:nvSpPr>
          <p:cNvPr id="3" name="Datumsplatzhalter 2">
            <a:extLst>
              <a:ext uri="{FF2B5EF4-FFF2-40B4-BE49-F238E27FC236}">
                <a16:creationId xmlns:a16="http://schemas.microsoft.com/office/drawing/2014/main" xmlns="" id="{872457D0-B7EC-4DFB-A7C9-7FB785955C8C}"/>
              </a:ext>
            </a:extLst>
          </p:cNvPr>
          <p:cNvSpPr>
            <a:spLocks noGrp="1"/>
          </p:cNvSpPr>
          <p:nvPr>
            <p:ph type="dt" idx="1"/>
          </p:nvPr>
        </p:nvSpPr>
        <p:spPr>
          <a:xfrm>
            <a:off x="3884613" y="0"/>
            <a:ext cx="29718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E5B716C5-9D3D-4D8F-87E9-6ECC56B669DC}" type="datetimeFigureOut">
              <a:rPr lang="de-DE"/>
              <a:pPr>
                <a:defRPr/>
              </a:pPr>
              <a:t>31.01.2018</a:t>
            </a:fld>
            <a:endParaRPr lang="de-DE"/>
          </a:p>
        </p:txBody>
      </p:sp>
      <p:sp>
        <p:nvSpPr>
          <p:cNvPr id="4" name="Folienbildplatzhalter 3">
            <a:extLst>
              <a:ext uri="{FF2B5EF4-FFF2-40B4-BE49-F238E27FC236}">
                <a16:creationId xmlns:a16="http://schemas.microsoft.com/office/drawing/2014/main" xmlns="" id="{6FF32F5E-0ECD-4CE3-83DA-ECBFAB0D8AAD}"/>
              </a:ext>
            </a:extLst>
          </p:cNvPr>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xmlns="" id="{90BB533B-E42A-4DD8-8C45-F30C6741447C}"/>
              </a:ext>
            </a:extLst>
          </p:cNvPr>
          <p:cNvSpPr>
            <a:spLocks noGrp="1"/>
          </p:cNvSpPr>
          <p:nvPr>
            <p:ph type="body" sz="quarter" idx="3"/>
          </p:nvPr>
        </p:nvSpPr>
        <p:spPr>
          <a:xfrm>
            <a:off x="685800" y="4724400"/>
            <a:ext cx="5486400" cy="4475163"/>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xmlns="" id="{A3939739-38CD-40A2-A7AF-5BA029C32A1E}"/>
              </a:ext>
            </a:extLst>
          </p:cNvPr>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de-DE"/>
          </a:p>
        </p:txBody>
      </p:sp>
      <p:sp>
        <p:nvSpPr>
          <p:cNvPr id="7" name="Foliennummernplatzhalter 6">
            <a:extLst>
              <a:ext uri="{FF2B5EF4-FFF2-40B4-BE49-F238E27FC236}">
                <a16:creationId xmlns:a16="http://schemas.microsoft.com/office/drawing/2014/main" xmlns="" id="{166F557B-1962-4E6D-8068-A0F9604A0F35}"/>
              </a:ext>
            </a:extLst>
          </p:cNvPr>
          <p:cNvSpPr>
            <a:spLocks noGrp="1"/>
          </p:cNvSpPr>
          <p:nvPr>
            <p:ph type="sldNum" sz="quarter" idx="5"/>
          </p:nvPr>
        </p:nvSpPr>
        <p:spPr>
          <a:xfrm>
            <a:off x="3884613" y="9447213"/>
            <a:ext cx="29718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BA84C3F-D418-4FD2-9018-172162E2B98C}" type="slidenum">
              <a:rPr lang="de-DE" altLang="en-US"/>
              <a:pPr/>
              <a:t>‹Nr.›</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e.wikipedia.org/wiki/Staphylococcus_aureus"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de.wikipedia.org/wiki/Escherichia_coli" TargetMode="External"/><Relationship Id="rId4" Type="http://schemas.openxmlformats.org/officeDocument/2006/relationships/hyperlink" Target="https://de.wikipedia.org/wiki/Staphylococcus_epidermidi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lienbildplatzhalter 1"/>
          <p:cNvSpPr>
            <a:spLocks noGrp="1" noRot="1" noChangeAspect="1" noTextEdit="1"/>
          </p:cNvSpPr>
          <p:nvPr>
            <p:ph type="sldImg"/>
          </p:nvPr>
        </p:nvSpPr>
        <p:spPr bwMode="auto">
          <a:noFill/>
          <a:ln>
            <a:solidFill>
              <a:srgbClr val="000000"/>
            </a:solidFill>
            <a:miter lim="800000"/>
            <a:headEnd/>
            <a:tailEnd/>
          </a:ln>
        </p:spPr>
      </p:sp>
      <p:sp>
        <p:nvSpPr>
          <p:cNvPr id="4099"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AT" altLang="de-DE" smtClean="0"/>
          </a:p>
        </p:txBody>
      </p:sp>
      <p:sp>
        <p:nvSpPr>
          <p:cNvPr id="4100" name="Foliennummernplatzhalter 3"/>
          <p:cNvSpPr>
            <a:spLocks noGrp="1"/>
          </p:cNvSpPr>
          <p:nvPr>
            <p:ph type="sldNum" sz="quarter" idx="5"/>
          </p:nvPr>
        </p:nvSpPr>
        <p:spPr bwMode="auto">
          <a:noFill/>
          <a:ln>
            <a:miter lim="800000"/>
            <a:headEnd/>
            <a:tailEnd/>
          </a:ln>
        </p:spPr>
        <p:txBody>
          <a:bodyPr/>
          <a:lstStyle/>
          <a:p>
            <a:fld id="{DE1E8D0C-CBD9-4392-9AE8-B3B96BAD142D}" type="slidenum">
              <a:rPr lang="de-DE" altLang="de-DE"/>
              <a:pPr/>
              <a:t>1</a:t>
            </a:fld>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bwMode="auto">
          <a:noFill/>
          <a:ln>
            <a:solidFill>
              <a:srgbClr val="000000"/>
            </a:solidFill>
            <a:miter lim="800000"/>
            <a:headEnd/>
            <a:tailEnd/>
          </a:ln>
        </p:spPr>
      </p:sp>
      <p:sp>
        <p:nvSpPr>
          <p:cNvPr id="22531" name="Notizenplatzhalter 2"/>
          <p:cNvSpPr>
            <a:spLocks noGrp="1"/>
          </p:cNvSpPr>
          <p:nvPr>
            <p:ph type="body" idx="1"/>
          </p:nvPr>
        </p:nvSpPr>
        <p:spPr bwMode="auto">
          <a:noFill/>
        </p:spPr>
        <p:txBody>
          <a:bodyPr wrap="square" numCol="1" anchor="t" anchorCtr="0" compatLnSpc="1">
            <a:prstTxWarp prst="textNoShape">
              <a:avLst/>
            </a:prstTxWarp>
          </a:bodyPr>
          <a:lstStyle/>
          <a:p>
            <a:r>
              <a:rPr lang="de-AT" altLang="de-DE" smtClean="0"/>
              <a:t>Das Operationsprinzip besteht </a:t>
            </a:r>
          </a:p>
          <a:p>
            <a:pPr marL="628650" lvl="1" indent="-171450">
              <a:buFontTx/>
              <a:buChar char="•"/>
            </a:pPr>
            <a:r>
              <a:rPr lang="de-AT" altLang="de-DE" smtClean="0"/>
              <a:t>Neben der ausgiebigen Nekrosektomie und Kürettage des entzündlichen Herdes (Diszitis, Osteitis) </a:t>
            </a:r>
          </a:p>
          <a:p>
            <a:pPr marL="628650" lvl="1" indent="-171450">
              <a:buFontTx/>
              <a:buChar char="•"/>
            </a:pPr>
            <a:r>
              <a:rPr lang="de-AT" altLang="de-DE" smtClean="0"/>
              <a:t>einschließlich Drainage aller Abszesse </a:t>
            </a:r>
          </a:p>
          <a:p>
            <a:pPr marL="628650" lvl="1" indent="-171450">
              <a:buFontTx/>
              <a:buChar char="•"/>
            </a:pPr>
            <a:r>
              <a:rPr lang="de-AT" altLang="de-DE" smtClean="0"/>
              <a:t>Erfolgt die Rekonstruktion der ventralen Säule zur Wiederherstellung ihrer Tragfähigkeit</a:t>
            </a:r>
          </a:p>
          <a:p>
            <a:pPr marL="628650" lvl="1" indent="-171450">
              <a:buFontTx/>
              <a:buChar char="•"/>
            </a:pPr>
            <a:r>
              <a:rPr lang="de-AT" altLang="de-DE" smtClean="0"/>
              <a:t> Eine dorsale Instrumentierung sichert zugleich das Operationsergebnis</a:t>
            </a:r>
          </a:p>
          <a:p>
            <a:endParaRPr lang="de-AT" altLang="de-DE" smtClean="0"/>
          </a:p>
          <a:p>
            <a:endParaRPr lang="de-AT" altLang="de-DE" smtClean="0"/>
          </a:p>
          <a:p>
            <a:r>
              <a:rPr lang="de-AT" altLang="de-DE" smtClean="0"/>
              <a:t>Normalerweise wird bei Infektionen des Stütz und Bewegungsapparetes das Einbringen von Fremdmaterialen unbedingt vermieden. </a:t>
            </a:r>
          </a:p>
          <a:p>
            <a:endParaRPr lang="de-AT" altLang="de-DE" smtClean="0"/>
          </a:p>
          <a:p>
            <a:r>
              <a:rPr lang="de-AT" altLang="de-DE" smtClean="0"/>
              <a:t>Bei der SDZ ist die Verwendung von Implantaten jedoch indiziert. </a:t>
            </a:r>
          </a:p>
          <a:p>
            <a:pPr marL="628650" lvl="1" indent="-171450">
              <a:buFontTx/>
              <a:buChar char="•"/>
            </a:pPr>
            <a:r>
              <a:rPr lang="de-AT" altLang="de-DE" smtClean="0"/>
              <a:t>Nur durch eine ausreichende Ruhigstellung und gute Durchblutung heilt die SDZ aus.</a:t>
            </a:r>
          </a:p>
          <a:p>
            <a:pPr marL="628650" lvl="1" indent="-171450">
              <a:buFontTx/>
              <a:buChar char="•"/>
            </a:pPr>
            <a:r>
              <a:rPr lang="de-AT" altLang="de-DE" smtClean="0"/>
              <a:t>Eine Infektquote ist bei SDZ nicht höher als nach primärer Verschraubung bei vorliegender Degeneration</a:t>
            </a:r>
          </a:p>
          <a:p>
            <a:pPr marL="628650" lvl="1" indent="-171450">
              <a:buFontTx/>
              <a:buChar char="•"/>
            </a:pPr>
            <a:r>
              <a:rPr lang="de-AT" altLang="de-DE" smtClean="0"/>
              <a:t>Knochenspäne kollabieren bei SDZ häufig. </a:t>
            </a:r>
          </a:p>
          <a:p>
            <a:pPr marL="628650" lvl="1" indent="-171450">
              <a:buFontTx/>
              <a:buChar char="•"/>
            </a:pPr>
            <a:r>
              <a:rPr lang="de-AT" altLang="de-DE" smtClean="0"/>
              <a:t>Daher sollte der Zwischenwirbelersatz mittels Titan oder PEEK Cage erfolgen </a:t>
            </a:r>
          </a:p>
          <a:p>
            <a:pPr marL="628650" lvl="1" indent="-171450">
              <a:buFontTx/>
              <a:buChar char="•"/>
            </a:pPr>
            <a:r>
              <a:rPr lang="de-AT" altLang="de-DE" smtClean="0"/>
              <a:t>Bei ausgedehnten Destruktionen ist die Stabilisation mit einem distrahierbaren Cage (Wirbelkörperersatz) erforderlich. </a:t>
            </a:r>
          </a:p>
        </p:txBody>
      </p:sp>
      <p:sp>
        <p:nvSpPr>
          <p:cNvPr id="22532" name="Foliennummernplatzhalter 3"/>
          <p:cNvSpPr>
            <a:spLocks noGrp="1"/>
          </p:cNvSpPr>
          <p:nvPr>
            <p:ph type="sldNum" sz="quarter" idx="5"/>
          </p:nvPr>
        </p:nvSpPr>
        <p:spPr bwMode="auto">
          <a:noFill/>
          <a:ln>
            <a:miter lim="800000"/>
            <a:headEnd/>
            <a:tailEnd/>
          </a:ln>
        </p:spPr>
        <p:txBody>
          <a:bodyPr/>
          <a:lstStyle/>
          <a:p>
            <a:fld id="{FA0124E7-F126-4859-ADC0-96D6A3A618B4}" type="slidenum">
              <a:rPr lang="de-DE" altLang="de-DE"/>
              <a:pPr/>
              <a:t>10</a:t>
            </a:fld>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AT" altLang="de-DE" smtClean="0"/>
          </a:p>
        </p:txBody>
      </p:sp>
      <p:sp>
        <p:nvSpPr>
          <p:cNvPr id="24580" name="Foliennummernplatzhalter 3"/>
          <p:cNvSpPr>
            <a:spLocks noGrp="1"/>
          </p:cNvSpPr>
          <p:nvPr>
            <p:ph type="sldNum" sz="quarter" idx="5"/>
          </p:nvPr>
        </p:nvSpPr>
        <p:spPr bwMode="auto">
          <a:noFill/>
          <a:ln>
            <a:miter lim="800000"/>
            <a:headEnd/>
            <a:tailEnd/>
          </a:ln>
        </p:spPr>
        <p:txBody>
          <a:bodyPr/>
          <a:lstStyle/>
          <a:p>
            <a:fld id="{F26D004A-2832-4CDC-A0E2-24500E9A2AF0}" type="slidenum">
              <a:rPr lang="de-DE" altLang="de-DE"/>
              <a:pPr/>
              <a:t>11</a:t>
            </a:fld>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bildplatzhalter 1"/>
          <p:cNvSpPr>
            <a:spLocks noGrp="1" noRot="1" noChangeAspect="1" noTextEdit="1"/>
          </p:cNvSpPr>
          <p:nvPr>
            <p:ph type="sldImg"/>
          </p:nvPr>
        </p:nvSpPr>
        <p:spPr bwMode="auto">
          <a:noFill/>
          <a:ln>
            <a:solidFill>
              <a:srgbClr val="000000"/>
            </a:solidFill>
            <a:miter lim="800000"/>
            <a:headEnd/>
            <a:tailEnd/>
          </a:ln>
        </p:spPr>
      </p:sp>
      <p:sp>
        <p:nvSpPr>
          <p:cNvPr id="6147"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altLang="de-DE" smtClean="0">
                <a:solidFill>
                  <a:srgbClr val="222222"/>
                </a:solidFill>
                <a:latin typeface="Arial" charset="0"/>
                <a:cs typeface="Times New Roman" pitchFamily="18" charset="0"/>
              </a:rPr>
              <a:t>Die </a:t>
            </a:r>
            <a:r>
              <a:rPr lang="de-DE" altLang="de-DE" b="1" smtClean="0">
                <a:solidFill>
                  <a:srgbClr val="222222"/>
                </a:solidFill>
                <a:latin typeface="Arial" charset="0"/>
                <a:cs typeface="Times New Roman" pitchFamily="18" charset="0"/>
              </a:rPr>
              <a:t>Spondylodiszitis</a:t>
            </a:r>
            <a:r>
              <a:rPr lang="de-DE" altLang="de-DE" smtClean="0">
                <a:solidFill>
                  <a:srgbClr val="222222"/>
                </a:solidFill>
                <a:latin typeface="Arial" charset="0"/>
                <a:cs typeface="Times New Roman" pitchFamily="18" charset="0"/>
              </a:rPr>
              <a:t> ist eine Entzündung </a:t>
            </a:r>
          </a:p>
          <a:p>
            <a:pPr marL="628650" lvl="1" indent="-171450">
              <a:buFontTx/>
              <a:buChar char="•"/>
            </a:pPr>
            <a:r>
              <a:rPr lang="de-DE" altLang="de-DE" smtClean="0">
                <a:solidFill>
                  <a:srgbClr val="222222"/>
                </a:solidFill>
                <a:latin typeface="Arial" charset="0"/>
                <a:cs typeface="Times New Roman" pitchFamily="18" charset="0"/>
              </a:rPr>
              <a:t>der </a:t>
            </a:r>
            <a:r>
              <a:rPr lang="de-DE" altLang="de-DE" smtClean="0">
                <a:solidFill>
                  <a:srgbClr val="0B0080"/>
                </a:solidFill>
                <a:latin typeface="Arial" charset="0"/>
                <a:cs typeface="Times New Roman" pitchFamily="18" charset="0"/>
              </a:rPr>
              <a:t>Bandscheibe </a:t>
            </a:r>
            <a:r>
              <a:rPr lang="de-DE" altLang="de-DE" smtClean="0">
                <a:solidFill>
                  <a:srgbClr val="222222"/>
                </a:solidFill>
                <a:latin typeface="Arial" charset="0"/>
                <a:cs typeface="Times New Roman" pitchFamily="18" charset="0"/>
              </a:rPr>
              <a:t>und </a:t>
            </a:r>
          </a:p>
          <a:p>
            <a:pPr marL="628650" lvl="1" indent="-171450">
              <a:buFontTx/>
              <a:buChar char="•"/>
            </a:pPr>
            <a:r>
              <a:rPr lang="de-DE" altLang="de-DE" smtClean="0">
                <a:solidFill>
                  <a:srgbClr val="222222"/>
                </a:solidFill>
                <a:latin typeface="Arial" charset="0"/>
                <a:cs typeface="Times New Roman" pitchFamily="18" charset="0"/>
              </a:rPr>
              <a:t>der beiden angrenzenden </a:t>
            </a:r>
            <a:r>
              <a:rPr lang="de-DE" altLang="de-DE" smtClean="0">
                <a:solidFill>
                  <a:srgbClr val="0B0080"/>
                </a:solidFill>
                <a:latin typeface="Arial" charset="0"/>
                <a:cs typeface="Times New Roman" pitchFamily="18" charset="0"/>
              </a:rPr>
              <a:t>Wirbelkörper</a:t>
            </a:r>
            <a:r>
              <a:rPr lang="de-DE" altLang="de-DE" smtClean="0">
                <a:solidFill>
                  <a:srgbClr val="222222"/>
                </a:solidFill>
                <a:latin typeface="Arial" charset="0"/>
                <a:cs typeface="Times New Roman" pitchFamily="18" charset="0"/>
              </a:rPr>
              <a:t> </a:t>
            </a:r>
          </a:p>
          <a:p>
            <a:pPr marL="628650" lvl="1" indent="-171450">
              <a:buFontTx/>
              <a:buChar char="•"/>
            </a:pPr>
            <a:endParaRPr lang="de-DE" altLang="de-DE" smtClean="0">
              <a:solidFill>
                <a:srgbClr val="222222"/>
              </a:solidFill>
              <a:latin typeface="Arial" charset="0"/>
              <a:ea typeface="Calibri" pitchFamily="34" charset="0"/>
              <a:cs typeface="Times New Roman" pitchFamily="18" charset="0"/>
            </a:endParaRPr>
          </a:p>
          <a:p>
            <a:r>
              <a:rPr lang="de-DE" altLang="de-DE" smtClean="0">
                <a:solidFill>
                  <a:srgbClr val="222222"/>
                </a:solidFill>
                <a:latin typeface="Arial" charset="0"/>
                <a:cs typeface="Times New Roman" pitchFamily="18" charset="0"/>
              </a:rPr>
              <a:t>Mit Fortschreiten der Entzündung kommt es </a:t>
            </a:r>
          </a:p>
          <a:p>
            <a:pPr marL="628650" lvl="1" indent="-171450">
              <a:buFontTx/>
              <a:buChar char="•"/>
            </a:pPr>
            <a:r>
              <a:rPr lang="de-DE" altLang="de-DE" smtClean="0">
                <a:solidFill>
                  <a:srgbClr val="222222"/>
                </a:solidFill>
                <a:latin typeface="Arial" charset="0"/>
                <a:cs typeface="Times New Roman" pitchFamily="18" charset="0"/>
              </a:rPr>
              <a:t>zu einer zunehmenden knöchernen Destruktion</a:t>
            </a:r>
          </a:p>
          <a:p>
            <a:pPr marL="628650" lvl="1" indent="-171450">
              <a:buFontTx/>
              <a:buChar char="•"/>
            </a:pPr>
            <a:r>
              <a:rPr lang="de-DE" altLang="de-DE" smtClean="0">
                <a:solidFill>
                  <a:srgbClr val="222222"/>
                </a:solidFill>
                <a:latin typeface="Arial" charset="0"/>
                <a:cs typeface="Times New Roman" pitchFamily="18" charset="0"/>
              </a:rPr>
              <a:t> deren Folge eine pathologische Kyphose mit Spinalkanalstenose sein kann</a:t>
            </a:r>
          </a:p>
          <a:p>
            <a:endParaRPr lang="de-AT" altLang="de-DE" smtClean="0"/>
          </a:p>
          <a:p>
            <a:r>
              <a:rPr lang="de-DE" altLang="de-DE" smtClean="0"/>
              <a:t>Häuﬁgste Lokalisation der SDZ ist die </a:t>
            </a:r>
          </a:p>
          <a:p>
            <a:pPr marL="628650" lvl="1" indent="-171450">
              <a:buFontTx/>
              <a:buChar char="•"/>
            </a:pPr>
            <a:r>
              <a:rPr lang="de-DE" altLang="de-DE" smtClean="0"/>
              <a:t>Lendenwirbelsäule (LWS) mit 59% </a:t>
            </a:r>
          </a:p>
          <a:p>
            <a:pPr marL="628650" lvl="1" indent="-171450">
              <a:buFontTx/>
              <a:buChar char="•"/>
            </a:pPr>
            <a:r>
              <a:rPr lang="de-DE" altLang="de-DE" smtClean="0"/>
              <a:t>gefolgt von der Brustwirbelsäule (BWS;30%) und </a:t>
            </a:r>
          </a:p>
          <a:p>
            <a:pPr marL="628650" lvl="1" indent="-171450">
              <a:buFontTx/>
              <a:buChar char="•"/>
            </a:pPr>
            <a:r>
              <a:rPr lang="de-DE" altLang="de-DE" smtClean="0"/>
              <a:t>Halswirbelsäule(HWS;11%;)</a:t>
            </a:r>
            <a:endParaRPr lang="de-AT" altLang="de-DE" smtClean="0"/>
          </a:p>
          <a:p>
            <a:endParaRPr lang="de-DE" altLang="de-DE" smtClean="0"/>
          </a:p>
          <a:p>
            <a:pPr algn="ctr"/>
            <a:r>
              <a:rPr lang="de-DE" altLang="de-DE" smtClean="0"/>
              <a:t>LehnerB,AkbarM,RehnitzCetal (2012)StandardsdermikrobiologischenDiagnostikderSpondylodiszitis.Orthopäde41:702–710</a:t>
            </a:r>
            <a:endParaRPr lang="de-AT" altLang="de-DE" smtClean="0"/>
          </a:p>
          <a:p>
            <a:pPr algn="ctr"/>
            <a:r>
              <a:rPr lang="de-DE" altLang="de-DE" smtClean="0"/>
              <a:t>Erreger</a:t>
            </a:r>
            <a:endParaRPr lang="de-AT" altLang="de-DE" smtClean="0"/>
          </a:p>
          <a:p>
            <a:endParaRPr lang="de-AT" altLang="de-DE" smtClean="0"/>
          </a:p>
          <a:p>
            <a:endParaRPr lang="de-AT" altLang="de-DE" smtClean="0"/>
          </a:p>
        </p:txBody>
      </p:sp>
      <p:sp>
        <p:nvSpPr>
          <p:cNvPr id="6148" name="Foliennummernplatzhalter 3"/>
          <p:cNvSpPr>
            <a:spLocks noGrp="1"/>
          </p:cNvSpPr>
          <p:nvPr>
            <p:ph type="sldNum" sz="quarter" idx="5"/>
          </p:nvPr>
        </p:nvSpPr>
        <p:spPr bwMode="auto">
          <a:noFill/>
          <a:ln>
            <a:miter lim="800000"/>
            <a:headEnd/>
            <a:tailEnd/>
          </a:ln>
        </p:spPr>
        <p:txBody>
          <a:bodyPr/>
          <a:lstStyle/>
          <a:p>
            <a:fld id="{ADECFC29-B23C-45EE-AE63-69108A3F0C1F}" type="slidenum">
              <a:rPr lang="de-DE" altLang="de-DE"/>
              <a:pPr/>
              <a:t>2</a:t>
            </a:fld>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bildplatzhalter 1"/>
          <p:cNvSpPr>
            <a:spLocks noGrp="1" noRot="1" noChangeAspect="1" noTextEdit="1"/>
          </p:cNvSpPr>
          <p:nvPr>
            <p:ph type="sldImg"/>
          </p:nvPr>
        </p:nvSpPr>
        <p:spPr bwMode="auto">
          <a:noFill/>
          <a:ln>
            <a:solidFill>
              <a:srgbClr val="000000"/>
            </a:solidFill>
            <a:miter lim="800000"/>
            <a:headEnd/>
            <a:tailEnd/>
          </a:ln>
        </p:spPr>
      </p:sp>
      <p:sp>
        <p:nvSpPr>
          <p:cNvPr id="31747" name="Notizenplatzhalter 2">
            <a:extLst>
              <a:ext uri="{FF2B5EF4-FFF2-40B4-BE49-F238E27FC236}">
                <a16:creationId xmlns:a16="http://schemas.microsoft.com/office/drawing/2014/main" xmlns="" id="{7140DC6B-F5D6-441D-89C8-AB346F719106}"/>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15000"/>
              </a:lnSpc>
              <a:spcBef>
                <a:spcPts val="600"/>
              </a:spcBef>
              <a:spcAft>
                <a:spcPts val="600"/>
              </a:spcAft>
              <a:defRPr/>
            </a:pPr>
            <a:r>
              <a:rPr lang="de-DE" altLang="de-DE" dirty="0"/>
              <a:t>Durchbricht die Entzündung die </a:t>
            </a:r>
            <a:r>
              <a:rPr lang="de-DE" altLang="de-DE" dirty="0" err="1"/>
              <a:t>ligamentären</a:t>
            </a:r>
            <a:r>
              <a:rPr lang="de-DE" altLang="de-DE" dirty="0"/>
              <a:t> Strukturen </a:t>
            </a:r>
          </a:p>
          <a:p>
            <a:pPr marL="628650" lvl="1" indent="-171450" algn="just">
              <a:lnSpc>
                <a:spcPct val="115000"/>
              </a:lnSpc>
              <a:spcBef>
                <a:spcPts val="600"/>
              </a:spcBef>
              <a:spcAft>
                <a:spcPts val="600"/>
              </a:spcAft>
              <a:buFont typeface="Arial" panose="020B0604020202020204" pitchFamily="34" charset="0"/>
              <a:buChar char="•"/>
              <a:defRPr/>
            </a:pPr>
            <a:r>
              <a:rPr lang="de-DE" altLang="de-DE" dirty="0"/>
              <a:t>kann es zu </a:t>
            </a:r>
            <a:r>
              <a:rPr lang="de-DE" altLang="de-DE" dirty="0" err="1"/>
              <a:t>epiduralen</a:t>
            </a:r>
            <a:r>
              <a:rPr lang="de-DE" altLang="de-DE" dirty="0"/>
              <a:t> Abszessen und </a:t>
            </a:r>
            <a:r>
              <a:rPr lang="de-DE" altLang="de-DE" dirty="0" err="1"/>
              <a:t>perivertebralen</a:t>
            </a:r>
            <a:r>
              <a:rPr lang="de-DE" altLang="de-DE" dirty="0"/>
              <a:t> Abszessen kommen</a:t>
            </a:r>
          </a:p>
          <a:p>
            <a:pPr marL="628650" lvl="1" indent="-171450" algn="just">
              <a:lnSpc>
                <a:spcPct val="115000"/>
              </a:lnSpc>
              <a:spcBef>
                <a:spcPts val="600"/>
              </a:spcBef>
              <a:spcAft>
                <a:spcPts val="600"/>
              </a:spcAft>
              <a:buFont typeface="Arial" panose="020B0604020202020204" pitchFamily="34" charset="0"/>
              <a:buChar char="•"/>
              <a:defRPr/>
            </a:pPr>
            <a:r>
              <a:rPr lang="de-DE" altLang="de-DE" dirty="0"/>
              <a:t>Diese können nicht nur über die Verdrängung, sondern auch über septische Thrombosen neurologische Ausfälle bewirken</a:t>
            </a:r>
            <a:r>
              <a:rPr lang="de-DE" altLang="de-DE" dirty="0">
                <a:solidFill>
                  <a:srgbClr val="222222"/>
                </a:solidFill>
                <a:latin typeface="Arial" charset="0"/>
                <a:cs typeface="Times New Roman" pitchFamily="18" charset="0"/>
              </a:rPr>
              <a:t> </a:t>
            </a:r>
          </a:p>
          <a:p>
            <a:pPr algn="just">
              <a:lnSpc>
                <a:spcPct val="115000"/>
              </a:lnSpc>
              <a:spcBef>
                <a:spcPts val="600"/>
              </a:spcBef>
              <a:spcAft>
                <a:spcPts val="600"/>
              </a:spcAft>
              <a:defRPr/>
            </a:pPr>
            <a:endParaRPr lang="de-DE" altLang="de-DE" dirty="0">
              <a:solidFill>
                <a:srgbClr val="222222"/>
              </a:solidFill>
              <a:latin typeface="Arial" charset="0"/>
              <a:cs typeface="Calibri" pitchFamily="34" charset="0"/>
            </a:endParaRPr>
          </a:p>
          <a:p>
            <a:pPr marL="171450" indent="-171450">
              <a:buFont typeface="Arial" panose="020B0604020202020204" pitchFamily="34" charset="0"/>
              <a:buChar char="•"/>
              <a:defRPr/>
            </a:pPr>
            <a:r>
              <a:rPr lang="de-DE" altLang="de-DE" dirty="0"/>
              <a:t>Lokale abgekapselte Eiterherde auf Höhe des BS Niveaus werden als </a:t>
            </a:r>
            <a:r>
              <a:rPr lang="de-DE" altLang="de-DE" dirty="0" err="1"/>
              <a:t>epiduralen</a:t>
            </a:r>
            <a:r>
              <a:rPr lang="de-DE" altLang="de-DE" dirty="0"/>
              <a:t> Abszesse bezeichnet</a:t>
            </a:r>
            <a:endParaRPr lang="de-AT" altLang="de-DE" dirty="0"/>
          </a:p>
          <a:p>
            <a:pPr marL="171450" indent="-171450">
              <a:buFont typeface="Arial" panose="020B0604020202020204" pitchFamily="34" charset="0"/>
              <a:buChar char="•"/>
              <a:defRPr/>
            </a:pPr>
            <a:r>
              <a:rPr lang="de-DE" altLang="de-DE" dirty="0"/>
              <a:t>Bei </a:t>
            </a:r>
            <a:r>
              <a:rPr lang="de-DE" altLang="de-DE" dirty="0" err="1"/>
              <a:t>diﬀuser</a:t>
            </a:r>
            <a:r>
              <a:rPr lang="de-DE" altLang="de-DE" dirty="0"/>
              <a:t>, </a:t>
            </a:r>
            <a:r>
              <a:rPr lang="de-DE" altLang="de-DE" dirty="0" err="1"/>
              <a:t>langstreckiger</a:t>
            </a:r>
            <a:r>
              <a:rPr lang="de-DE" altLang="de-DE" dirty="0"/>
              <a:t> Ausbreitung die Bezeichnung </a:t>
            </a:r>
            <a:r>
              <a:rPr lang="de-DE" altLang="de-DE" dirty="0" err="1"/>
              <a:t>epidurales</a:t>
            </a:r>
            <a:r>
              <a:rPr lang="de-DE" altLang="de-DE" dirty="0"/>
              <a:t> Empyem</a:t>
            </a:r>
          </a:p>
          <a:p>
            <a:pPr marL="171450" indent="-171450">
              <a:buFont typeface="Arial" panose="020B0604020202020204" pitchFamily="34" charset="0"/>
              <a:buChar char="•"/>
              <a:defRPr/>
            </a:pPr>
            <a:r>
              <a:rPr lang="de-DE" altLang="de-DE" dirty="0" err="1"/>
              <a:t>Perivertebralen</a:t>
            </a:r>
            <a:r>
              <a:rPr lang="de-DE" altLang="de-DE" dirty="0"/>
              <a:t> oder muskuläre Flüssigkeitsansammlungen mit einem Durchmesser von mindestens 1cm werden als paravertebrale Abszesse </a:t>
            </a:r>
            <a:r>
              <a:rPr lang="de-DE" altLang="de-DE" dirty="0" err="1"/>
              <a:t>bezeichent</a:t>
            </a:r>
            <a:endParaRPr lang="de-AT" altLang="de-DE" dirty="0">
              <a:cs typeface="Calibri" pitchFamily="34" charset="0"/>
            </a:endParaRPr>
          </a:p>
          <a:p>
            <a:pPr marL="171450" indent="-171450">
              <a:buFont typeface="Arial" panose="020B0604020202020204" pitchFamily="34" charset="0"/>
              <a:buChar char="•"/>
              <a:defRPr/>
            </a:pPr>
            <a:r>
              <a:rPr lang="de-DE" altLang="de-DE" dirty="0">
                <a:solidFill>
                  <a:srgbClr val="222222"/>
                </a:solidFill>
                <a:latin typeface="Arial" charset="0"/>
                <a:cs typeface="Times New Roman" pitchFamily="18" charset="0"/>
              </a:rPr>
              <a:t>Paravertebrale Abszesse können sich entlang der Faszien rasch ausbreiten und zu sog. Senkungsabszessen führen (z.B. </a:t>
            </a:r>
            <a:r>
              <a:rPr lang="de-DE" altLang="de-DE" dirty="0" err="1">
                <a:solidFill>
                  <a:srgbClr val="222222"/>
                </a:solidFill>
                <a:latin typeface="Arial" charset="0"/>
                <a:cs typeface="Times New Roman" pitchFamily="18" charset="0"/>
              </a:rPr>
              <a:t>Psoasabszess</a:t>
            </a:r>
            <a:r>
              <a:rPr lang="de-DE" altLang="de-DE" dirty="0">
                <a:solidFill>
                  <a:srgbClr val="222222"/>
                </a:solidFill>
                <a:latin typeface="Arial" charset="0"/>
                <a:cs typeface="Times New Roman" pitchFamily="18" charset="0"/>
              </a:rPr>
              <a:t>)</a:t>
            </a:r>
          </a:p>
          <a:p>
            <a:pPr>
              <a:defRPr/>
            </a:pPr>
            <a:endParaRPr lang="de-DE" altLang="de-DE" dirty="0"/>
          </a:p>
          <a:p>
            <a:pPr>
              <a:defRPr/>
            </a:pPr>
            <a:r>
              <a:rPr lang="de-DE" altLang="de-DE" b="1" dirty="0"/>
              <a:t>Studie</a:t>
            </a:r>
          </a:p>
          <a:p>
            <a:pPr>
              <a:defRPr/>
            </a:pPr>
            <a:r>
              <a:rPr lang="de-DE" altLang="de-DE" dirty="0"/>
              <a:t> In einer retrospektiven Studie an 253 Patienten traten </a:t>
            </a:r>
          </a:p>
          <a:p>
            <a:pPr marL="628650" lvl="1" indent="-171450">
              <a:buFont typeface="Arial" panose="020B0604020202020204" pitchFamily="34" charset="0"/>
              <a:buChar char="•"/>
              <a:defRPr/>
            </a:pPr>
            <a:r>
              <a:rPr lang="de-DE" altLang="de-DE" dirty="0" err="1"/>
              <a:t>epidurale</a:t>
            </a:r>
            <a:r>
              <a:rPr lang="de-DE" altLang="de-DE" dirty="0"/>
              <a:t> Abszesse in 17% und </a:t>
            </a:r>
          </a:p>
          <a:p>
            <a:pPr marL="628650" lvl="1" indent="-171450">
              <a:buFont typeface="Arial" panose="020B0604020202020204" pitchFamily="34" charset="0"/>
              <a:buChar char="•"/>
              <a:defRPr/>
            </a:pPr>
            <a:r>
              <a:rPr lang="de-DE" altLang="de-DE" dirty="0"/>
              <a:t>paravertebrale Abszesse in 26% der Fälle auf</a:t>
            </a:r>
          </a:p>
          <a:p>
            <a:pPr marL="628650" lvl="1" indent="-171450">
              <a:buFont typeface="Arial" panose="020B0604020202020204" pitchFamily="34" charset="0"/>
              <a:buChar char="•"/>
              <a:defRPr/>
            </a:pPr>
            <a:endParaRPr lang="de-DE" altLang="de-DE" dirty="0"/>
          </a:p>
          <a:p>
            <a:pPr marL="171450" indent="-171450">
              <a:buFont typeface="Arial" panose="020B0604020202020204" pitchFamily="34" charset="0"/>
              <a:buChar char="•"/>
              <a:defRPr/>
            </a:pPr>
            <a:r>
              <a:rPr lang="de-DE" altLang="de-DE" dirty="0"/>
              <a:t>Ansonsten wird in der Literatur eine kumulative Häufigkeit von 37% angegeben</a:t>
            </a:r>
          </a:p>
          <a:p>
            <a:pPr algn="ctr">
              <a:defRPr/>
            </a:pPr>
            <a:r>
              <a:rPr lang="de-DE" altLang="de-DE" dirty="0"/>
              <a:t> </a:t>
            </a:r>
            <a:r>
              <a:rPr lang="de-DE" altLang="de-DE" dirty="0" err="1"/>
              <a:t>McHenry</a:t>
            </a:r>
            <a:r>
              <a:rPr lang="de-DE" altLang="de-DE" dirty="0"/>
              <a:t> MC, </a:t>
            </a:r>
            <a:r>
              <a:rPr lang="de-DE" altLang="de-DE" dirty="0" err="1"/>
              <a:t>Easley</a:t>
            </a:r>
            <a:r>
              <a:rPr lang="de-DE" altLang="de-DE" dirty="0"/>
              <a:t> KA, Locker GA (2002) Vertebral </a:t>
            </a:r>
            <a:r>
              <a:rPr lang="de-DE" altLang="de-DE" dirty="0" err="1"/>
              <a:t>osteomyelitis</a:t>
            </a:r>
            <a:r>
              <a:rPr lang="de-DE" altLang="de-DE" dirty="0"/>
              <a:t>: </a:t>
            </a:r>
            <a:r>
              <a:rPr lang="de-DE" altLang="de-DE" dirty="0" err="1"/>
              <a:t>long</a:t>
            </a:r>
            <a:r>
              <a:rPr lang="de-DE" altLang="de-DE" dirty="0"/>
              <a:t>-term </a:t>
            </a:r>
            <a:r>
              <a:rPr lang="de-DE" altLang="de-DE" dirty="0" err="1"/>
              <a:t>outcome</a:t>
            </a:r>
            <a:r>
              <a:rPr lang="de-DE" altLang="de-DE" dirty="0"/>
              <a:t> </a:t>
            </a:r>
            <a:r>
              <a:rPr lang="de-DE" altLang="de-DE" dirty="0" err="1"/>
              <a:t>for</a:t>
            </a:r>
            <a:r>
              <a:rPr lang="de-DE" altLang="de-DE" dirty="0"/>
              <a:t> 253 </a:t>
            </a:r>
            <a:r>
              <a:rPr lang="de-DE" altLang="de-DE" dirty="0" err="1"/>
              <a:t>patients</a:t>
            </a:r>
            <a:r>
              <a:rPr lang="de-DE" altLang="de-DE" dirty="0"/>
              <a:t> </a:t>
            </a:r>
            <a:r>
              <a:rPr lang="de-DE" altLang="de-DE" dirty="0" err="1"/>
              <a:t>from</a:t>
            </a:r>
            <a:r>
              <a:rPr lang="de-DE" altLang="de-DE" dirty="0"/>
              <a:t> 7 Cleveland-area </a:t>
            </a:r>
            <a:r>
              <a:rPr lang="de-DE" altLang="de-DE" dirty="0" err="1"/>
              <a:t>hospitals</a:t>
            </a:r>
            <a:r>
              <a:rPr lang="de-DE" altLang="de-DE" dirty="0"/>
              <a:t>. </a:t>
            </a:r>
            <a:r>
              <a:rPr lang="de-DE" altLang="de-DE" dirty="0" err="1"/>
              <a:t>Clin</a:t>
            </a:r>
            <a:r>
              <a:rPr lang="de-DE" altLang="de-DE" dirty="0"/>
              <a:t> </a:t>
            </a:r>
            <a:r>
              <a:rPr lang="de-DE" altLang="de-DE" dirty="0" err="1"/>
              <a:t>Infect</a:t>
            </a:r>
            <a:r>
              <a:rPr lang="de-DE" altLang="de-DE" dirty="0"/>
              <a:t>  Dis 34:1342–1350</a:t>
            </a:r>
          </a:p>
        </p:txBody>
      </p:sp>
      <p:sp>
        <p:nvSpPr>
          <p:cNvPr id="8196" name="Foliennummernplatzhalter 3"/>
          <p:cNvSpPr>
            <a:spLocks noGrp="1"/>
          </p:cNvSpPr>
          <p:nvPr>
            <p:ph type="sldNum" sz="quarter" idx="5"/>
          </p:nvPr>
        </p:nvSpPr>
        <p:spPr bwMode="auto">
          <a:noFill/>
          <a:ln>
            <a:miter lim="800000"/>
            <a:headEnd/>
            <a:tailEnd/>
          </a:ln>
        </p:spPr>
        <p:txBody>
          <a:bodyPr/>
          <a:lstStyle/>
          <a:p>
            <a:fld id="{99511423-B7F2-407F-BF5F-A2C42B2ABBC3}" type="slidenum">
              <a:rPr lang="de-DE" altLang="de-DE"/>
              <a:pPr/>
              <a:t>3</a:t>
            </a:fld>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TextEdit="1"/>
          </p:cNvSpPr>
          <p:nvPr>
            <p:ph type="sldImg"/>
          </p:nvPr>
        </p:nvSpPr>
        <p:spPr bwMode="auto">
          <a:noFill/>
          <a:ln>
            <a:solidFill>
              <a:srgbClr val="000000"/>
            </a:solidFill>
            <a:miter lim="800000"/>
            <a:headEnd/>
            <a:tailEnd/>
          </a:ln>
        </p:spPr>
      </p:sp>
      <p:sp>
        <p:nvSpPr>
          <p:cNvPr id="10243"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altLang="de-DE" smtClean="0"/>
              <a:t>Diese Inzidenzdaten stammen aus den Jahren 2002 und 2003aus Frankreich</a:t>
            </a:r>
          </a:p>
          <a:p>
            <a:r>
              <a:rPr lang="de-DE" altLang="de-DE" smtClean="0"/>
              <a:t>eingeschlossen waren etwa 3000 Patienten</a:t>
            </a:r>
            <a:endParaRPr lang="de-AT" altLang="de-DE" smtClean="0"/>
          </a:p>
          <a:p>
            <a:endParaRPr lang="de-AT" altLang="de-DE" smtClean="0"/>
          </a:p>
          <a:p>
            <a:r>
              <a:rPr lang="de-DE" altLang="de-DE" smtClean="0"/>
              <a:t>Spondylodiszitis bei 2,4/100.000.</a:t>
            </a:r>
            <a:endParaRPr lang="de-AT" altLang="de-DE" smtClean="0"/>
          </a:p>
          <a:p>
            <a:pPr marL="628650" lvl="1" indent="-171450">
              <a:buFontTx/>
              <a:buChar char="•"/>
            </a:pPr>
            <a:r>
              <a:rPr lang="de-DE" altLang="de-DE" smtClean="0"/>
              <a:t> Mit dem Alter nimmt sie zu </a:t>
            </a:r>
          </a:p>
          <a:p>
            <a:pPr marL="628650" lvl="1" indent="-171450">
              <a:buFontTx/>
              <a:buChar char="•"/>
            </a:pPr>
            <a:r>
              <a:rPr lang="de-DE" altLang="de-DE" smtClean="0"/>
              <a:t> Unter 20 Jährige 0,3/100.000 für Personen </a:t>
            </a:r>
          </a:p>
          <a:p>
            <a:pPr marL="628650" lvl="1" indent="-171450">
              <a:buFontTx/>
              <a:buChar char="•"/>
            </a:pPr>
            <a:r>
              <a:rPr lang="de-DE" altLang="de-DE" smtClean="0"/>
              <a:t> Über 70 Jährige 6,5/100.000 für</a:t>
            </a:r>
          </a:p>
          <a:p>
            <a:pPr marL="628650" lvl="1" indent="-171450">
              <a:buFontTx/>
              <a:buChar char="•"/>
            </a:pPr>
            <a:r>
              <a:rPr lang="de-DE" altLang="de-DE" smtClean="0"/>
              <a:t>1,5 bis 2-mal häuﬁger bei Männern</a:t>
            </a:r>
            <a:endParaRPr lang="de-AT" altLang="de-DE" smtClean="0"/>
          </a:p>
          <a:p>
            <a:pPr marL="628650" lvl="1" indent="-171450">
              <a:buFontTx/>
              <a:buChar char="•"/>
            </a:pPr>
            <a:r>
              <a:rPr lang="de-DE" altLang="de-DE" smtClean="0"/>
              <a:t>Das Durchschnittsalter bei der Diagnose beträgt 50 bis 64 Jahre</a:t>
            </a:r>
            <a:endParaRPr lang="de-AT" altLang="de-DE" smtClean="0"/>
          </a:p>
          <a:p>
            <a:r>
              <a:rPr lang="de-DE" altLang="de-DE" smtClean="0"/>
              <a:t> </a:t>
            </a:r>
          </a:p>
          <a:p>
            <a:endParaRPr lang="de-DE" altLang="de-DE" smtClean="0"/>
          </a:p>
          <a:p>
            <a:r>
              <a:rPr lang="de-DE" altLang="de-DE" smtClean="0"/>
              <a:t>3 wesentliche Infektionswege beschrieben:</a:t>
            </a:r>
            <a:endParaRPr lang="de-AT" altLang="de-DE" smtClean="0"/>
          </a:p>
          <a:p>
            <a:pPr marL="628650" lvl="1" indent="-171450">
              <a:buFontTx/>
              <a:buChar char="•"/>
            </a:pPr>
            <a:r>
              <a:rPr lang="de-DE" altLang="de-DE" smtClean="0"/>
              <a:t>Endogen die hämatogene Dissemination als Komplikation einer Bakteriämie oder Organinfektion an anderer Stelle,</a:t>
            </a:r>
            <a:endParaRPr lang="de-AT" altLang="de-DE" smtClean="0"/>
          </a:p>
          <a:p>
            <a:pPr marL="628650" lvl="1" indent="-171450">
              <a:buFontTx/>
              <a:buChar char="•"/>
            </a:pPr>
            <a:r>
              <a:rPr lang="de-DE" altLang="de-DE" smtClean="0"/>
              <a:t>Exogen kann auch als der iatrogene Weg durch Operationen, insbesondere bei Fremdkörpereinsatz und minimal-invasiven Eingriffen, sowie </a:t>
            </a:r>
            <a:endParaRPr lang="de-AT" altLang="de-DE" smtClean="0"/>
          </a:p>
          <a:p>
            <a:pPr marL="628650" lvl="1" indent="-171450">
              <a:buFontTx/>
              <a:buChar char="•"/>
            </a:pPr>
            <a:r>
              <a:rPr lang="de-DE" altLang="de-DE" smtClean="0"/>
              <a:t>die Infektion per continuitatem, ausgehend von angrenzendem infiziertem Gewebe</a:t>
            </a:r>
          </a:p>
          <a:p>
            <a:pPr marL="628650" lvl="1" indent="-171450">
              <a:buFontTx/>
              <a:buChar char="•"/>
            </a:pPr>
            <a:endParaRPr lang="de-DE" altLang="de-DE" smtClean="0"/>
          </a:p>
          <a:p>
            <a:pPr marL="628650" lvl="1" indent="-171450">
              <a:buFontTx/>
              <a:buChar char="•"/>
            </a:pPr>
            <a:r>
              <a:rPr lang="de-DE" altLang="de-DE" smtClean="0"/>
              <a:t>Am Häufigsten Hämatogen -&gt; Exogen -&gt; Per continuitatem</a:t>
            </a:r>
          </a:p>
          <a:p>
            <a:endParaRPr lang="de-AT" altLang="de-DE" smtClean="0"/>
          </a:p>
          <a:p>
            <a:r>
              <a:rPr lang="de-DE" altLang="de-DE" smtClean="0"/>
              <a:t>Prädisponierende Faktoren</a:t>
            </a:r>
            <a:endParaRPr lang="de-AT" altLang="de-DE" smtClean="0"/>
          </a:p>
          <a:p>
            <a:r>
              <a:rPr lang="de-DE" altLang="de-DE" smtClean="0"/>
              <a:t>Prädisponierende Faktoren für eine Spondylodiszitis </a:t>
            </a:r>
            <a:endParaRPr lang="de-AT" altLang="de-DE" smtClean="0"/>
          </a:p>
          <a:p>
            <a:r>
              <a:rPr lang="de-DE" altLang="de-DE" smtClean="0"/>
              <a:t>Diabetes mellitus </a:t>
            </a:r>
            <a:endParaRPr lang="de-AT" altLang="de-DE" smtClean="0"/>
          </a:p>
          <a:p>
            <a:r>
              <a:rPr lang="de-DE" altLang="de-DE" smtClean="0"/>
              <a:t>Leberzirrhose,Hepatitis </a:t>
            </a:r>
            <a:endParaRPr lang="de-AT" altLang="de-DE" smtClean="0"/>
          </a:p>
          <a:p>
            <a:r>
              <a:rPr lang="de-DE" altLang="de-DE" smtClean="0"/>
              <a:t>Wirbelsäulenoperationen</a:t>
            </a:r>
            <a:endParaRPr lang="de-AT" altLang="de-DE" smtClean="0"/>
          </a:p>
          <a:p>
            <a:r>
              <a:rPr lang="de-DE" altLang="de-DE" smtClean="0"/>
              <a:t>FortgeschrittenesLebensalter </a:t>
            </a:r>
            <a:endParaRPr lang="de-AT" altLang="de-DE" smtClean="0"/>
          </a:p>
          <a:p>
            <a:r>
              <a:rPr lang="de-DE" altLang="de-DE" smtClean="0"/>
              <a:t>Drogenabusus </a:t>
            </a:r>
            <a:endParaRPr lang="de-AT" altLang="de-DE" smtClean="0"/>
          </a:p>
          <a:p>
            <a:r>
              <a:rPr lang="de-DE" altLang="de-DE" smtClean="0"/>
              <a:t>Inﬁltrationen an der Wirbelsäule </a:t>
            </a:r>
            <a:endParaRPr lang="de-AT" altLang="de-DE" smtClean="0"/>
          </a:p>
          <a:p>
            <a:r>
              <a:rPr lang="de-DE" altLang="de-DE" smtClean="0"/>
              <a:t>Multimorbidität Alkoholabusus </a:t>
            </a:r>
            <a:endParaRPr lang="de-AT" altLang="de-DE" smtClean="0"/>
          </a:p>
          <a:p>
            <a:r>
              <a:rPr lang="de-DE" altLang="de-DE" smtClean="0"/>
              <a:t>Viszeralchirurgische Operationen </a:t>
            </a:r>
            <a:endParaRPr lang="de-AT" altLang="de-DE" smtClean="0"/>
          </a:p>
          <a:p>
            <a:r>
              <a:rPr lang="de-DE" altLang="de-DE" smtClean="0"/>
              <a:t>Niereninsuﬃzienz </a:t>
            </a:r>
            <a:endParaRPr lang="de-AT" altLang="de-DE" smtClean="0"/>
          </a:p>
          <a:p>
            <a:r>
              <a:rPr lang="de-DE" altLang="de-DE" smtClean="0"/>
              <a:t>Immunsuppressiva </a:t>
            </a:r>
            <a:endParaRPr lang="de-AT" altLang="de-DE" smtClean="0"/>
          </a:p>
          <a:p>
            <a:r>
              <a:rPr lang="de-DE" altLang="de-DE" smtClean="0"/>
              <a:t>Konsumierende Erkrankungen, HIV </a:t>
            </a:r>
            <a:endParaRPr lang="de-AT" altLang="de-DE" smtClean="0"/>
          </a:p>
          <a:p>
            <a:r>
              <a:rPr lang="de-DE" altLang="de-DE" smtClean="0"/>
              <a:t>Herz-und Kreislauﬁnsuﬃzienz</a:t>
            </a:r>
            <a:endParaRPr lang="de-AT" altLang="de-DE" smtClean="0"/>
          </a:p>
          <a:p>
            <a:r>
              <a:rPr lang="de-DE" altLang="de-DE" smtClean="0"/>
              <a:t>Malignome </a:t>
            </a:r>
            <a:endParaRPr lang="de-AT" altLang="de-DE" smtClean="0"/>
          </a:p>
          <a:p>
            <a:endParaRPr lang="de-AT" altLang="de-DE" smtClean="0"/>
          </a:p>
          <a:p>
            <a:r>
              <a:rPr lang="de-DE" altLang="de-DE" smtClean="0"/>
              <a:t> </a:t>
            </a:r>
            <a:endParaRPr lang="de-AT" altLang="de-DE" smtClean="0"/>
          </a:p>
          <a:p>
            <a:endParaRPr lang="de-AT" altLang="de-DE" smtClean="0"/>
          </a:p>
        </p:txBody>
      </p:sp>
      <p:sp>
        <p:nvSpPr>
          <p:cNvPr id="10244" name="Foliennummernplatzhalter 3"/>
          <p:cNvSpPr>
            <a:spLocks noGrp="1"/>
          </p:cNvSpPr>
          <p:nvPr>
            <p:ph type="sldNum" sz="quarter" idx="5"/>
          </p:nvPr>
        </p:nvSpPr>
        <p:spPr bwMode="auto">
          <a:noFill/>
          <a:ln>
            <a:miter lim="800000"/>
            <a:headEnd/>
            <a:tailEnd/>
          </a:ln>
        </p:spPr>
        <p:txBody>
          <a:bodyPr/>
          <a:lstStyle/>
          <a:p>
            <a:fld id="{77C449E9-D8D9-46AD-8F07-81CA15E4A8D2}" type="slidenum">
              <a:rPr lang="de-DE" altLang="de-DE"/>
              <a:pPr/>
              <a:t>4</a:t>
            </a:fld>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p:cNvSpPr>
            <a:spLocks noGrp="1" noRot="1" noChangeAspect="1" noTextEdit="1"/>
          </p:cNvSpPr>
          <p:nvPr>
            <p:ph type="sldImg"/>
          </p:nvPr>
        </p:nvSpPr>
        <p:spPr bwMode="auto">
          <a:noFill/>
          <a:ln>
            <a:solidFill>
              <a:srgbClr val="000000"/>
            </a:solidFill>
            <a:miter lim="800000"/>
            <a:headEnd/>
            <a:tailEnd/>
          </a:ln>
        </p:spPr>
      </p:sp>
      <p:sp>
        <p:nvSpPr>
          <p:cNvPr id="12291"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altLang="en-US" smtClean="0"/>
              <a:t>häufig langwierigem klinischem Verlauf</a:t>
            </a:r>
            <a:endParaRPr lang="de-AT" altLang="en-US" smtClean="0"/>
          </a:p>
          <a:p>
            <a:endParaRPr lang="de-DE" altLang="en-US" smtClean="0"/>
          </a:p>
          <a:p>
            <a:r>
              <a:rPr lang="de-DE" altLang="en-US" smtClean="0"/>
              <a:t>Aufgrund der unspezifischen Symptomatik erfolgt die Diagnosestellung häufig verzögert; </a:t>
            </a:r>
          </a:p>
          <a:p>
            <a:r>
              <a:rPr lang="de-DE" altLang="en-US" smtClean="0"/>
              <a:t>wertvolle Zeit geht mit symptomatischen Therapieversuchen ohne gezielte Diagnostik verloren. </a:t>
            </a:r>
            <a:endParaRPr lang="de-AT" altLang="en-US" smtClean="0"/>
          </a:p>
          <a:p>
            <a:endParaRPr lang="de-DE" altLang="en-US" smtClean="0"/>
          </a:p>
          <a:p>
            <a:r>
              <a:rPr lang="de-DE" altLang="en-US" smtClean="0"/>
              <a:t>Weniger als die Hälfte der betroffenen Patienten innerhalb der ersten 2 Wochen nach den ersten Symptomen einen Arzt aufsucht</a:t>
            </a:r>
            <a:endParaRPr lang="de-AT" altLang="en-US" smtClean="0"/>
          </a:p>
          <a:p>
            <a:endParaRPr lang="de-DE" altLang="en-US" smtClean="0"/>
          </a:p>
          <a:p>
            <a:r>
              <a:rPr lang="de-DE" altLang="en-US" smtClean="0"/>
              <a:t>McHenry et al. [9] haben in einer retrospektiven Studie gezeigt, dass lediglich bei 24% von 229 Fällen, bei denen die Dokumentation der Erstvorstellung zugänglich war, eine Spondylodiszitis als Differenzialdiagnose in Erwägung gezogen wurde. Die Zeit zwischen Beginn der Symptomatik und endgültiger Diagnose betrug im Median 30 bis 54 Tage</a:t>
            </a:r>
            <a:endParaRPr lang="de-AT" altLang="en-US" smtClean="0"/>
          </a:p>
          <a:p>
            <a:r>
              <a:rPr lang="de-DE" altLang="en-US" smtClean="0"/>
              <a:t> </a:t>
            </a:r>
            <a:endParaRPr lang="de-AT" altLang="en-US" smtClean="0"/>
          </a:p>
          <a:p>
            <a:r>
              <a:rPr lang="de-DE" altLang="en-US" smtClean="0"/>
              <a:t>McHenry MC, Easley KA, Locker GA et al (2002)  Vertebral osteomyelitis: long-term outcome for  253 patients from 7 Cleveland-area hospitals. Clin  Infect Dis 34:1342–1350</a:t>
            </a:r>
            <a:endParaRPr lang="de-AT" altLang="en-US" smtClean="0"/>
          </a:p>
          <a:p>
            <a:r>
              <a:rPr lang="de-DE" altLang="en-US" smtClean="0"/>
              <a:t> </a:t>
            </a:r>
            <a:endParaRPr lang="de-AT" altLang="en-US" smtClean="0"/>
          </a:p>
          <a:p>
            <a:endParaRPr lang="de-AT" altLang="en-US" smtClean="0"/>
          </a:p>
          <a:p>
            <a:r>
              <a:rPr lang="de-DE" altLang="en-US" smtClean="0"/>
              <a:t>Die Symptomatik ist zunächst unspezifisch, die Schmerzen entsprechen in Stärke und Ausbreitung denen, die durch degenerative Veränderungen der Wirbelsäule ebenso verursacht werden können. Schmerzen treten vor allem nachts oder bei Belastung auf und sind manchmal begleitet von Nachtschweiß, Fieber oder Gewichtsabnahme. Sehr charakteristisch ist ein starker Klopf- und Druckschmerz der betroffenen Wirbel.</a:t>
            </a:r>
            <a:endParaRPr lang="de-AT" altLang="en-US" smtClean="0"/>
          </a:p>
          <a:p>
            <a:r>
              <a:rPr lang="de-DE" altLang="en-US" smtClean="0"/>
              <a:t> </a:t>
            </a:r>
            <a:endParaRPr lang="de-AT" altLang="en-US" smtClean="0"/>
          </a:p>
          <a:p>
            <a:r>
              <a:rPr lang="de-DE" altLang="en-US" smtClean="0"/>
              <a:t> </a:t>
            </a:r>
            <a:endParaRPr lang="de-AT" altLang="en-US" smtClean="0"/>
          </a:p>
          <a:p>
            <a:r>
              <a:rPr lang="de-DE" altLang="en-US" smtClean="0"/>
              <a:t>Zum klassischen Bild der SDZ gehören starke Rückenschmerzen mit schmerzbedingter Immobilität sowie Fieber, Schüttelfrost und ein schweres Krankheitsgefühl. </a:t>
            </a:r>
            <a:endParaRPr lang="de-AT" altLang="en-US" smtClean="0"/>
          </a:p>
          <a:p>
            <a:endParaRPr lang="de-DE" altLang="en-US" smtClean="0"/>
          </a:p>
          <a:p>
            <a:r>
              <a:rPr lang="de-DE" altLang="en-US" smtClean="0"/>
              <a:t>In der Praxis tritt diese Konstellation jedoch nur selten auf</a:t>
            </a:r>
            <a:endParaRPr lang="de-AT" altLang="en-US" smtClean="0"/>
          </a:p>
          <a:p>
            <a:r>
              <a:rPr lang="de-DE" altLang="en-US" smtClean="0"/>
              <a:t> </a:t>
            </a:r>
            <a:endParaRPr lang="de-AT" altLang="en-US" smtClean="0"/>
          </a:p>
          <a:p>
            <a:r>
              <a:rPr lang="de-DE" altLang="en-US" smtClean="0"/>
              <a:t>Die Symptome der Spondylodiszitis sind unspezifisch. Das häufigste Initialsymptom ist der Rückenschmerz; </a:t>
            </a:r>
          </a:p>
          <a:p>
            <a:endParaRPr lang="de-DE" altLang="en-US" smtClean="0"/>
          </a:p>
          <a:p>
            <a:r>
              <a:rPr lang="de-DE" altLang="en-US" smtClean="0"/>
              <a:t>er tritt bei etwa 85% der Patienten auf</a:t>
            </a:r>
            <a:endParaRPr lang="de-AT" altLang="en-US" smtClean="0"/>
          </a:p>
          <a:p>
            <a:r>
              <a:rPr lang="de-DE" altLang="en-US" smtClean="0"/>
              <a:t>Zu Fieber kommt es nur bei etwa der Hälfte der Patienten (35–60%; [24]), z. T. mitbedingt durch die gleichzeitige Einnahme von Analgetika mit antipyretischer Wirkung.</a:t>
            </a:r>
            <a:endParaRPr lang="de-AT" altLang="en-US" smtClean="0"/>
          </a:p>
          <a:p>
            <a:r>
              <a:rPr lang="de-DE" altLang="en-US" smtClean="0"/>
              <a:t> </a:t>
            </a:r>
            <a:endParaRPr lang="de-AT" altLang="en-US" smtClean="0"/>
          </a:p>
          <a:p>
            <a:r>
              <a:rPr lang="de-DE" altLang="en-US" smtClean="0"/>
              <a:t>Neurologische Beeinträchtigungen werden in ungefähr einem Drittel der Fälle beschrieben. Sie reichen von milden Sensibilitätsstörungen bis zur schweren Paralyse und Sphinkterdysfunktion [15]; ihr Auftreten ist gehäuft bei epiduralen Abszessen und zervikalem Befall.</a:t>
            </a:r>
            <a:endParaRPr lang="de-AT" altLang="en-US" smtClean="0"/>
          </a:p>
          <a:p>
            <a:r>
              <a:rPr lang="de-DE" altLang="en-US" smtClean="0"/>
              <a:t> </a:t>
            </a:r>
            <a:endParaRPr lang="de-AT" altLang="en-US" smtClean="0"/>
          </a:p>
          <a:p>
            <a:r>
              <a:rPr lang="de-DE" altLang="en-US" smtClean="0"/>
              <a:t>Mylona E, Samarkos M, Kakalou E et al (2009) Pyogenic vertebral osteomyelitis: a systematic review  of clinical characteristics. Semin Arthritis Rheum  39:10–17</a:t>
            </a:r>
            <a:endParaRPr lang="de-AT" altLang="en-US" smtClean="0"/>
          </a:p>
          <a:p>
            <a:r>
              <a:rPr lang="de-DE" altLang="en-US" smtClean="0"/>
              <a:t> </a:t>
            </a:r>
            <a:endParaRPr lang="de-AT" altLang="en-US" smtClean="0"/>
          </a:p>
          <a:p>
            <a:r>
              <a:rPr lang="de-DE" altLang="en-US" smtClean="0"/>
              <a:t> McHenry MC, Easley KA, Locker GA (2002) Vertebral osteomyelitis: long-term outcome for 253 patients from 7 Cleveland-area hospitals. Clin Infect  Dis 34:1342–1350</a:t>
            </a:r>
            <a:endParaRPr lang="de-AT" altLang="en-US" smtClean="0"/>
          </a:p>
          <a:p>
            <a:endParaRPr lang="de-AT" altLang="en-US" smtClean="0"/>
          </a:p>
          <a:p>
            <a:endParaRPr lang="de-DE" altLang="en-US" smtClean="0"/>
          </a:p>
          <a:p>
            <a:endParaRPr lang="de-DE" altLang="en-US" smtClean="0"/>
          </a:p>
          <a:p>
            <a:r>
              <a:rPr lang="de-DE" altLang="en-US" smtClean="0"/>
              <a:t>Abszesse</a:t>
            </a:r>
          </a:p>
          <a:p>
            <a:r>
              <a:rPr lang="de-DE" altLang="en-US" smtClean="0"/>
              <a:t>die beispielsweise durch Reizung der Faszie des M. psoas bei lumbaler Spondylodiszitis Schmerzen bei Beugung oder Streckung im Hüftgelenk verursachen</a:t>
            </a:r>
            <a:endParaRPr lang="de-AT" altLang="en-US" smtClean="0"/>
          </a:p>
          <a:p>
            <a:endParaRPr lang="de-AT" altLang="en-US" smtClean="0"/>
          </a:p>
        </p:txBody>
      </p:sp>
      <p:sp>
        <p:nvSpPr>
          <p:cNvPr id="12292" name="Foliennummernplatzhalter 3"/>
          <p:cNvSpPr>
            <a:spLocks noGrp="1"/>
          </p:cNvSpPr>
          <p:nvPr>
            <p:ph type="sldNum" sz="quarter" idx="5"/>
          </p:nvPr>
        </p:nvSpPr>
        <p:spPr bwMode="auto">
          <a:noFill/>
          <a:ln>
            <a:miter lim="800000"/>
            <a:headEnd/>
            <a:tailEnd/>
          </a:ln>
        </p:spPr>
        <p:txBody>
          <a:bodyPr/>
          <a:lstStyle/>
          <a:p>
            <a:fld id="{95F411B8-DDD4-49F5-950B-67E89ADA45B1}" type="slidenum">
              <a:rPr lang="de-DE" altLang="en-US">
                <a:solidFill>
                  <a:srgbClr val="000000"/>
                </a:solidFill>
              </a:rPr>
              <a:pPr/>
              <a:t>5</a:t>
            </a:fld>
            <a:endParaRPr lang="de-DE"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bwMode="auto">
          <a:noFill/>
          <a:ln>
            <a:solidFill>
              <a:srgbClr val="000000"/>
            </a:solidFill>
            <a:miter lim="800000"/>
            <a:headEnd/>
            <a:tailEnd/>
          </a:ln>
        </p:spPr>
      </p:sp>
      <p:sp>
        <p:nvSpPr>
          <p:cNvPr id="3" name="Notizenplatzhalter 2">
            <a:extLst>
              <a:ext uri="{FF2B5EF4-FFF2-40B4-BE49-F238E27FC236}">
                <a16:creationId xmlns:a16="http://schemas.microsoft.com/office/drawing/2014/main" xmlns="" id="{50F09F8E-3171-4B33-8814-FC42C967215F}"/>
              </a:ext>
            </a:extLst>
          </p:cNvPr>
          <p:cNvSpPr>
            <a:spLocks noGrp="1"/>
          </p:cNvSpPr>
          <p:nvPr>
            <p:ph type="body" idx="1"/>
          </p:nvPr>
        </p:nvSpPr>
        <p:spPr/>
        <p:txBody>
          <a:bodyPr/>
          <a:lstStyle/>
          <a:p>
            <a:pPr>
              <a:lnSpc>
                <a:spcPct val="150000"/>
              </a:lnSpc>
              <a:buFont typeface="Arial" panose="020B0604020202020204" pitchFamily="34" charset="0"/>
              <a:buNone/>
              <a:defRPr/>
            </a:pPr>
            <a:r>
              <a:rPr lang="de-DE" b="1" dirty="0"/>
              <a:t>Röntgen</a:t>
            </a:r>
          </a:p>
          <a:p>
            <a:pPr>
              <a:lnSpc>
                <a:spcPct val="150000"/>
              </a:lnSpc>
              <a:buFont typeface="Arial" panose="020B0604020202020204" pitchFamily="34" charset="0"/>
              <a:buNone/>
              <a:defRPr/>
            </a:pPr>
            <a:endParaRPr lang="de-DE" b="1" dirty="0"/>
          </a:p>
          <a:p>
            <a:pPr>
              <a:defRPr/>
            </a:pPr>
            <a:r>
              <a:rPr lang="de-DE" altLang="de-DE" dirty="0"/>
              <a:t>Im Frühstadium der </a:t>
            </a:r>
            <a:r>
              <a:rPr lang="de-DE" altLang="de-DE" dirty="0" err="1"/>
              <a:t>Spondylodiszitis</a:t>
            </a:r>
            <a:r>
              <a:rPr lang="de-DE" altLang="de-DE" dirty="0"/>
              <a:t>  nicht ausreichend sensitiv</a:t>
            </a:r>
          </a:p>
          <a:p>
            <a:pPr>
              <a:defRPr/>
            </a:pPr>
            <a:r>
              <a:rPr lang="de-DE" altLang="de-DE" dirty="0"/>
              <a:t>Veränderungen zeigen sich frühestens 2  bis 8 Wochen nach Beginn der Infektion</a:t>
            </a:r>
          </a:p>
          <a:p>
            <a:pPr>
              <a:lnSpc>
                <a:spcPct val="150000"/>
              </a:lnSpc>
              <a:buFont typeface="Arial" panose="020B0604020202020204" pitchFamily="34" charset="0"/>
              <a:buNone/>
              <a:defRPr/>
            </a:pPr>
            <a:endParaRPr lang="de-DE" b="1" dirty="0"/>
          </a:p>
          <a:p>
            <a:pPr marL="285750" indent="-285750">
              <a:lnSpc>
                <a:spcPct val="150000"/>
              </a:lnSpc>
              <a:buFont typeface="Arial" panose="020B0604020202020204" pitchFamily="34" charset="0"/>
              <a:buChar char="•"/>
              <a:defRPr/>
            </a:pPr>
            <a:r>
              <a:rPr lang="de-DE" dirty="0"/>
              <a:t>Initiale Diagnostik</a:t>
            </a:r>
          </a:p>
          <a:p>
            <a:pPr marL="285750" indent="-285750">
              <a:lnSpc>
                <a:spcPct val="150000"/>
              </a:lnSpc>
              <a:buFont typeface="Arial" panose="020B0604020202020204" pitchFamily="34" charset="0"/>
              <a:buChar char="•"/>
              <a:defRPr/>
            </a:pPr>
            <a:r>
              <a:rPr lang="de-DE" dirty="0"/>
              <a:t>Im Anfangsstadium nicht sensitiv</a:t>
            </a:r>
          </a:p>
          <a:p>
            <a:pPr marL="285750" indent="-285750">
              <a:lnSpc>
                <a:spcPct val="150000"/>
              </a:lnSpc>
              <a:buFont typeface="Arial" panose="020B0604020202020204" pitchFamily="34" charset="0"/>
              <a:buChar char="•"/>
              <a:defRPr/>
            </a:pPr>
            <a:r>
              <a:rPr lang="de-DE" dirty="0"/>
              <a:t>Verlaufskontrolle der Therapie</a:t>
            </a:r>
          </a:p>
          <a:p>
            <a:pPr>
              <a:lnSpc>
                <a:spcPct val="150000"/>
              </a:lnSpc>
              <a:defRPr/>
            </a:pPr>
            <a:endParaRPr lang="de-DE" dirty="0"/>
          </a:p>
          <a:p>
            <a:pPr>
              <a:lnSpc>
                <a:spcPct val="150000"/>
              </a:lnSpc>
              <a:defRPr/>
            </a:pPr>
            <a:r>
              <a:rPr lang="de-DE" dirty="0"/>
              <a:t>Zeichen</a:t>
            </a:r>
          </a:p>
          <a:p>
            <a:pPr marL="285750" indent="-285750">
              <a:lnSpc>
                <a:spcPct val="150000"/>
              </a:lnSpc>
              <a:buFont typeface="Arial" panose="020B0604020202020204" pitchFamily="34" charset="0"/>
              <a:buChar char="•"/>
              <a:defRPr/>
            </a:pPr>
            <a:r>
              <a:rPr lang="de-DE" b="1" dirty="0"/>
              <a:t>Höheminderung</a:t>
            </a:r>
          </a:p>
          <a:p>
            <a:pPr marL="285750" indent="-285750">
              <a:lnSpc>
                <a:spcPct val="150000"/>
              </a:lnSpc>
              <a:buFont typeface="Arial" panose="020B0604020202020204" pitchFamily="34" charset="0"/>
              <a:buChar char="•"/>
              <a:defRPr/>
            </a:pPr>
            <a:r>
              <a:rPr lang="de-DE" b="1" dirty="0"/>
              <a:t>Destruktionen</a:t>
            </a:r>
            <a:r>
              <a:rPr lang="de-DE" dirty="0"/>
              <a:t> der Grund- und Deckplatten</a:t>
            </a:r>
          </a:p>
          <a:p>
            <a:pPr>
              <a:defRPr/>
            </a:pPr>
            <a:endParaRPr lang="de-AT" dirty="0"/>
          </a:p>
          <a:p>
            <a:pPr>
              <a:defRPr/>
            </a:pPr>
            <a:r>
              <a:rPr lang="de-AT" b="1" dirty="0"/>
              <a:t>MRT</a:t>
            </a:r>
          </a:p>
          <a:p>
            <a:pPr>
              <a:defRPr/>
            </a:pPr>
            <a:r>
              <a:rPr lang="de-DE" altLang="de-DE" dirty="0"/>
              <a:t>Für die Initialdiagnostik ist das MRT Methode der Wahl und dem Röntgen überlegen</a:t>
            </a:r>
          </a:p>
          <a:p>
            <a:pPr>
              <a:defRPr/>
            </a:pPr>
            <a:endParaRPr lang="de-DE" altLang="de-DE" dirty="0"/>
          </a:p>
          <a:p>
            <a:pPr>
              <a:lnSpc>
                <a:spcPct val="150000"/>
              </a:lnSpc>
              <a:defRPr/>
            </a:pPr>
            <a:r>
              <a:rPr lang="de-DE" dirty="0"/>
              <a:t>Methode der Wahl</a:t>
            </a:r>
          </a:p>
          <a:p>
            <a:pPr>
              <a:lnSpc>
                <a:spcPct val="150000"/>
              </a:lnSpc>
              <a:defRPr/>
            </a:pPr>
            <a:r>
              <a:rPr lang="de-DE" dirty="0" err="1"/>
              <a:t>Sensitivät</a:t>
            </a:r>
            <a:r>
              <a:rPr lang="de-DE" dirty="0"/>
              <a:t> (96%) und Spezifität (92%)</a:t>
            </a:r>
            <a:r>
              <a:rPr lang="de-DE" baseline="30000" dirty="0"/>
              <a:t>7</a:t>
            </a:r>
          </a:p>
          <a:p>
            <a:pPr>
              <a:lnSpc>
                <a:spcPct val="150000"/>
              </a:lnSpc>
              <a:defRPr/>
            </a:pPr>
            <a:endParaRPr lang="de-DE" baseline="30000" dirty="0"/>
          </a:p>
          <a:p>
            <a:pPr>
              <a:lnSpc>
                <a:spcPct val="150000"/>
              </a:lnSpc>
              <a:defRPr/>
            </a:pPr>
            <a:r>
              <a:rPr lang="de-DE" dirty="0"/>
              <a:t>Zeichen</a:t>
            </a:r>
            <a:r>
              <a:rPr lang="de-DE" baseline="30000" dirty="0"/>
              <a:t>8</a:t>
            </a:r>
            <a:r>
              <a:rPr lang="de-DE" dirty="0"/>
              <a:t>:</a:t>
            </a:r>
          </a:p>
          <a:p>
            <a:pPr marL="285750" indent="-285750">
              <a:lnSpc>
                <a:spcPct val="150000"/>
              </a:lnSpc>
              <a:buFont typeface="Arial" panose="020B0604020202020204" pitchFamily="34" charset="0"/>
              <a:buChar char="•"/>
              <a:defRPr/>
            </a:pPr>
            <a:r>
              <a:rPr lang="de-DE" dirty="0"/>
              <a:t>Höhenminderung des Bandscheibenfachs (52,3%)</a:t>
            </a:r>
            <a:endParaRPr lang="de-AT" dirty="0"/>
          </a:p>
          <a:p>
            <a:pPr marL="285750" indent="-285750">
              <a:lnSpc>
                <a:spcPct val="150000"/>
              </a:lnSpc>
              <a:buFont typeface="Arial" panose="020B0604020202020204" pitchFamily="34" charset="0"/>
              <a:buChar char="•"/>
              <a:defRPr/>
            </a:pPr>
            <a:r>
              <a:rPr lang="de-DE" dirty="0"/>
              <a:t>Hyperintensität der Bandscheibe (93,2%.)</a:t>
            </a:r>
          </a:p>
          <a:p>
            <a:pPr marL="285750" indent="-285750">
              <a:lnSpc>
                <a:spcPct val="150000"/>
              </a:lnSpc>
              <a:buFont typeface="Arial" panose="020B0604020202020204" pitchFamily="34" charset="0"/>
              <a:buChar char="•"/>
              <a:defRPr/>
            </a:pPr>
            <a:r>
              <a:rPr lang="de-DE" dirty="0"/>
              <a:t>Ödem der benachbarten Wirbelkörper (77%)</a:t>
            </a:r>
            <a:endParaRPr lang="de-AT" dirty="0"/>
          </a:p>
          <a:p>
            <a:pPr marL="285750" indent="-285750">
              <a:lnSpc>
                <a:spcPct val="150000"/>
              </a:lnSpc>
              <a:buFont typeface="Arial" panose="020B0604020202020204" pitchFamily="34" charset="0"/>
              <a:buChar char="•"/>
              <a:defRPr/>
            </a:pPr>
            <a:r>
              <a:rPr lang="de-DE" dirty="0"/>
              <a:t>Kontrastmittel in der Bandscheibe (95,4%.)</a:t>
            </a:r>
            <a:endParaRPr lang="de-AT" dirty="0"/>
          </a:p>
          <a:p>
            <a:pPr marL="285750" indent="-285750">
              <a:lnSpc>
                <a:spcPct val="150000"/>
              </a:lnSpc>
              <a:buFont typeface="Arial" panose="020B0604020202020204" pitchFamily="34" charset="0"/>
              <a:buChar char="•"/>
              <a:defRPr/>
            </a:pPr>
            <a:r>
              <a:rPr lang="de-DE" dirty="0"/>
              <a:t>Para-/ </a:t>
            </a:r>
            <a:r>
              <a:rPr lang="de-DE" dirty="0" err="1"/>
              <a:t>Epipidurale</a:t>
            </a:r>
            <a:r>
              <a:rPr lang="de-DE" dirty="0"/>
              <a:t> Abszesse (97,7%)</a:t>
            </a:r>
            <a:endParaRPr lang="de-AT" baseline="30000" dirty="0"/>
          </a:p>
          <a:p>
            <a:pPr>
              <a:defRPr/>
            </a:pPr>
            <a:r>
              <a:rPr lang="de-AT" b="1" dirty="0"/>
              <a:t> </a:t>
            </a:r>
            <a:r>
              <a:rPr lang="de-AT" b="1" dirty="0" err="1"/>
              <a:t>Modic</a:t>
            </a:r>
            <a:r>
              <a:rPr lang="de-AT" b="1" dirty="0"/>
              <a:t> 1985</a:t>
            </a:r>
          </a:p>
          <a:p>
            <a:pPr>
              <a:defRPr/>
            </a:pPr>
            <a:endParaRPr lang="de-AT" b="1" dirty="0"/>
          </a:p>
          <a:p>
            <a:pPr>
              <a:defRPr/>
            </a:pPr>
            <a:r>
              <a:rPr lang="de-AT" b="1" dirty="0"/>
              <a:t>CT</a:t>
            </a:r>
          </a:p>
          <a:p>
            <a:pPr eaLnBrk="1" hangingPunct="1">
              <a:lnSpc>
                <a:spcPct val="200000"/>
              </a:lnSpc>
              <a:buFont typeface="Arial" charset="0"/>
              <a:buChar char="•"/>
              <a:defRPr/>
            </a:pPr>
            <a:r>
              <a:rPr lang="de-DE" altLang="de-DE" dirty="0"/>
              <a:t>Geringere Sensitivität als MRT</a:t>
            </a:r>
          </a:p>
          <a:p>
            <a:pPr eaLnBrk="1" hangingPunct="1">
              <a:lnSpc>
                <a:spcPct val="200000"/>
              </a:lnSpc>
              <a:buFont typeface="Arial" charset="0"/>
              <a:buChar char="•"/>
              <a:defRPr/>
            </a:pPr>
            <a:r>
              <a:rPr lang="de-DE" altLang="de-DE" dirty="0"/>
              <a:t>Anwendung bei Kontraindikationen</a:t>
            </a:r>
          </a:p>
          <a:p>
            <a:pPr eaLnBrk="1" hangingPunct="1">
              <a:lnSpc>
                <a:spcPct val="200000"/>
              </a:lnSpc>
              <a:buFont typeface="Arial" charset="0"/>
              <a:buChar char="•"/>
              <a:defRPr/>
            </a:pPr>
            <a:r>
              <a:rPr lang="de-DE" altLang="de-DE" dirty="0"/>
              <a:t>CT gezielte Biopsie </a:t>
            </a:r>
            <a:endParaRPr lang="de-AT" altLang="de-DE" dirty="0"/>
          </a:p>
          <a:p>
            <a:pPr>
              <a:defRPr/>
            </a:pPr>
            <a:endParaRPr lang="de-AT" b="1" dirty="0"/>
          </a:p>
        </p:txBody>
      </p:sp>
      <p:sp>
        <p:nvSpPr>
          <p:cNvPr id="14340" name="Foliennummernplatzhalter 3"/>
          <p:cNvSpPr>
            <a:spLocks noGrp="1"/>
          </p:cNvSpPr>
          <p:nvPr>
            <p:ph type="sldNum" sz="quarter" idx="5"/>
          </p:nvPr>
        </p:nvSpPr>
        <p:spPr bwMode="auto">
          <a:noFill/>
          <a:ln>
            <a:miter lim="800000"/>
            <a:headEnd/>
            <a:tailEnd/>
          </a:ln>
        </p:spPr>
        <p:txBody>
          <a:bodyPr/>
          <a:lstStyle/>
          <a:p>
            <a:fld id="{D5FDE944-BCEF-477D-88C3-9FCCC569F3AE}" type="slidenum">
              <a:rPr lang="de-DE" altLang="en-US"/>
              <a:pPr/>
              <a:t>6</a:t>
            </a:fld>
            <a:endParaRPr lang="de-DE"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bwMode="auto">
          <a:noFill/>
          <a:ln>
            <a:solidFill>
              <a:srgbClr val="000000"/>
            </a:solidFill>
            <a:miter lim="800000"/>
            <a:headEnd/>
            <a:tailEnd/>
          </a:ln>
        </p:spPr>
      </p:sp>
      <p:sp>
        <p:nvSpPr>
          <p:cNvPr id="16387"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altLang="de-DE" smtClean="0"/>
              <a:t>Mit Abstand der häufigste Erreger einer Bandscheibeninfektion ist </a:t>
            </a:r>
            <a:r>
              <a:rPr lang="de-DE" altLang="de-DE" i="1" smtClean="0">
                <a:hlinkClick r:id="rId3" tooltip="Staphylococcus aureus"/>
              </a:rPr>
              <a:t>Staphylococcus aureus</a:t>
            </a:r>
            <a:r>
              <a:rPr lang="de-DE" altLang="de-DE" smtClean="0"/>
              <a:t> mit bis zu 84% </a:t>
            </a:r>
          </a:p>
          <a:p>
            <a:r>
              <a:rPr lang="de-DE" altLang="de-DE" smtClean="0"/>
              <a:t>seltener sind </a:t>
            </a:r>
            <a:r>
              <a:rPr lang="de-DE" altLang="de-DE" i="1" smtClean="0">
                <a:hlinkClick r:id="rId4" tooltip="Staphylococcus epidermidis"/>
              </a:rPr>
              <a:t>Staphylococcus epidermidis</a:t>
            </a:r>
            <a:r>
              <a:rPr lang="de-DE" altLang="de-DE" smtClean="0"/>
              <a:t>, </a:t>
            </a:r>
            <a:r>
              <a:rPr lang="de-DE" altLang="de-DE" i="1" smtClean="0">
                <a:hlinkClick r:id="rId5" tooltip="Escherichia coli"/>
              </a:rPr>
              <a:t>Escherichia coli</a:t>
            </a:r>
            <a:r>
              <a:rPr lang="de-DE" altLang="de-DE" smtClean="0"/>
              <a:t>,</a:t>
            </a:r>
          </a:p>
          <a:p>
            <a:endParaRPr lang="de-DE" altLang="de-DE" smtClean="0"/>
          </a:p>
          <a:p>
            <a:r>
              <a:rPr lang="de-DE" altLang="de-DE" smtClean="0"/>
              <a:t>Nicht nur für die gezielte AB Therapie ist es wichtig zu wissen, welcher Erreger die Krankheit verursacht.</a:t>
            </a:r>
          </a:p>
          <a:p>
            <a:r>
              <a:rPr lang="de-DE" altLang="de-DE" smtClean="0"/>
              <a:t>Nach Identifikation des Erregers können in vielen Fällen Rückschlüsse auf den Primärfokus gezogen werden.</a:t>
            </a:r>
            <a:endParaRPr lang="de-AT" altLang="de-DE" smtClean="0"/>
          </a:p>
          <a:p>
            <a:endParaRPr lang="de-DE" altLang="de-DE" smtClean="0"/>
          </a:p>
          <a:p>
            <a:r>
              <a:rPr lang="de-DE" altLang="de-DE" smtClean="0"/>
              <a:t>Virusdiszitis, die in der Regel als Low-grade-Infektion abläuft, und deren Bedeutung für die vorzeitige Bandscheibendegeneration</a:t>
            </a:r>
            <a:endParaRPr lang="de-AT" altLang="de-DE" smtClean="0"/>
          </a:p>
          <a:p>
            <a:endParaRPr lang="de-AT" altLang="de-DE" smtClean="0"/>
          </a:p>
          <a:p>
            <a:endParaRPr lang="de-AT" altLang="de-DE" smtClean="0"/>
          </a:p>
          <a:p>
            <a:endParaRPr lang="de-AT" altLang="de-DE" smtClean="0"/>
          </a:p>
        </p:txBody>
      </p:sp>
      <p:sp>
        <p:nvSpPr>
          <p:cNvPr id="16388" name="Foliennummernplatzhalter 3"/>
          <p:cNvSpPr>
            <a:spLocks noGrp="1"/>
          </p:cNvSpPr>
          <p:nvPr>
            <p:ph type="sldNum" sz="quarter" idx="5"/>
          </p:nvPr>
        </p:nvSpPr>
        <p:spPr bwMode="auto">
          <a:noFill/>
          <a:ln>
            <a:miter lim="800000"/>
            <a:headEnd/>
            <a:tailEnd/>
          </a:ln>
        </p:spPr>
        <p:txBody>
          <a:bodyPr/>
          <a:lstStyle/>
          <a:p>
            <a:fld id="{BD88C63B-7E22-490C-8999-DAB3ABF7817D}" type="slidenum">
              <a:rPr lang="de-DE" altLang="de-DE"/>
              <a:pPr/>
              <a:t>7</a:t>
            </a:fld>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bwMode="auto">
          <a:noFill/>
          <a:ln>
            <a:solidFill>
              <a:srgbClr val="000000"/>
            </a:solidFill>
            <a:miter lim="800000"/>
            <a:headEnd/>
            <a:tailEnd/>
          </a:ln>
        </p:spPr>
      </p:sp>
      <p:sp>
        <p:nvSpPr>
          <p:cNvPr id="45059" name="Notizenplatzhalter 2">
            <a:extLst>
              <a:ext uri="{FF2B5EF4-FFF2-40B4-BE49-F238E27FC236}">
                <a16:creationId xmlns:a16="http://schemas.microsoft.com/office/drawing/2014/main" xmlns="" id="{7B64F3F9-C902-43BA-AF30-197F69A1B934}"/>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de-AT" altLang="de-DE" dirty="0"/>
              <a:t>Das Behandlungsziel besteht in der </a:t>
            </a:r>
          </a:p>
          <a:p>
            <a:pPr marL="628650" lvl="1" indent="-171450">
              <a:buFont typeface="Arial" panose="020B0604020202020204" pitchFamily="34" charset="0"/>
              <a:buChar char="•"/>
              <a:defRPr/>
            </a:pPr>
            <a:r>
              <a:rPr lang="de-AT" altLang="de-DE" dirty="0"/>
              <a:t>Schmerzfreiheit des Patienten</a:t>
            </a:r>
          </a:p>
          <a:p>
            <a:pPr marL="628650" lvl="1" indent="-171450">
              <a:buFont typeface="Arial" panose="020B0604020202020204" pitchFamily="34" charset="0"/>
              <a:buChar char="•"/>
              <a:defRPr/>
            </a:pPr>
            <a:r>
              <a:rPr lang="de-AT" altLang="de-DE" dirty="0"/>
              <a:t>der Normalisierung der </a:t>
            </a:r>
            <a:r>
              <a:rPr lang="de-AT" altLang="de-DE" dirty="0" err="1"/>
              <a:t>Infektparameter</a:t>
            </a:r>
            <a:r>
              <a:rPr lang="de-AT" altLang="de-DE" dirty="0"/>
              <a:t> und </a:t>
            </a:r>
          </a:p>
          <a:p>
            <a:pPr marL="628650" lvl="1" indent="-171450">
              <a:buFont typeface="Arial" panose="020B0604020202020204" pitchFamily="34" charset="0"/>
              <a:buChar char="•"/>
              <a:defRPr/>
            </a:pPr>
            <a:r>
              <a:rPr lang="de-AT" altLang="de-DE" dirty="0"/>
              <a:t>im knöchernen </a:t>
            </a:r>
            <a:r>
              <a:rPr lang="de-AT" altLang="de-DE" dirty="0" err="1"/>
              <a:t>Durchbau</a:t>
            </a:r>
            <a:r>
              <a:rPr lang="de-AT" altLang="de-DE" dirty="0"/>
              <a:t> des </a:t>
            </a:r>
            <a:r>
              <a:rPr lang="de-AT" altLang="de-DE" dirty="0" err="1"/>
              <a:t>betroﬀenen</a:t>
            </a:r>
            <a:r>
              <a:rPr lang="de-AT" altLang="de-DE" dirty="0"/>
              <a:t> Bewegungssegmentes</a:t>
            </a:r>
          </a:p>
          <a:p>
            <a:pPr>
              <a:defRPr/>
            </a:pPr>
            <a:endParaRPr lang="de-AT" altLang="de-DE" dirty="0"/>
          </a:p>
          <a:p>
            <a:pPr>
              <a:defRPr/>
            </a:pPr>
            <a:r>
              <a:rPr lang="de-DE" altLang="de-DE" dirty="0"/>
              <a:t>Nach gesicherter Diagnose wird mit der </a:t>
            </a:r>
          </a:p>
          <a:p>
            <a:pPr marL="628650" lvl="1" indent="-171450">
              <a:buFont typeface="Arial" panose="020B0604020202020204" pitchFamily="34" charset="0"/>
              <a:buChar char="•"/>
              <a:defRPr/>
            </a:pPr>
            <a:r>
              <a:rPr lang="de-DE" altLang="de-DE" dirty="0"/>
              <a:t>intravenösen (</a:t>
            </a:r>
            <a:r>
              <a:rPr lang="de-DE" altLang="de-DE" dirty="0" err="1"/>
              <a:t>i.v.</a:t>
            </a:r>
            <a:r>
              <a:rPr lang="de-DE" altLang="de-DE" dirty="0"/>
              <a:t>) Antibiotikatherapie begonnen</a:t>
            </a:r>
          </a:p>
          <a:p>
            <a:pPr marL="628650" lvl="1" indent="-171450">
              <a:buFont typeface="Arial" panose="020B0604020202020204" pitchFamily="34" charset="0"/>
              <a:buChar char="•"/>
              <a:defRPr/>
            </a:pPr>
            <a:r>
              <a:rPr lang="de-AT" altLang="de-DE" dirty="0"/>
              <a:t>Durch die </a:t>
            </a:r>
            <a:r>
              <a:rPr lang="de-AT" altLang="de-DE" dirty="0" err="1"/>
              <a:t>i.v.</a:t>
            </a:r>
            <a:r>
              <a:rPr lang="de-AT" altLang="de-DE" dirty="0"/>
              <a:t>-Applikation sind </a:t>
            </a:r>
          </a:p>
          <a:p>
            <a:pPr marL="1085850" lvl="2" indent="-171450">
              <a:buFont typeface="Arial" panose="020B0604020202020204" pitchFamily="34" charset="0"/>
              <a:buChar char="•"/>
              <a:defRPr/>
            </a:pPr>
            <a:r>
              <a:rPr lang="de-AT" altLang="de-DE" dirty="0"/>
              <a:t>Höhere Konzentrationen am Zielort erreichbar und</a:t>
            </a:r>
          </a:p>
          <a:p>
            <a:pPr marL="1085850" lvl="2" indent="-171450">
              <a:buFont typeface="Arial" panose="020B0604020202020204" pitchFamily="34" charset="0"/>
              <a:buChar char="•"/>
              <a:defRPr/>
            </a:pPr>
            <a:r>
              <a:rPr lang="de-AT" altLang="de-DE" dirty="0"/>
              <a:t>die Wirkspiegel der AB besser zu steuern</a:t>
            </a:r>
          </a:p>
          <a:p>
            <a:pPr lvl="1">
              <a:buFont typeface="Arial" panose="020B0604020202020204" pitchFamily="34" charset="0"/>
              <a:buNone/>
              <a:defRPr/>
            </a:pPr>
            <a:r>
              <a:rPr lang="de-AT" altLang="de-DE" dirty="0"/>
              <a:t> als bei der oralen Antibiotikaeinnahme.</a:t>
            </a:r>
            <a:endParaRPr lang="de-DE" altLang="de-DE" dirty="0"/>
          </a:p>
          <a:p>
            <a:pPr>
              <a:defRPr/>
            </a:pPr>
            <a:endParaRPr lang="de-DE" altLang="de-DE" dirty="0"/>
          </a:p>
          <a:p>
            <a:pPr>
              <a:defRPr/>
            </a:pPr>
            <a:r>
              <a:rPr lang="de-DE" altLang="de-DE" b="1" dirty="0"/>
              <a:t>Die empfohlene Dauer </a:t>
            </a:r>
            <a:r>
              <a:rPr lang="de-DE" altLang="de-DE" dirty="0"/>
              <a:t>der antibiotischen Therapie reicht </a:t>
            </a:r>
            <a:r>
              <a:rPr lang="de-DE" altLang="de-DE" b="1" dirty="0"/>
              <a:t>von 6 Wochen bis zu 3 Monaten</a:t>
            </a:r>
          </a:p>
          <a:p>
            <a:pPr>
              <a:defRPr/>
            </a:pPr>
            <a:r>
              <a:rPr lang="de-DE" altLang="de-DE" b="1" dirty="0"/>
              <a:t>	</a:t>
            </a:r>
            <a:r>
              <a:rPr lang="de-DE" altLang="de-DE" dirty="0"/>
              <a:t>In der Literatur konnte bisher kein Unterschied zwischen einer Einnahme von 6 Wochen und einer verlängerten Therapie bis 3 Monaten 	nachgewiesen werden</a:t>
            </a:r>
            <a:endParaRPr lang="de-AT" altLang="de-DE" dirty="0"/>
          </a:p>
          <a:p>
            <a:pPr>
              <a:defRPr/>
            </a:pPr>
            <a:r>
              <a:rPr lang="de-AT" altLang="de-DE" dirty="0"/>
              <a:t> </a:t>
            </a:r>
          </a:p>
          <a:p>
            <a:pPr algn="ctr">
              <a:defRPr/>
            </a:pPr>
            <a:r>
              <a:rPr lang="de-AT" altLang="de-DE" sz="1000" dirty="0" err="1"/>
              <a:t>Roblot</a:t>
            </a:r>
            <a:r>
              <a:rPr lang="de-AT" altLang="de-DE" sz="1000" dirty="0"/>
              <a:t> F, </a:t>
            </a:r>
            <a:r>
              <a:rPr lang="de-AT" altLang="de-DE" sz="1000" dirty="0" err="1"/>
              <a:t>Besnier</a:t>
            </a:r>
            <a:r>
              <a:rPr lang="de-AT" altLang="de-DE" sz="1000" dirty="0"/>
              <a:t> JM, </a:t>
            </a:r>
            <a:r>
              <a:rPr lang="de-AT" altLang="de-DE" sz="1000" dirty="0" err="1"/>
              <a:t>Juhel</a:t>
            </a:r>
            <a:r>
              <a:rPr lang="de-AT" altLang="de-DE" sz="1000" dirty="0"/>
              <a:t> L et al (2007) Optimal  </a:t>
            </a:r>
            <a:r>
              <a:rPr lang="de-AT" altLang="de-DE" sz="1000" dirty="0" err="1"/>
              <a:t>duration</a:t>
            </a:r>
            <a:r>
              <a:rPr lang="de-AT" altLang="de-DE" sz="1000" dirty="0"/>
              <a:t> </a:t>
            </a:r>
            <a:r>
              <a:rPr lang="de-AT" altLang="de-DE" sz="1000" dirty="0" err="1"/>
              <a:t>of</a:t>
            </a:r>
            <a:r>
              <a:rPr lang="de-AT" altLang="de-DE" sz="1000" dirty="0"/>
              <a:t> </a:t>
            </a:r>
            <a:r>
              <a:rPr lang="de-AT" altLang="de-DE" sz="1000" dirty="0" err="1"/>
              <a:t>antibiotic</a:t>
            </a:r>
            <a:r>
              <a:rPr lang="de-AT" altLang="de-DE" sz="1000" dirty="0"/>
              <a:t> </a:t>
            </a:r>
            <a:r>
              <a:rPr lang="de-AT" altLang="de-DE" sz="1000" dirty="0" err="1"/>
              <a:t>therapy</a:t>
            </a:r>
            <a:r>
              <a:rPr lang="de-AT" altLang="de-DE" sz="1000" dirty="0"/>
              <a:t> in vertebral </a:t>
            </a:r>
            <a:r>
              <a:rPr lang="de-AT" altLang="de-DE" sz="1000" dirty="0" err="1"/>
              <a:t>osteomyelitis</a:t>
            </a:r>
            <a:r>
              <a:rPr lang="de-AT" altLang="de-DE" sz="1000" dirty="0"/>
              <a:t>. </a:t>
            </a:r>
            <a:r>
              <a:rPr lang="de-AT" altLang="de-DE" sz="1000" dirty="0" err="1"/>
              <a:t>Semin</a:t>
            </a:r>
            <a:r>
              <a:rPr lang="de-AT" altLang="de-DE" sz="1000" dirty="0"/>
              <a:t> Arthritis </a:t>
            </a:r>
            <a:r>
              <a:rPr lang="de-AT" altLang="de-DE" sz="1000" dirty="0" err="1"/>
              <a:t>Rheum</a:t>
            </a:r>
            <a:r>
              <a:rPr lang="de-AT" altLang="de-DE" sz="1000" dirty="0"/>
              <a:t> 36:269–277</a:t>
            </a:r>
          </a:p>
          <a:p>
            <a:pPr algn="ctr">
              <a:defRPr/>
            </a:pPr>
            <a:endParaRPr lang="de-AT" altLang="de-DE" dirty="0"/>
          </a:p>
          <a:p>
            <a:pPr>
              <a:defRPr/>
            </a:pPr>
            <a:endParaRPr lang="de-AT" altLang="de-DE" dirty="0"/>
          </a:p>
          <a:p>
            <a:pPr>
              <a:defRPr/>
            </a:pPr>
            <a:r>
              <a:rPr lang="de-AT" altLang="de-DE" dirty="0"/>
              <a:t>Die Dauer der Bettruhe ist </a:t>
            </a:r>
          </a:p>
          <a:p>
            <a:pPr marL="628650" lvl="1" indent="-171450">
              <a:buFont typeface="Arial" panose="020B0604020202020204" pitchFamily="34" charset="0"/>
              <a:buChar char="•"/>
              <a:defRPr/>
            </a:pPr>
            <a:r>
              <a:rPr lang="de-AT" altLang="de-DE" dirty="0"/>
              <a:t>individuell von der klinischen Symptomatik sowie </a:t>
            </a:r>
          </a:p>
          <a:p>
            <a:pPr marL="628650" lvl="1" indent="-171450">
              <a:buFont typeface="Arial" panose="020B0604020202020204" pitchFamily="34" charset="0"/>
              <a:buChar char="•"/>
              <a:defRPr/>
            </a:pPr>
            <a:r>
              <a:rPr lang="de-AT" altLang="de-DE" dirty="0"/>
              <a:t>den laborchemischen Verlaufsparametern abhängig.</a:t>
            </a:r>
          </a:p>
          <a:p>
            <a:pPr marL="628650" lvl="1" indent="-171450">
              <a:buFont typeface="Arial" panose="020B0604020202020204" pitchFamily="34" charset="0"/>
              <a:buChar char="•"/>
              <a:defRPr/>
            </a:pPr>
            <a:endParaRPr lang="de-AT" altLang="de-DE" dirty="0"/>
          </a:p>
          <a:p>
            <a:pPr>
              <a:defRPr/>
            </a:pPr>
            <a:r>
              <a:rPr lang="de-AT" altLang="de-DE" dirty="0"/>
              <a:t>Nach einer initialen Bettruhe </a:t>
            </a:r>
          </a:p>
          <a:p>
            <a:pPr marL="628650" lvl="1" indent="-171450">
              <a:buFont typeface="Arial" panose="020B0604020202020204" pitchFamily="34" charset="0"/>
              <a:buChar char="•"/>
              <a:defRPr/>
            </a:pPr>
            <a:r>
              <a:rPr lang="de-AT" altLang="de-DE" dirty="0"/>
              <a:t>wird der Patient bei vorliegender lumbaler oder </a:t>
            </a:r>
            <a:r>
              <a:rPr lang="de-AT" altLang="de-DE" dirty="0" err="1"/>
              <a:t>thorakolumbaler</a:t>
            </a:r>
            <a:r>
              <a:rPr lang="de-AT" altLang="de-DE" dirty="0"/>
              <a:t> SDZ im Korsett mobilisiert.</a:t>
            </a:r>
          </a:p>
          <a:p>
            <a:pPr>
              <a:defRPr/>
            </a:pPr>
            <a:endParaRPr lang="de-AT" altLang="de-DE" dirty="0"/>
          </a:p>
          <a:p>
            <a:pPr>
              <a:defRPr/>
            </a:pPr>
            <a:r>
              <a:rPr lang="de-AT" altLang="de-DE" dirty="0"/>
              <a:t>Das Korsett sollte zum einen </a:t>
            </a:r>
          </a:p>
          <a:p>
            <a:pPr marL="628650" lvl="1" indent="-171450">
              <a:buFont typeface="Arial" panose="020B0604020202020204" pitchFamily="34" charset="0"/>
              <a:buChar char="•"/>
              <a:defRPr/>
            </a:pPr>
            <a:r>
              <a:rPr lang="de-AT" altLang="de-DE" dirty="0"/>
              <a:t>die ventrale Säule durch </a:t>
            </a:r>
            <a:r>
              <a:rPr lang="de-AT" altLang="de-DE" dirty="0" err="1"/>
              <a:t>Reklination</a:t>
            </a:r>
            <a:r>
              <a:rPr lang="de-AT" altLang="de-DE" dirty="0"/>
              <a:t> und Verlagerung der axialen Belastung auf die dorsalen Strukturen entlasten und zum anderen </a:t>
            </a:r>
          </a:p>
          <a:p>
            <a:pPr marL="628650" lvl="1" indent="-171450">
              <a:buFont typeface="Arial" panose="020B0604020202020204" pitchFamily="34" charset="0"/>
              <a:buChar char="•"/>
              <a:defRPr/>
            </a:pPr>
            <a:r>
              <a:rPr lang="de-AT" altLang="de-DE" dirty="0"/>
              <a:t>die Rotationsbewegungen weitgehend limitieren. </a:t>
            </a:r>
          </a:p>
          <a:p>
            <a:pPr marL="171450" indent="-171450">
              <a:buFont typeface="Arial" panose="020B0604020202020204" pitchFamily="34" charset="0"/>
              <a:buChar char="•"/>
              <a:defRPr/>
            </a:pPr>
            <a:endParaRPr lang="de-AT" altLang="de-DE" dirty="0"/>
          </a:p>
          <a:p>
            <a:pPr>
              <a:buFont typeface="Arial" panose="020B0604020202020204" pitchFamily="34" charset="0"/>
              <a:buNone/>
              <a:defRPr/>
            </a:pPr>
            <a:r>
              <a:rPr lang="de-AT" altLang="de-DE" dirty="0"/>
              <a:t>Unter dieser Versorgung kann der Patient unter </a:t>
            </a:r>
            <a:r>
              <a:rPr lang="de-AT" altLang="de-DE" dirty="0" err="1"/>
              <a:t>rückläuﬁgen</a:t>
            </a:r>
            <a:r>
              <a:rPr lang="de-AT" altLang="de-DE" dirty="0"/>
              <a:t> laborchemischen Entzündungsparametern voll mobilisiert werden.</a:t>
            </a:r>
          </a:p>
          <a:p>
            <a:pPr>
              <a:defRPr/>
            </a:pPr>
            <a:endParaRPr lang="de-AT" altLang="de-DE" dirty="0"/>
          </a:p>
          <a:p>
            <a:pPr>
              <a:defRPr/>
            </a:pPr>
            <a:endParaRPr lang="de-AT" altLang="de-DE" dirty="0"/>
          </a:p>
          <a:p>
            <a:pPr>
              <a:defRPr/>
            </a:pPr>
            <a:endParaRPr lang="de-AT" altLang="de-DE" dirty="0"/>
          </a:p>
          <a:p>
            <a:pPr algn="ctr">
              <a:defRPr/>
            </a:pPr>
            <a:endParaRPr lang="de-AT" altLang="de-DE" dirty="0"/>
          </a:p>
          <a:p>
            <a:pPr>
              <a:defRPr/>
            </a:pPr>
            <a:endParaRPr lang="de-AT" altLang="de-DE" dirty="0"/>
          </a:p>
        </p:txBody>
      </p:sp>
      <p:sp>
        <p:nvSpPr>
          <p:cNvPr id="18436" name="Foliennummernplatzhalter 3"/>
          <p:cNvSpPr>
            <a:spLocks noGrp="1"/>
          </p:cNvSpPr>
          <p:nvPr>
            <p:ph type="sldNum" sz="quarter" idx="5"/>
          </p:nvPr>
        </p:nvSpPr>
        <p:spPr bwMode="auto">
          <a:noFill/>
          <a:ln>
            <a:miter lim="800000"/>
            <a:headEnd/>
            <a:tailEnd/>
          </a:ln>
        </p:spPr>
        <p:txBody>
          <a:bodyPr/>
          <a:lstStyle/>
          <a:p>
            <a:fld id="{FC07CE35-0944-4F2C-8F5D-B567B9B0C5E3}" type="slidenum">
              <a:rPr lang="de-DE" altLang="de-DE"/>
              <a:pPr/>
              <a:t>8</a:t>
            </a:fld>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bwMode="auto">
          <a:noFill/>
          <a:ln>
            <a:solidFill>
              <a:srgbClr val="000000"/>
            </a:solidFill>
            <a:miter lim="800000"/>
            <a:headEnd/>
            <a:tailEnd/>
          </a:ln>
        </p:spPr>
      </p:sp>
      <p:sp>
        <p:nvSpPr>
          <p:cNvPr id="20483" name="Notizenplatzhalter 2"/>
          <p:cNvSpPr>
            <a:spLocks noGrp="1"/>
          </p:cNvSpPr>
          <p:nvPr>
            <p:ph type="body" idx="1"/>
          </p:nvPr>
        </p:nvSpPr>
        <p:spPr bwMode="auto">
          <a:noFill/>
        </p:spPr>
        <p:txBody>
          <a:bodyPr wrap="square" numCol="1" anchor="t" anchorCtr="0" compatLnSpc="1">
            <a:prstTxWarp prst="textNoShape">
              <a:avLst/>
            </a:prstTxWarp>
          </a:bodyPr>
          <a:lstStyle/>
          <a:p>
            <a:r>
              <a:rPr lang="de-AT" altLang="de-DE" smtClean="0"/>
              <a:t>Die operative Therapie richtet sich nach dem bewährten chirurgischen Prinzip „ubi pus, ibi evacua</a:t>
            </a:r>
          </a:p>
          <a:p>
            <a:endParaRPr lang="de-AT" altLang="de-DE" smtClean="0"/>
          </a:p>
          <a:p>
            <a:r>
              <a:rPr lang="de-AT" altLang="de-DE" smtClean="0"/>
              <a:t>Absolute Indikationen: </a:t>
            </a:r>
          </a:p>
          <a:p>
            <a:pPr marL="628650" lvl="1" indent="-171450">
              <a:buFontTx/>
              <a:buChar char="•"/>
            </a:pPr>
            <a:r>
              <a:rPr lang="de-AT" altLang="de-DE" smtClean="0"/>
              <a:t>neurologische Defizite, </a:t>
            </a:r>
          </a:p>
          <a:p>
            <a:pPr marL="628650" lvl="1" indent="-171450">
              <a:buFontTx/>
              <a:buChar char="•"/>
            </a:pPr>
            <a:r>
              <a:rPr lang="de-AT" altLang="de-DE" smtClean="0"/>
              <a:t>Wirbelsäuleninstabilität </a:t>
            </a:r>
          </a:p>
          <a:p>
            <a:pPr marL="628650" lvl="1" indent="-171450">
              <a:buFontTx/>
              <a:buChar char="•"/>
            </a:pPr>
            <a:r>
              <a:rPr lang="de-AT" altLang="de-DE" smtClean="0"/>
              <a:t>drohende oder bestehende Deformitäten	</a:t>
            </a:r>
          </a:p>
          <a:p>
            <a:pPr marL="628650" lvl="1" indent="-171450">
              <a:buFontTx/>
              <a:buChar char="•"/>
            </a:pPr>
            <a:r>
              <a:rPr lang="de-AT" altLang="de-DE" smtClean="0"/>
              <a:t>intraspinale und paravertebrale Abszesse</a:t>
            </a:r>
          </a:p>
          <a:p>
            <a:pPr marL="628650" lvl="1" indent="-171450">
              <a:buFontTx/>
              <a:buChar char="•"/>
            </a:pPr>
            <a:r>
              <a:rPr lang="de-AT" altLang="de-DE" smtClean="0"/>
              <a:t>Versagen der antibiotischen Therapie</a:t>
            </a:r>
          </a:p>
          <a:p>
            <a:endParaRPr lang="de-AT" altLang="de-DE" smtClean="0"/>
          </a:p>
          <a:p>
            <a:r>
              <a:rPr lang="de-AT" altLang="de-DE" smtClean="0"/>
              <a:t>Relative Indikationen: 		</a:t>
            </a:r>
          </a:p>
          <a:p>
            <a:r>
              <a:rPr lang="de-AT" altLang="de-DE" smtClean="0"/>
              <a:t>	unkontrollierbarer Schmerz</a:t>
            </a:r>
          </a:p>
          <a:p>
            <a:endParaRPr lang="de-AT" altLang="de-DE" smtClean="0"/>
          </a:p>
        </p:txBody>
      </p:sp>
      <p:sp>
        <p:nvSpPr>
          <p:cNvPr id="20484" name="Foliennummernplatzhalter 3"/>
          <p:cNvSpPr>
            <a:spLocks noGrp="1"/>
          </p:cNvSpPr>
          <p:nvPr>
            <p:ph type="sldNum" sz="quarter" idx="5"/>
          </p:nvPr>
        </p:nvSpPr>
        <p:spPr bwMode="auto">
          <a:noFill/>
          <a:ln>
            <a:miter lim="800000"/>
            <a:headEnd/>
            <a:tailEnd/>
          </a:ln>
        </p:spPr>
        <p:txBody>
          <a:bodyPr/>
          <a:lstStyle/>
          <a:p>
            <a:fld id="{D7C402A9-2B14-4E83-B4D5-232DEAC56577}" type="slidenum">
              <a:rPr lang="de-DE" altLang="de-DE"/>
              <a:pPr/>
              <a:t>9</a:t>
            </a:fld>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a:extLst>
              <a:ext uri="{FF2B5EF4-FFF2-40B4-BE49-F238E27FC236}">
                <a16:creationId xmlns:a16="http://schemas.microsoft.com/office/drawing/2014/main" xmlns="" id="{1FFA4A4D-09EC-40F1-9F4A-43C3839EDF18}"/>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xmlns="" id="{A34973A4-51C0-425D-85E6-2F8F33D69DEC}"/>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xmlns="" id="{6ABE26B8-FE6D-463E-9D81-5B6B5AA39A0D}"/>
              </a:ext>
            </a:extLst>
          </p:cNvPr>
          <p:cNvSpPr>
            <a:spLocks noGrp="1" noChangeArrowheads="1"/>
          </p:cNvSpPr>
          <p:nvPr>
            <p:ph type="sldNum" sz="quarter" idx="12"/>
          </p:nvPr>
        </p:nvSpPr>
        <p:spPr>
          <a:ln/>
        </p:spPr>
        <p:txBody>
          <a:bodyPr/>
          <a:lstStyle>
            <a:lvl1pPr>
              <a:defRPr/>
            </a:lvl1pPr>
          </a:lstStyle>
          <a:p>
            <a:fld id="{774D5640-B10C-4547-BDDD-5CB555359949}" type="slidenum">
              <a:rPr lang="de-DE" altLang="de-DE"/>
              <a:pPr/>
              <a:t>‹Nr.›</a:t>
            </a:fld>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xmlns="" id="{1FFA4A4D-09EC-40F1-9F4A-43C3839EDF18}"/>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xmlns="" id="{A34973A4-51C0-425D-85E6-2F8F33D69DEC}"/>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xmlns="" id="{6ABE26B8-FE6D-463E-9D81-5B6B5AA39A0D}"/>
              </a:ext>
            </a:extLst>
          </p:cNvPr>
          <p:cNvSpPr>
            <a:spLocks noGrp="1" noChangeArrowheads="1"/>
          </p:cNvSpPr>
          <p:nvPr>
            <p:ph type="sldNum" sz="quarter" idx="12"/>
          </p:nvPr>
        </p:nvSpPr>
        <p:spPr>
          <a:ln/>
        </p:spPr>
        <p:txBody>
          <a:bodyPr/>
          <a:lstStyle>
            <a:lvl1pPr>
              <a:defRPr/>
            </a:lvl1pPr>
          </a:lstStyle>
          <a:p>
            <a:fld id="{7E138CD0-6B23-428A-946A-81F2213DBD4C}" type="slidenum">
              <a:rPr lang="de-DE" altLang="de-DE"/>
              <a:pPr/>
              <a:t>‹Nr.›</a:t>
            </a:fld>
            <a:endParaRPr lang="de-DE" alt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xmlns="" id="{1FFA4A4D-09EC-40F1-9F4A-43C3839EDF18}"/>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xmlns="" id="{A34973A4-51C0-425D-85E6-2F8F33D69DEC}"/>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xmlns="" id="{6ABE26B8-FE6D-463E-9D81-5B6B5AA39A0D}"/>
              </a:ext>
            </a:extLst>
          </p:cNvPr>
          <p:cNvSpPr>
            <a:spLocks noGrp="1" noChangeArrowheads="1"/>
          </p:cNvSpPr>
          <p:nvPr>
            <p:ph type="sldNum" sz="quarter" idx="12"/>
          </p:nvPr>
        </p:nvSpPr>
        <p:spPr>
          <a:ln/>
        </p:spPr>
        <p:txBody>
          <a:bodyPr/>
          <a:lstStyle>
            <a:lvl1pPr>
              <a:defRPr/>
            </a:lvl1pPr>
          </a:lstStyle>
          <a:p>
            <a:fld id="{594D2F4D-681F-4FFA-A0E0-7DA0000A7C6D}" type="slidenum">
              <a:rPr lang="de-DE" altLang="de-DE"/>
              <a:pPr/>
              <a:t>‹Nr.›</a:t>
            </a:fld>
            <a:endParaRPr lang="de-DE" alt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xmlns="" id="{1FFA4A4D-09EC-40F1-9F4A-43C3839EDF18}"/>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xmlns="" id="{A34973A4-51C0-425D-85E6-2F8F33D69DEC}"/>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xmlns="" id="{6ABE26B8-FE6D-463E-9D81-5B6B5AA39A0D}"/>
              </a:ext>
            </a:extLst>
          </p:cNvPr>
          <p:cNvSpPr>
            <a:spLocks noGrp="1" noChangeArrowheads="1"/>
          </p:cNvSpPr>
          <p:nvPr>
            <p:ph type="sldNum" sz="quarter" idx="12"/>
          </p:nvPr>
        </p:nvSpPr>
        <p:spPr>
          <a:ln/>
        </p:spPr>
        <p:txBody>
          <a:bodyPr/>
          <a:lstStyle>
            <a:lvl1pPr>
              <a:defRPr/>
            </a:lvl1pPr>
          </a:lstStyle>
          <a:p>
            <a:fld id="{BACA0BAC-6FD0-4C94-96A3-7819A14B5FF2}" type="slidenum">
              <a:rPr lang="de-DE" altLang="de-DE"/>
              <a:pPr/>
              <a:t>‹Nr.›</a:t>
            </a:fld>
            <a:endParaRPr lang="de-DE" alt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a:extLst>
              <a:ext uri="{FF2B5EF4-FFF2-40B4-BE49-F238E27FC236}">
                <a16:creationId xmlns:a16="http://schemas.microsoft.com/office/drawing/2014/main" xmlns="" id="{1FFA4A4D-09EC-40F1-9F4A-43C3839EDF18}"/>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xmlns="" id="{A34973A4-51C0-425D-85E6-2F8F33D69DEC}"/>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xmlns="" id="{6ABE26B8-FE6D-463E-9D81-5B6B5AA39A0D}"/>
              </a:ext>
            </a:extLst>
          </p:cNvPr>
          <p:cNvSpPr>
            <a:spLocks noGrp="1" noChangeArrowheads="1"/>
          </p:cNvSpPr>
          <p:nvPr>
            <p:ph type="sldNum" sz="quarter" idx="12"/>
          </p:nvPr>
        </p:nvSpPr>
        <p:spPr>
          <a:ln/>
        </p:spPr>
        <p:txBody>
          <a:bodyPr/>
          <a:lstStyle>
            <a:lvl1pPr>
              <a:defRPr/>
            </a:lvl1pPr>
          </a:lstStyle>
          <a:p>
            <a:fld id="{B72E7F40-6EE4-4B6C-9309-F62ED1A4EA38}" type="slidenum">
              <a:rPr lang="de-DE" altLang="de-DE"/>
              <a:pPr/>
              <a:t>‹Nr.›</a:t>
            </a:fld>
            <a:endParaRPr lang="de-DE" alt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xmlns="" id="{1FFA4A4D-09EC-40F1-9F4A-43C3839EDF18}"/>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a:extLst>
              <a:ext uri="{FF2B5EF4-FFF2-40B4-BE49-F238E27FC236}">
                <a16:creationId xmlns:a16="http://schemas.microsoft.com/office/drawing/2014/main" xmlns="" id="{A34973A4-51C0-425D-85E6-2F8F33D69DEC}"/>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a:extLst>
              <a:ext uri="{FF2B5EF4-FFF2-40B4-BE49-F238E27FC236}">
                <a16:creationId xmlns:a16="http://schemas.microsoft.com/office/drawing/2014/main" xmlns="" id="{6ABE26B8-FE6D-463E-9D81-5B6B5AA39A0D}"/>
              </a:ext>
            </a:extLst>
          </p:cNvPr>
          <p:cNvSpPr>
            <a:spLocks noGrp="1" noChangeArrowheads="1"/>
          </p:cNvSpPr>
          <p:nvPr>
            <p:ph type="sldNum" sz="quarter" idx="12"/>
          </p:nvPr>
        </p:nvSpPr>
        <p:spPr>
          <a:ln/>
        </p:spPr>
        <p:txBody>
          <a:bodyPr/>
          <a:lstStyle>
            <a:lvl1pPr>
              <a:defRPr/>
            </a:lvl1pPr>
          </a:lstStyle>
          <a:p>
            <a:fld id="{AA60214A-06A6-49A4-840C-0F95FF65C270}" type="slidenum">
              <a:rPr lang="de-DE" altLang="de-DE"/>
              <a:pPr/>
              <a:t>‹Nr.›</a:t>
            </a:fld>
            <a:endParaRPr lang="de-DE" alt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xmlns="" id="{1FFA4A4D-09EC-40F1-9F4A-43C3839EDF18}"/>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8" name="Rectangle 5">
            <a:extLst>
              <a:ext uri="{FF2B5EF4-FFF2-40B4-BE49-F238E27FC236}">
                <a16:creationId xmlns:a16="http://schemas.microsoft.com/office/drawing/2014/main" xmlns="" id="{A34973A4-51C0-425D-85E6-2F8F33D69DEC}"/>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9" name="Rectangle 6">
            <a:extLst>
              <a:ext uri="{FF2B5EF4-FFF2-40B4-BE49-F238E27FC236}">
                <a16:creationId xmlns:a16="http://schemas.microsoft.com/office/drawing/2014/main" xmlns="" id="{6ABE26B8-FE6D-463E-9D81-5B6B5AA39A0D}"/>
              </a:ext>
            </a:extLst>
          </p:cNvPr>
          <p:cNvSpPr>
            <a:spLocks noGrp="1" noChangeArrowheads="1"/>
          </p:cNvSpPr>
          <p:nvPr>
            <p:ph type="sldNum" sz="quarter" idx="12"/>
          </p:nvPr>
        </p:nvSpPr>
        <p:spPr>
          <a:ln/>
        </p:spPr>
        <p:txBody>
          <a:bodyPr/>
          <a:lstStyle>
            <a:lvl1pPr>
              <a:defRPr/>
            </a:lvl1pPr>
          </a:lstStyle>
          <a:p>
            <a:fld id="{B64F969B-CBE0-4512-9323-2B9079F0B988}" type="slidenum">
              <a:rPr lang="de-DE" altLang="de-DE"/>
              <a:pPr/>
              <a:t>‹Nr.›</a:t>
            </a:fld>
            <a:endParaRPr lang="de-DE" alt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xmlns="" id="{1FFA4A4D-09EC-40F1-9F4A-43C3839EDF18}"/>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4" name="Rectangle 5">
            <a:extLst>
              <a:ext uri="{FF2B5EF4-FFF2-40B4-BE49-F238E27FC236}">
                <a16:creationId xmlns:a16="http://schemas.microsoft.com/office/drawing/2014/main" xmlns="" id="{A34973A4-51C0-425D-85E6-2F8F33D69DEC}"/>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5" name="Rectangle 6">
            <a:extLst>
              <a:ext uri="{FF2B5EF4-FFF2-40B4-BE49-F238E27FC236}">
                <a16:creationId xmlns:a16="http://schemas.microsoft.com/office/drawing/2014/main" xmlns="" id="{6ABE26B8-FE6D-463E-9D81-5B6B5AA39A0D}"/>
              </a:ext>
            </a:extLst>
          </p:cNvPr>
          <p:cNvSpPr>
            <a:spLocks noGrp="1" noChangeArrowheads="1"/>
          </p:cNvSpPr>
          <p:nvPr>
            <p:ph type="sldNum" sz="quarter" idx="12"/>
          </p:nvPr>
        </p:nvSpPr>
        <p:spPr>
          <a:ln/>
        </p:spPr>
        <p:txBody>
          <a:bodyPr/>
          <a:lstStyle>
            <a:lvl1pPr>
              <a:defRPr/>
            </a:lvl1pPr>
          </a:lstStyle>
          <a:p>
            <a:fld id="{5CBCB5B3-6FD4-4814-A8B7-5FE417977F25}" type="slidenum">
              <a:rPr lang="de-DE" altLang="de-DE"/>
              <a:pPr/>
              <a:t>‹Nr.›</a:t>
            </a:fld>
            <a:endParaRPr lang="de-DE" alt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1FFA4A4D-09EC-40F1-9F4A-43C3839EDF18}"/>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3" name="Rectangle 5">
            <a:extLst>
              <a:ext uri="{FF2B5EF4-FFF2-40B4-BE49-F238E27FC236}">
                <a16:creationId xmlns:a16="http://schemas.microsoft.com/office/drawing/2014/main" xmlns="" id="{A34973A4-51C0-425D-85E6-2F8F33D69DEC}"/>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4" name="Rectangle 6">
            <a:extLst>
              <a:ext uri="{FF2B5EF4-FFF2-40B4-BE49-F238E27FC236}">
                <a16:creationId xmlns:a16="http://schemas.microsoft.com/office/drawing/2014/main" xmlns="" id="{6ABE26B8-FE6D-463E-9D81-5B6B5AA39A0D}"/>
              </a:ext>
            </a:extLst>
          </p:cNvPr>
          <p:cNvSpPr>
            <a:spLocks noGrp="1" noChangeArrowheads="1"/>
          </p:cNvSpPr>
          <p:nvPr>
            <p:ph type="sldNum" sz="quarter" idx="12"/>
          </p:nvPr>
        </p:nvSpPr>
        <p:spPr>
          <a:ln/>
        </p:spPr>
        <p:txBody>
          <a:bodyPr/>
          <a:lstStyle>
            <a:lvl1pPr>
              <a:defRPr/>
            </a:lvl1pPr>
          </a:lstStyle>
          <a:p>
            <a:fld id="{AC701413-11BE-4F1B-B26D-F66ACBB1FDDC}" type="slidenum">
              <a:rPr lang="de-DE" altLang="de-DE"/>
              <a:pPr/>
              <a:t>‹Nr.›</a:t>
            </a:fld>
            <a:endParaRPr lang="de-DE" alt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xmlns="" id="{1FFA4A4D-09EC-40F1-9F4A-43C3839EDF18}"/>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a:extLst>
              <a:ext uri="{FF2B5EF4-FFF2-40B4-BE49-F238E27FC236}">
                <a16:creationId xmlns:a16="http://schemas.microsoft.com/office/drawing/2014/main" xmlns="" id="{A34973A4-51C0-425D-85E6-2F8F33D69DEC}"/>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a:extLst>
              <a:ext uri="{FF2B5EF4-FFF2-40B4-BE49-F238E27FC236}">
                <a16:creationId xmlns:a16="http://schemas.microsoft.com/office/drawing/2014/main" xmlns="" id="{6ABE26B8-FE6D-463E-9D81-5B6B5AA39A0D}"/>
              </a:ext>
            </a:extLst>
          </p:cNvPr>
          <p:cNvSpPr>
            <a:spLocks noGrp="1" noChangeArrowheads="1"/>
          </p:cNvSpPr>
          <p:nvPr>
            <p:ph type="sldNum" sz="quarter" idx="12"/>
          </p:nvPr>
        </p:nvSpPr>
        <p:spPr>
          <a:ln/>
        </p:spPr>
        <p:txBody>
          <a:bodyPr/>
          <a:lstStyle>
            <a:lvl1pPr>
              <a:defRPr/>
            </a:lvl1pPr>
          </a:lstStyle>
          <a:p>
            <a:fld id="{98CFF294-6073-407C-A7F2-4301347EDE13}" type="slidenum">
              <a:rPr lang="de-DE" altLang="de-DE"/>
              <a:pPr/>
              <a:t>‹Nr.›</a:t>
            </a:fld>
            <a:endParaRPr lang="de-DE" alt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xmlns="" id="{1FFA4A4D-09EC-40F1-9F4A-43C3839EDF18}"/>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a:extLst>
              <a:ext uri="{FF2B5EF4-FFF2-40B4-BE49-F238E27FC236}">
                <a16:creationId xmlns:a16="http://schemas.microsoft.com/office/drawing/2014/main" xmlns="" id="{A34973A4-51C0-425D-85E6-2F8F33D69DEC}"/>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a:extLst>
              <a:ext uri="{FF2B5EF4-FFF2-40B4-BE49-F238E27FC236}">
                <a16:creationId xmlns:a16="http://schemas.microsoft.com/office/drawing/2014/main" xmlns="" id="{6ABE26B8-FE6D-463E-9D81-5B6B5AA39A0D}"/>
              </a:ext>
            </a:extLst>
          </p:cNvPr>
          <p:cNvSpPr>
            <a:spLocks noGrp="1" noChangeArrowheads="1"/>
          </p:cNvSpPr>
          <p:nvPr>
            <p:ph type="sldNum" sz="quarter" idx="12"/>
          </p:nvPr>
        </p:nvSpPr>
        <p:spPr>
          <a:ln/>
        </p:spPr>
        <p:txBody>
          <a:bodyPr/>
          <a:lstStyle>
            <a:lvl1pPr>
              <a:defRPr/>
            </a:lvl1pPr>
          </a:lstStyle>
          <a:p>
            <a:fld id="{D2DF47B8-D4B8-4764-99AD-22E9A3DD1316}" type="slidenum">
              <a:rPr lang="de-DE" altLang="de-DE"/>
              <a:pPr/>
              <a:t>‹Nr.›</a:t>
            </a:fld>
            <a:endParaRPr lang="de-DE" alt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a:extLst>
              <a:ext uri="{FF2B5EF4-FFF2-40B4-BE49-F238E27FC236}">
                <a16:creationId xmlns:a16="http://schemas.microsoft.com/office/drawing/2014/main" xmlns="" id="{1FFA4A4D-09EC-40F1-9F4A-43C3839EDF1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de-DE" altLang="de-DE"/>
          </a:p>
        </p:txBody>
      </p:sp>
      <p:sp>
        <p:nvSpPr>
          <p:cNvPr id="1029" name="Rectangle 5">
            <a:extLst>
              <a:ext uri="{FF2B5EF4-FFF2-40B4-BE49-F238E27FC236}">
                <a16:creationId xmlns:a16="http://schemas.microsoft.com/office/drawing/2014/main" xmlns="" id="{A34973A4-51C0-425D-85E6-2F8F33D69DE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de-DE" altLang="de-DE"/>
          </a:p>
        </p:txBody>
      </p:sp>
      <p:sp>
        <p:nvSpPr>
          <p:cNvPr id="1030" name="Rectangle 6">
            <a:extLst>
              <a:ext uri="{FF2B5EF4-FFF2-40B4-BE49-F238E27FC236}">
                <a16:creationId xmlns:a16="http://schemas.microsoft.com/office/drawing/2014/main" xmlns="" id="{6ABE26B8-FE6D-463E-9D81-5B6B5AA39A0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0DEC9D52-291C-4BAE-B53C-8AC5885761D5}"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feld 7"/>
          <p:cNvSpPr txBox="1">
            <a:spLocks noChangeArrowheads="1"/>
          </p:cNvSpPr>
          <p:nvPr/>
        </p:nvSpPr>
        <p:spPr bwMode="auto">
          <a:xfrm>
            <a:off x="-1116013" y="1582738"/>
            <a:ext cx="7451726" cy="769937"/>
          </a:xfrm>
          <a:prstGeom prst="rect">
            <a:avLst/>
          </a:prstGeom>
          <a:noFill/>
          <a:ln w="9525">
            <a:noFill/>
            <a:miter lim="800000"/>
            <a:headEnd/>
            <a:tailEnd/>
          </a:ln>
        </p:spPr>
        <p:txBody>
          <a:bodyPr>
            <a:spAutoFit/>
          </a:bodyPr>
          <a:lstStyle/>
          <a:p>
            <a:pPr>
              <a:spcBef>
                <a:spcPct val="20000"/>
              </a:spcBef>
            </a:pPr>
            <a:r>
              <a:rPr lang="en-US" altLang="de-DE"/>
              <a:t>	</a:t>
            </a:r>
            <a:r>
              <a:rPr lang="en-US" altLang="de-DE" sz="4400"/>
              <a:t>	</a:t>
            </a:r>
            <a:endParaRPr lang="de-DE" altLang="de-DE" sz="4400"/>
          </a:p>
        </p:txBody>
      </p:sp>
      <p:sp>
        <p:nvSpPr>
          <p:cNvPr id="3075" name="Rechteck 1"/>
          <p:cNvSpPr>
            <a:spLocks noChangeArrowheads="1"/>
          </p:cNvSpPr>
          <p:nvPr/>
        </p:nvSpPr>
        <p:spPr bwMode="auto">
          <a:xfrm>
            <a:off x="323850" y="1169988"/>
            <a:ext cx="8582025" cy="1322387"/>
          </a:xfrm>
          <a:prstGeom prst="rect">
            <a:avLst/>
          </a:prstGeom>
          <a:noFill/>
          <a:ln w="9525">
            <a:noFill/>
            <a:miter lim="800000"/>
            <a:headEnd/>
            <a:tailEnd/>
          </a:ln>
        </p:spPr>
        <p:txBody>
          <a:bodyPr>
            <a:spAutoFit/>
          </a:bodyPr>
          <a:lstStyle/>
          <a:p>
            <a:pPr algn="ctr" eaLnBrk="1" hangingPunct="1"/>
            <a:r>
              <a:rPr lang="de-AT" altLang="de-DE" sz="4000"/>
              <a:t>Spondylodiszitis und der epidurale Abszeß</a:t>
            </a:r>
            <a:endParaRPr lang="de-AT" altLang="de-DE" sz="4000" b="1"/>
          </a:p>
        </p:txBody>
      </p:sp>
      <p:sp>
        <p:nvSpPr>
          <p:cNvPr id="3076" name="Textfeld 1"/>
          <p:cNvSpPr txBox="1">
            <a:spLocks noChangeArrowheads="1"/>
          </p:cNvSpPr>
          <p:nvPr/>
        </p:nvSpPr>
        <p:spPr bwMode="auto">
          <a:xfrm>
            <a:off x="-198438" y="5540375"/>
            <a:ext cx="9144001" cy="1201738"/>
          </a:xfrm>
          <a:prstGeom prst="rect">
            <a:avLst/>
          </a:prstGeom>
          <a:noFill/>
          <a:ln w="9525">
            <a:noFill/>
            <a:miter lim="800000"/>
            <a:headEnd/>
            <a:tailEnd/>
          </a:ln>
        </p:spPr>
        <p:txBody>
          <a:bodyPr>
            <a:spAutoFit/>
          </a:bodyPr>
          <a:lstStyle/>
          <a:p>
            <a:pPr algn="ctr" eaLnBrk="1" hangingPunct="1"/>
            <a:r>
              <a:rPr lang="de-DE" altLang="de-DE"/>
              <a:t>Dr. med. univ. Florian Obwegeser, MSc  </a:t>
            </a:r>
          </a:p>
          <a:p>
            <a:pPr algn="ctr" eaLnBrk="1" hangingPunct="1"/>
            <a:r>
              <a:rPr lang="de-DE" altLang="de-DE"/>
              <a:t>Facharzt </a:t>
            </a:r>
          </a:p>
          <a:p>
            <a:pPr algn="ctr" eaLnBrk="1" hangingPunct="1"/>
            <a:r>
              <a:rPr lang="de-DE" altLang="de-DE"/>
              <a:t>Abteilung Orthopädie</a:t>
            </a:r>
          </a:p>
          <a:p>
            <a:pPr algn="ctr" eaLnBrk="1" hangingPunct="1"/>
            <a:r>
              <a:rPr lang="de-DE" altLang="de-DE"/>
              <a:t>LKH Feldkirch</a:t>
            </a:r>
          </a:p>
        </p:txBody>
      </p:sp>
      <p:pic>
        <p:nvPicPr>
          <p:cNvPr id="3077" name="Grafik 1"/>
          <p:cNvPicPr>
            <a:picLocks noChangeAspect="1"/>
          </p:cNvPicPr>
          <p:nvPr/>
        </p:nvPicPr>
        <p:blipFill>
          <a:blip r:embed="rId3" cstate="print"/>
          <a:srcRect/>
          <a:stretch>
            <a:fillRect/>
          </a:stretch>
        </p:blipFill>
        <p:spPr bwMode="auto">
          <a:xfrm>
            <a:off x="407988" y="2565400"/>
            <a:ext cx="2003425" cy="2849563"/>
          </a:xfrm>
          <a:prstGeom prst="rect">
            <a:avLst/>
          </a:prstGeom>
          <a:noFill/>
          <a:ln w="9525">
            <a:noFill/>
            <a:miter lim="800000"/>
            <a:headEnd/>
            <a:tailEnd/>
          </a:ln>
        </p:spPr>
      </p:pic>
      <p:pic>
        <p:nvPicPr>
          <p:cNvPr id="3" name="Grafik 2">
            <a:extLst>
              <a:ext uri="{FF2B5EF4-FFF2-40B4-BE49-F238E27FC236}">
                <a16:creationId xmlns:a16="http://schemas.microsoft.com/office/drawing/2014/main" xmlns="" id="{3843FCE0-FCA5-4ABD-92A5-289F91F6F03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87823" y="2636913"/>
            <a:ext cx="2898036" cy="2849736"/>
          </a:xfrm>
          <a:prstGeom prst="rect">
            <a:avLst/>
          </a:prstGeom>
          <a:scene3d>
            <a:camera prst="orthographicFront">
              <a:rot lat="0" lon="5400000" rev="0"/>
            </a:camera>
            <a:lightRig rig="threePt" dir="t"/>
          </a:scene3d>
        </p:spPr>
      </p:pic>
      <p:pic>
        <p:nvPicPr>
          <p:cNvPr id="3079" name="Grafik 3"/>
          <p:cNvPicPr>
            <a:picLocks noChangeAspect="1"/>
          </p:cNvPicPr>
          <p:nvPr/>
        </p:nvPicPr>
        <p:blipFill>
          <a:blip r:embed="rId5" cstate="print"/>
          <a:srcRect/>
          <a:stretch>
            <a:fillRect/>
          </a:stretch>
        </p:blipFill>
        <p:spPr bwMode="auto">
          <a:xfrm>
            <a:off x="1839913" y="2565400"/>
            <a:ext cx="2898775" cy="2849563"/>
          </a:xfrm>
          <a:prstGeom prst="rect">
            <a:avLst/>
          </a:prstGeom>
          <a:noFill/>
          <a:ln w="9525">
            <a:noFill/>
            <a:miter lim="800000"/>
            <a:headEnd/>
            <a:tailEnd/>
          </a:ln>
        </p:spPr>
      </p:pic>
      <p:pic>
        <p:nvPicPr>
          <p:cNvPr id="3080" name="Grafik 4"/>
          <p:cNvPicPr>
            <a:picLocks noChangeAspect="1"/>
          </p:cNvPicPr>
          <p:nvPr/>
        </p:nvPicPr>
        <p:blipFill>
          <a:blip r:embed="rId6" cstate="print"/>
          <a:srcRect/>
          <a:stretch>
            <a:fillRect/>
          </a:stretch>
        </p:blipFill>
        <p:spPr bwMode="auto">
          <a:xfrm>
            <a:off x="4859338" y="2565400"/>
            <a:ext cx="4086225" cy="294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hteck 1"/>
          <p:cNvSpPr>
            <a:spLocks noChangeArrowheads="1"/>
          </p:cNvSpPr>
          <p:nvPr/>
        </p:nvSpPr>
        <p:spPr bwMode="auto">
          <a:xfrm>
            <a:off x="-22225" y="1430338"/>
            <a:ext cx="8729663" cy="768350"/>
          </a:xfrm>
          <a:prstGeom prst="rect">
            <a:avLst/>
          </a:prstGeom>
          <a:noFill/>
          <a:ln w="9525">
            <a:noFill/>
            <a:miter lim="800000"/>
            <a:headEnd/>
            <a:tailEnd/>
          </a:ln>
        </p:spPr>
        <p:txBody>
          <a:bodyPr>
            <a:spAutoFit/>
          </a:bodyPr>
          <a:lstStyle/>
          <a:p>
            <a:pPr eaLnBrk="1" hangingPunct="1"/>
            <a:r>
              <a:rPr lang="de-DE" altLang="de-DE" sz="4400"/>
              <a:t>  </a:t>
            </a:r>
            <a:r>
              <a:rPr lang="de-AT" altLang="de-DE" sz="4400"/>
              <a:t>Operativ - Prinzip</a:t>
            </a:r>
          </a:p>
        </p:txBody>
      </p:sp>
      <p:pic>
        <p:nvPicPr>
          <p:cNvPr id="21507" name="Picture 2"/>
          <p:cNvPicPr>
            <a:picLocks noChangeAspect="1" noChangeArrowheads="1"/>
          </p:cNvPicPr>
          <p:nvPr/>
        </p:nvPicPr>
        <p:blipFill>
          <a:blip r:embed="rId3" cstate="print"/>
          <a:srcRect/>
          <a:stretch>
            <a:fillRect/>
          </a:stretch>
        </p:blipFill>
        <p:spPr bwMode="auto">
          <a:xfrm>
            <a:off x="436563" y="2420938"/>
            <a:ext cx="2782887" cy="3384550"/>
          </a:xfrm>
          <a:prstGeom prst="rect">
            <a:avLst/>
          </a:prstGeom>
          <a:noFill/>
          <a:ln w="9525">
            <a:noFill/>
            <a:miter lim="800000"/>
            <a:headEnd/>
            <a:tailEnd/>
          </a:ln>
        </p:spPr>
      </p:pic>
      <p:graphicFrame>
        <p:nvGraphicFramePr>
          <p:cNvPr id="6" name="Tabelle 5">
            <a:extLst>
              <a:ext uri="{FF2B5EF4-FFF2-40B4-BE49-F238E27FC236}">
                <a16:creationId xmlns:a16="http://schemas.microsoft.com/office/drawing/2014/main" xmlns="" id="{1596B5CD-05E1-4B5B-95BC-9F6F1D9C432E}"/>
              </a:ext>
            </a:extLst>
          </p:cNvPr>
          <p:cNvGraphicFramePr>
            <a:graphicFrameLocks noGrp="1"/>
          </p:cNvGraphicFramePr>
          <p:nvPr/>
        </p:nvGraphicFramePr>
        <p:xfrm>
          <a:off x="3492500" y="2419350"/>
          <a:ext cx="5400675" cy="3867150"/>
        </p:xfrm>
        <a:graphic>
          <a:graphicData uri="http://schemas.openxmlformats.org/drawingml/2006/table">
            <a:tbl>
              <a:tblPr firstRow="1" bandRow="1">
                <a:tableStyleId>{5C22544A-7EE6-4342-B048-85BDC9FD1C3A}</a:tableStyleId>
              </a:tblPr>
              <a:tblGrid>
                <a:gridCol w="5400675">
                  <a:extLst>
                    <a:ext uri="{9D8B030D-6E8A-4147-A177-3AD203B41FA5}">
                      <a16:colId xmlns:a16="http://schemas.microsoft.com/office/drawing/2014/main" xmlns="" val="20000"/>
                    </a:ext>
                  </a:extLst>
                </a:gridCol>
              </a:tblGrid>
              <a:tr h="4315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AT" sz="1800" b="1" kern="1200" dirty="0">
                          <a:solidFill>
                            <a:schemeClr val="lt1"/>
                          </a:solidFill>
                          <a:effectLst/>
                          <a:latin typeface="+mn-lt"/>
                          <a:ea typeface="+mn-ea"/>
                          <a:cs typeface="+mn-cs"/>
                        </a:rPr>
                        <a:t>Drainage aller Abszesse</a:t>
                      </a:r>
                      <a:endParaRPr lang="de-DE" sz="1800" dirty="0">
                        <a:solidFill>
                          <a:schemeClr val="bg1"/>
                        </a:solidFill>
                      </a:endParaRPr>
                    </a:p>
                  </a:txBody>
                  <a:tcPr marL="91441" marR="91441" marT="45703" marB="45703">
                    <a:solidFill>
                      <a:srgbClr val="0070C0"/>
                    </a:solidFill>
                  </a:tcPr>
                </a:tc>
                <a:extLst>
                  <a:ext uri="{0D108BD9-81ED-4DB2-BD59-A6C34878D82A}">
                    <a16:rowId xmlns:a16="http://schemas.microsoft.com/office/drawing/2014/main" xmlns="" val="10000"/>
                  </a:ext>
                </a:extLst>
              </a:tr>
              <a:tr h="3656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dirty="0">
                          <a:solidFill>
                            <a:schemeClr val="accent6">
                              <a:lumMod val="60000"/>
                              <a:lumOff val="40000"/>
                            </a:schemeClr>
                          </a:solidFill>
                        </a:rPr>
                        <a:t>↓</a:t>
                      </a:r>
                    </a:p>
                  </a:txBody>
                  <a:tcPr marL="91441" marR="91441" marT="45703" marB="45703"/>
                </a:tc>
                <a:extLst>
                  <a:ext uri="{0D108BD9-81ED-4DB2-BD59-A6C34878D82A}">
                    <a16:rowId xmlns:a16="http://schemas.microsoft.com/office/drawing/2014/main" xmlns="" val="10001"/>
                  </a:ext>
                </a:extLst>
              </a:tr>
              <a:tr h="6399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AT" sz="1800" b="1" kern="1200" dirty="0" err="1">
                          <a:solidFill>
                            <a:schemeClr val="lt1"/>
                          </a:solidFill>
                          <a:effectLst/>
                          <a:latin typeface="+mn-lt"/>
                          <a:ea typeface="+mn-ea"/>
                          <a:cs typeface="+mn-cs"/>
                        </a:rPr>
                        <a:t>Nekrosektomie</a:t>
                      </a:r>
                      <a:r>
                        <a:rPr lang="de-AT" sz="1800" b="1" kern="1200" dirty="0">
                          <a:solidFill>
                            <a:schemeClr val="lt1"/>
                          </a:solidFill>
                          <a:effectLst/>
                          <a:latin typeface="+mn-lt"/>
                          <a:ea typeface="+mn-ea"/>
                          <a:cs typeface="+mn-cs"/>
                        </a:rPr>
                        <a:t> und Kürettage des entzündlichen Herdes</a:t>
                      </a:r>
                      <a:endParaRPr lang="de-DE" sz="1800" b="1" kern="1200" dirty="0">
                        <a:solidFill>
                          <a:schemeClr val="lt1"/>
                        </a:solidFill>
                        <a:effectLst/>
                        <a:latin typeface="+mn-lt"/>
                        <a:ea typeface="+mn-ea"/>
                        <a:cs typeface="+mn-cs"/>
                      </a:endParaRPr>
                    </a:p>
                  </a:txBody>
                  <a:tcPr marL="91441" marR="91441" marT="45703" marB="45703">
                    <a:solidFill>
                      <a:srgbClr val="0070C0"/>
                    </a:solidFill>
                  </a:tcPr>
                </a:tc>
                <a:extLst>
                  <a:ext uri="{0D108BD9-81ED-4DB2-BD59-A6C34878D82A}">
                    <a16:rowId xmlns:a16="http://schemas.microsoft.com/office/drawing/2014/main" xmlns="" val="10002"/>
                  </a:ext>
                </a:extLst>
              </a:tr>
              <a:tr h="3656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b="1" dirty="0">
                          <a:solidFill>
                            <a:schemeClr val="accent6">
                              <a:lumMod val="60000"/>
                              <a:lumOff val="40000"/>
                            </a:schemeClr>
                          </a:solidFill>
                        </a:rPr>
                        <a:t>↓</a:t>
                      </a:r>
                    </a:p>
                  </a:txBody>
                  <a:tcPr marL="91441" marR="91441" marT="45703" marB="45703"/>
                </a:tc>
                <a:extLst>
                  <a:ext uri="{0D108BD9-81ED-4DB2-BD59-A6C34878D82A}">
                    <a16:rowId xmlns:a16="http://schemas.microsoft.com/office/drawing/2014/main" xmlns="" val="10003"/>
                  </a:ext>
                </a:extLst>
              </a:tr>
              <a:tr h="601529">
                <a:tc>
                  <a:txBody>
                    <a:bodyPr/>
                    <a:lstStyle/>
                    <a:p>
                      <a:pPr algn="ctr" fontAlgn="base"/>
                      <a:r>
                        <a:rPr lang="de-AT" sz="1800" b="1" kern="1200" dirty="0">
                          <a:solidFill>
                            <a:schemeClr val="lt1"/>
                          </a:solidFill>
                          <a:effectLst/>
                          <a:latin typeface="+mn-lt"/>
                          <a:ea typeface="+mn-ea"/>
                          <a:cs typeface="+mn-cs"/>
                        </a:rPr>
                        <a:t>Rekonstruktion der ventralen Säule </a:t>
                      </a:r>
                    </a:p>
                  </a:txBody>
                  <a:tcPr marL="91441" marR="91441" marT="45703" marB="45703">
                    <a:solidFill>
                      <a:srgbClr val="0070C0"/>
                    </a:solidFill>
                  </a:tcPr>
                </a:tc>
                <a:extLst>
                  <a:ext uri="{0D108BD9-81ED-4DB2-BD59-A6C34878D82A}">
                    <a16:rowId xmlns:a16="http://schemas.microsoft.com/office/drawing/2014/main" xmlns="" val="10004"/>
                  </a:ext>
                </a:extLst>
              </a:tr>
              <a:tr h="3656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b="1" kern="1200" dirty="0">
                          <a:solidFill>
                            <a:schemeClr val="lt1"/>
                          </a:solidFill>
                          <a:effectLst/>
                          <a:latin typeface="+mn-lt"/>
                          <a:ea typeface="+mn-ea"/>
                          <a:cs typeface="+mn-cs"/>
                        </a:rPr>
                        <a:t>↓</a:t>
                      </a:r>
                      <a:r>
                        <a:rPr lang="de-DE" sz="1800" b="1" dirty="0">
                          <a:solidFill>
                            <a:schemeClr val="accent6">
                              <a:lumMod val="60000"/>
                              <a:lumOff val="40000"/>
                            </a:schemeClr>
                          </a:solidFill>
                        </a:rPr>
                        <a:t>↓</a:t>
                      </a:r>
                    </a:p>
                  </a:txBody>
                  <a:tcPr marL="91441" marR="91441" marT="45703" marB="45703"/>
                </a:tc>
                <a:extLst>
                  <a:ext uri="{0D108BD9-81ED-4DB2-BD59-A6C34878D82A}">
                    <a16:rowId xmlns:a16="http://schemas.microsoft.com/office/drawing/2014/main" xmlns="" val="10005"/>
                  </a:ext>
                </a:extLst>
              </a:tr>
              <a:tr h="365686">
                <a:tc>
                  <a:txBody>
                    <a:bodyPr/>
                    <a:lstStyle/>
                    <a:p>
                      <a:pPr algn="ctr" fontAlgn="base"/>
                      <a:r>
                        <a:rPr lang="de-AT" sz="1800" b="1" kern="1200" dirty="0">
                          <a:solidFill>
                            <a:schemeClr val="lt1"/>
                          </a:solidFill>
                          <a:effectLst/>
                          <a:latin typeface="+mn-lt"/>
                          <a:ea typeface="+mn-ea"/>
                          <a:cs typeface="+mn-cs"/>
                        </a:rPr>
                        <a:t>Dorsale Instrumentierung zur Sicherung</a:t>
                      </a:r>
                    </a:p>
                  </a:txBody>
                  <a:tcPr marL="91441" marR="91441" marT="45703" marB="45703">
                    <a:solidFill>
                      <a:srgbClr val="0070C0"/>
                    </a:solidFill>
                  </a:tcPr>
                </a:tc>
                <a:extLst>
                  <a:ext uri="{0D108BD9-81ED-4DB2-BD59-A6C34878D82A}">
                    <a16:rowId xmlns:a16="http://schemas.microsoft.com/office/drawing/2014/main" xmlns="" val="10006"/>
                  </a:ext>
                </a:extLst>
              </a:tr>
              <a:tr h="3656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b="1" dirty="0">
                          <a:solidFill>
                            <a:schemeClr val="accent6">
                              <a:lumMod val="60000"/>
                              <a:lumOff val="40000"/>
                            </a:schemeClr>
                          </a:solidFill>
                        </a:rPr>
                        <a:t>↓</a:t>
                      </a:r>
                    </a:p>
                  </a:txBody>
                  <a:tcPr marL="91441" marR="91441" marT="45703" marB="45703"/>
                </a:tc>
                <a:extLst>
                  <a:ext uri="{0D108BD9-81ED-4DB2-BD59-A6C34878D82A}">
                    <a16:rowId xmlns:a16="http://schemas.microsoft.com/office/drawing/2014/main" xmlns="" val="10007"/>
                  </a:ext>
                </a:extLst>
              </a:tr>
              <a:tr h="3656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b="1" kern="1200" dirty="0">
                          <a:solidFill>
                            <a:schemeClr val="bg1"/>
                          </a:solidFill>
                          <a:latin typeface="+mn-lt"/>
                          <a:ea typeface="+mn-ea"/>
                          <a:cs typeface="+mn-cs"/>
                        </a:rPr>
                        <a:t>Antibiose (12 Wochen)</a:t>
                      </a:r>
                      <a:endParaRPr lang="de-AT" sz="1800" b="1" kern="1200" dirty="0">
                        <a:solidFill>
                          <a:schemeClr val="bg1"/>
                        </a:solidFill>
                        <a:latin typeface="+mn-lt"/>
                        <a:ea typeface="+mn-ea"/>
                        <a:cs typeface="+mn-cs"/>
                      </a:endParaRPr>
                    </a:p>
                  </a:txBody>
                  <a:tcPr marL="91441" marR="91441" marT="45703" marB="45703">
                    <a:solidFill>
                      <a:srgbClr val="0070C0"/>
                    </a:solidFill>
                  </a:tcPr>
                </a:tc>
                <a:extLst>
                  <a:ext uri="{0D108BD9-81ED-4DB2-BD59-A6C34878D82A}">
                    <a16:rowId xmlns:a16="http://schemas.microsoft.com/office/drawing/2014/main" xmlns="" val="10008"/>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hteck 1"/>
          <p:cNvSpPr>
            <a:spLocks noChangeArrowheads="1"/>
          </p:cNvSpPr>
          <p:nvPr/>
        </p:nvSpPr>
        <p:spPr bwMode="auto">
          <a:xfrm>
            <a:off x="-22225" y="1125538"/>
            <a:ext cx="8729663" cy="1446212"/>
          </a:xfrm>
          <a:prstGeom prst="rect">
            <a:avLst/>
          </a:prstGeom>
          <a:noFill/>
          <a:ln w="9525">
            <a:noFill/>
            <a:miter lim="800000"/>
            <a:headEnd/>
            <a:tailEnd/>
          </a:ln>
        </p:spPr>
        <p:txBody>
          <a:bodyPr>
            <a:spAutoFit/>
          </a:bodyPr>
          <a:lstStyle/>
          <a:p>
            <a:pPr eaLnBrk="1" hangingPunct="1"/>
            <a:r>
              <a:rPr lang="de-DE" altLang="de-DE" sz="4400"/>
              <a:t>  </a:t>
            </a:r>
            <a:r>
              <a:rPr lang="de-AT" altLang="de-DE" sz="4400"/>
              <a:t>Vorarlberg 2017 </a:t>
            </a:r>
            <a:r>
              <a:rPr lang="de-AT" altLang="de-DE" sz="1200"/>
              <a:t>Einwohnerzahl Vorarlberg 388.711 (Stand 01.01.17)</a:t>
            </a:r>
          </a:p>
          <a:p>
            <a:pPr eaLnBrk="1" hangingPunct="1"/>
            <a:endParaRPr lang="de-AT" altLang="de-DE" sz="4400"/>
          </a:p>
        </p:txBody>
      </p:sp>
      <p:sp>
        <p:nvSpPr>
          <p:cNvPr id="23555" name="Textfeld 2"/>
          <p:cNvSpPr txBox="1">
            <a:spLocks noChangeArrowheads="1"/>
          </p:cNvSpPr>
          <p:nvPr/>
        </p:nvSpPr>
        <p:spPr bwMode="auto">
          <a:xfrm>
            <a:off x="3132138" y="2060575"/>
            <a:ext cx="5791200" cy="4524375"/>
          </a:xfrm>
          <a:prstGeom prst="rect">
            <a:avLst/>
          </a:prstGeom>
          <a:noFill/>
          <a:ln w="9525">
            <a:noFill/>
            <a:miter lim="800000"/>
            <a:headEnd/>
            <a:tailEnd/>
          </a:ln>
        </p:spPr>
        <p:txBody>
          <a:bodyPr>
            <a:spAutoFit/>
          </a:bodyPr>
          <a:lstStyle/>
          <a:p>
            <a:pPr eaLnBrk="1" hangingPunct="1"/>
            <a:r>
              <a:rPr lang="de-AT" altLang="de-DE" sz="1200"/>
              <a:t>17 Patienten mit SDZ operativ versorgt </a:t>
            </a:r>
          </a:p>
          <a:p>
            <a:pPr eaLnBrk="1" hangingPunct="1"/>
            <a:r>
              <a:rPr lang="de-AT" altLang="de-DE" sz="1200"/>
              <a:t>10 Frauen (59%), 7 Männer (41%)</a:t>
            </a:r>
          </a:p>
          <a:p>
            <a:pPr eaLnBrk="1" hangingPunct="1"/>
            <a:r>
              <a:rPr lang="de-AT" altLang="de-DE" sz="1200"/>
              <a:t>Durchschnittliches Alter 62.1</a:t>
            </a:r>
          </a:p>
          <a:p>
            <a:pPr eaLnBrk="1" hangingPunct="1"/>
            <a:endParaRPr lang="de-AT" altLang="de-DE" sz="1200"/>
          </a:p>
          <a:p>
            <a:pPr eaLnBrk="1" hangingPunct="1"/>
            <a:r>
              <a:rPr lang="de-AT" altLang="de-DE" sz="1200"/>
              <a:t>NDs: 	6 Hepatitis C, Leberzirrhose, C2 -Abusus</a:t>
            </a:r>
          </a:p>
          <a:p>
            <a:pPr eaLnBrk="1" hangingPunct="1"/>
            <a:r>
              <a:rPr lang="de-AT" altLang="de-DE" sz="1200"/>
              <a:t>	6 BMI &gt; 29</a:t>
            </a:r>
          </a:p>
          <a:p>
            <a:pPr eaLnBrk="1" hangingPunct="1"/>
            <a:r>
              <a:rPr lang="de-AT" altLang="de-DE" sz="1200"/>
              <a:t>	4 DM Typ II</a:t>
            </a:r>
          </a:p>
          <a:p>
            <a:pPr eaLnBrk="1" hangingPunct="1"/>
            <a:r>
              <a:rPr lang="de-AT" altLang="de-DE" sz="1200"/>
              <a:t>	4 KHK</a:t>
            </a:r>
          </a:p>
          <a:p>
            <a:pPr eaLnBrk="1" hangingPunct="1"/>
            <a:r>
              <a:rPr lang="de-AT" altLang="de-DE" sz="1200"/>
              <a:t>	4 WS Vor-OPs</a:t>
            </a:r>
          </a:p>
          <a:p>
            <a:pPr eaLnBrk="1" hangingPunct="1"/>
            <a:r>
              <a:rPr lang="de-AT" altLang="de-DE" sz="1200"/>
              <a:t>	2 B-Zell Lymphom</a:t>
            </a:r>
          </a:p>
          <a:p>
            <a:pPr eaLnBrk="1" hangingPunct="1"/>
            <a:r>
              <a:rPr lang="de-AT" altLang="de-DE" sz="1200"/>
              <a:t>	1 Niereninsuffizienz</a:t>
            </a:r>
          </a:p>
          <a:p>
            <a:pPr eaLnBrk="1" hangingPunct="1"/>
            <a:r>
              <a:rPr lang="de-AT" altLang="de-DE" sz="1200"/>
              <a:t>	1 i.v. Drogenabusus</a:t>
            </a:r>
          </a:p>
          <a:p>
            <a:pPr eaLnBrk="1" hangingPunct="1"/>
            <a:endParaRPr lang="de-AT" altLang="de-DE" sz="1200"/>
          </a:p>
          <a:p>
            <a:pPr eaLnBrk="1" hangingPunct="1"/>
            <a:r>
              <a:rPr lang="de-AT" altLang="de-DE" sz="1200"/>
              <a:t>Keime:	11 Staph. Aureus (65%) </a:t>
            </a:r>
          </a:p>
          <a:p>
            <a:pPr eaLnBrk="1" hangingPunct="1"/>
            <a:r>
              <a:rPr lang="de-AT" altLang="de-DE" sz="1200"/>
              <a:t>	 4 Staph. Epidermidis (23%)</a:t>
            </a:r>
          </a:p>
          <a:p>
            <a:pPr eaLnBrk="1" hangingPunct="1"/>
            <a:r>
              <a:rPr lang="de-AT" altLang="de-DE" sz="1200"/>
              <a:t>	 1 Prop. Bact. Acnes (6%)</a:t>
            </a:r>
          </a:p>
          <a:p>
            <a:pPr eaLnBrk="1" hangingPunct="1"/>
            <a:r>
              <a:rPr lang="de-AT" altLang="de-DE" sz="1200"/>
              <a:t>	 1 unbekannt (6%)</a:t>
            </a:r>
          </a:p>
          <a:p>
            <a:pPr eaLnBrk="1" hangingPunct="1"/>
            <a:endParaRPr lang="de-AT" altLang="de-DE" sz="1200"/>
          </a:p>
          <a:p>
            <a:pPr eaLnBrk="1" hangingPunct="1"/>
            <a:r>
              <a:rPr lang="de-AT" altLang="de-DE" sz="1200"/>
              <a:t>Lokalisation:	10 LWS (59%), 3 BWS (18%), 3 HWS (18%), 1 gesamte Wirbelsäule</a:t>
            </a:r>
          </a:p>
          <a:p>
            <a:pPr eaLnBrk="1" hangingPunct="1"/>
            <a:endParaRPr lang="de-AT" altLang="de-DE" sz="1200"/>
          </a:p>
          <a:p>
            <a:pPr eaLnBrk="1" hangingPunct="1"/>
            <a:r>
              <a:rPr lang="de-AT" altLang="de-DE" sz="1200"/>
              <a:t>Ops:	6 dorsale Spondylodese und TLIF</a:t>
            </a:r>
          </a:p>
          <a:p>
            <a:pPr eaLnBrk="1" hangingPunct="1"/>
            <a:r>
              <a:rPr lang="de-AT" altLang="de-DE" sz="1200"/>
              <a:t>	4 dorsale Spondylodese und Wirbelköperersatz</a:t>
            </a:r>
          </a:p>
          <a:p>
            <a:pPr eaLnBrk="1" hangingPunct="1"/>
            <a:r>
              <a:rPr lang="de-AT" altLang="de-DE" sz="1200"/>
              <a:t>	5 Abszessdrainagen</a:t>
            </a:r>
          </a:p>
          <a:p>
            <a:pPr eaLnBrk="1" hangingPunct="1"/>
            <a:r>
              <a:rPr lang="de-AT" altLang="de-DE" sz="1200"/>
              <a:t>	2 Ventrale Spondylodese und Cage</a:t>
            </a:r>
          </a:p>
        </p:txBody>
      </p:sp>
      <p:pic>
        <p:nvPicPr>
          <p:cNvPr id="23556" name="Picture 2"/>
          <p:cNvPicPr>
            <a:picLocks noChangeAspect="1" noChangeArrowheads="1"/>
          </p:cNvPicPr>
          <p:nvPr/>
        </p:nvPicPr>
        <p:blipFill>
          <a:blip r:embed="rId3" cstate="print"/>
          <a:srcRect/>
          <a:stretch>
            <a:fillRect/>
          </a:stretch>
        </p:blipFill>
        <p:spPr bwMode="auto">
          <a:xfrm>
            <a:off x="179388" y="1989138"/>
            <a:ext cx="2808287"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hteck 2"/>
          <p:cNvSpPr>
            <a:spLocks noChangeArrowheads="1"/>
          </p:cNvSpPr>
          <p:nvPr/>
        </p:nvSpPr>
        <p:spPr bwMode="auto">
          <a:xfrm>
            <a:off x="0" y="1430338"/>
            <a:ext cx="8729663" cy="768350"/>
          </a:xfrm>
          <a:prstGeom prst="rect">
            <a:avLst/>
          </a:prstGeom>
          <a:noFill/>
          <a:ln w="9525">
            <a:noFill/>
            <a:miter lim="800000"/>
            <a:headEnd/>
            <a:tailEnd/>
          </a:ln>
        </p:spPr>
        <p:txBody>
          <a:bodyPr>
            <a:spAutoFit/>
          </a:bodyPr>
          <a:lstStyle/>
          <a:p>
            <a:pPr eaLnBrk="1" hangingPunct="1"/>
            <a:r>
              <a:rPr lang="de-DE" altLang="de-DE" sz="4400"/>
              <a:t> </a:t>
            </a:r>
            <a:r>
              <a:rPr lang="de-AT" altLang="de-DE" sz="4400"/>
              <a:t>Kasuistik 1</a:t>
            </a:r>
          </a:p>
        </p:txBody>
      </p:sp>
      <p:sp>
        <p:nvSpPr>
          <p:cNvPr id="4" name="Textfeld 3"/>
          <p:cNvSpPr txBox="1">
            <a:spLocks noChangeArrowheads="1"/>
          </p:cNvSpPr>
          <p:nvPr/>
        </p:nvSpPr>
        <p:spPr bwMode="auto">
          <a:xfrm>
            <a:off x="2882900" y="2198688"/>
            <a:ext cx="5576888" cy="3416300"/>
          </a:xfrm>
          <a:prstGeom prst="rect">
            <a:avLst/>
          </a:prstGeom>
          <a:noFill/>
          <a:ln w="9525">
            <a:noFill/>
            <a:miter lim="800000"/>
            <a:headEnd/>
            <a:tailEnd/>
          </a:ln>
        </p:spPr>
        <p:txBody>
          <a:bodyPr>
            <a:spAutoFit/>
          </a:bodyPr>
          <a:lstStyle/>
          <a:p>
            <a:pPr eaLnBrk="1" hangingPunct="1"/>
            <a:r>
              <a:rPr lang="de-AT" altLang="de-DE"/>
              <a:t>Männlicher Patient  52 Jahre</a:t>
            </a:r>
          </a:p>
          <a:p>
            <a:pPr eaLnBrk="1" hangingPunct="1"/>
            <a:r>
              <a:rPr lang="de-AT" altLang="de-DE"/>
              <a:t>Vorstellung externes KH: Schüttelfrost , Fieber</a:t>
            </a:r>
          </a:p>
          <a:p>
            <a:pPr eaLnBrk="1" hangingPunct="1"/>
            <a:r>
              <a:rPr lang="de-AT" altLang="de-DE"/>
              <a:t>		NDs: Leberzirrhose, C2 Abusus, KHK</a:t>
            </a:r>
          </a:p>
          <a:p>
            <a:pPr eaLnBrk="1" hangingPunct="1"/>
            <a:endParaRPr lang="de-AT" altLang="de-DE"/>
          </a:p>
          <a:p>
            <a:pPr eaLnBrk="1" hangingPunct="1"/>
            <a:r>
              <a:rPr lang="de-AT" altLang="de-DE"/>
              <a:t>Bei Aufnahme: 	- CRP 22, Leu 13.000 </a:t>
            </a:r>
          </a:p>
          <a:p>
            <a:pPr eaLnBrk="1" hangingPunct="1"/>
            <a:r>
              <a:rPr lang="de-AT" altLang="de-DE"/>
              <a:t>	           	- sonst klinisch unauffällig</a:t>
            </a:r>
          </a:p>
          <a:p>
            <a:pPr eaLnBrk="1" hangingPunct="1"/>
            <a:endParaRPr lang="de-AT" altLang="de-DE"/>
          </a:p>
          <a:p>
            <a:pPr eaLnBrk="1" hangingPunct="1"/>
            <a:r>
              <a:rPr lang="de-AT" altLang="de-DE"/>
              <a:t>2. Tag:		- CRP 30, Leu 14.000</a:t>
            </a:r>
          </a:p>
          <a:p>
            <a:pPr eaLnBrk="1" hangingPunct="1"/>
            <a:r>
              <a:rPr lang="de-AT" altLang="de-DE"/>
              <a:t>		- RR 100/50, HF 90, SaO2 97%</a:t>
            </a:r>
          </a:p>
          <a:p>
            <a:pPr eaLnBrk="1" hangingPunct="1"/>
            <a:endParaRPr lang="de-AT" altLang="de-DE"/>
          </a:p>
          <a:p>
            <a:pPr eaLnBrk="1" hangingPunct="1"/>
            <a:r>
              <a:rPr lang="de-AT" altLang="de-DE"/>
              <a:t>Im Rahmen der Abklärung Körperstamm CT</a:t>
            </a:r>
          </a:p>
        </p:txBody>
      </p:sp>
      <p:pic>
        <p:nvPicPr>
          <p:cNvPr id="100354" name="Picture 2" descr="C:\Users\Florian\Desktop\Vortrag Wien\Bilder Flo\faist prae ct sag.jpg"/>
          <p:cNvPicPr>
            <a:picLocks noChangeAspect="1" noChangeArrowheads="1"/>
          </p:cNvPicPr>
          <p:nvPr/>
        </p:nvPicPr>
        <p:blipFill>
          <a:blip r:embed="rId2" cstate="print"/>
          <a:srcRect/>
          <a:stretch>
            <a:fillRect/>
          </a:stretch>
        </p:blipFill>
        <p:spPr bwMode="auto">
          <a:xfrm>
            <a:off x="460375" y="2474913"/>
            <a:ext cx="2003425" cy="2003425"/>
          </a:xfrm>
          <a:prstGeom prst="rect">
            <a:avLst/>
          </a:prstGeom>
          <a:noFill/>
          <a:ln w="9525">
            <a:noFill/>
            <a:miter lim="800000"/>
            <a:headEnd/>
            <a:tailEnd/>
          </a:ln>
        </p:spPr>
      </p:pic>
      <p:pic>
        <p:nvPicPr>
          <p:cNvPr id="100355" name="Picture 3" descr="C:\Users\Florian\Desktop\Vortrag Wien\Bilder Flo\faist prae front sag.jpg"/>
          <p:cNvPicPr>
            <a:picLocks noChangeAspect="1" noChangeArrowheads="1"/>
          </p:cNvPicPr>
          <p:nvPr/>
        </p:nvPicPr>
        <p:blipFill>
          <a:blip r:embed="rId3" cstate="print"/>
          <a:srcRect/>
          <a:stretch>
            <a:fillRect/>
          </a:stretch>
        </p:blipFill>
        <p:spPr bwMode="auto">
          <a:xfrm>
            <a:off x="455613" y="4500563"/>
            <a:ext cx="1943100" cy="1943100"/>
          </a:xfrm>
          <a:prstGeom prst="rect">
            <a:avLst/>
          </a:prstGeom>
          <a:noFill/>
          <a:ln w="9525">
            <a:noFill/>
            <a:miter lim="800000"/>
            <a:headEnd/>
            <a:tailEnd/>
          </a:ln>
        </p:spPr>
      </p:pic>
      <p:sp>
        <p:nvSpPr>
          <p:cNvPr id="5" name="Rechteck 4"/>
          <p:cNvSpPr>
            <a:spLocks noChangeArrowheads="1"/>
          </p:cNvSpPr>
          <p:nvPr/>
        </p:nvSpPr>
        <p:spPr bwMode="auto">
          <a:xfrm>
            <a:off x="2892425" y="5778500"/>
            <a:ext cx="5135563" cy="368300"/>
          </a:xfrm>
          <a:prstGeom prst="rect">
            <a:avLst/>
          </a:prstGeom>
          <a:noFill/>
          <a:ln w="9525">
            <a:noFill/>
            <a:miter lim="800000"/>
            <a:headEnd/>
            <a:tailEnd/>
          </a:ln>
        </p:spPr>
        <p:txBody>
          <a:bodyPr>
            <a:spAutoFit/>
          </a:bodyPr>
          <a:lstStyle/>
          <a:p>
            <a:pPr eaLnBrk="1" hangingPunct="1"/>
            <a:r>
              <a:rPr lang="de-AT" altLang="de-DE"/>
              <a:t>WK Fraktur  → Verlegung an Unfallchirurgie</a:t>
            </a:r>
          </a:p>
        </p:txBody>
      </p:sp>
      <p:pic>
        <p:nvPicPr>
          <p:cNvPr id="100356" name="Picture 4" descr="C:\Users\Florian\Desktop\Vortrag Wien\Bilder Flo\verlegungsschein_Bearbeitet.jpg"/>
          <p:cNvPicPr>
            <a:picLocks noChangeAspect="1" noChangeArrowheads="1"/>
          </p:cNvPicPr>
          <p:nvPr/>
        </p:nvPicPr>
        <p:blipFill>
          <a:blip r:embed="rId4" cstate="print"/>
          <a:srcRect/>
          <a:stretch>
            <a:fillRect/>
          </a:stretch>
        </p:blipFill>
        <p:spPr bwMode="auto">
          <a:xfrm>
            <a:off x="7938" y="1635125"/>
            <a:ext cx="9285287" cy="4511675"/>
          </a:xfrm>
          <a:prstGeom prst="rect">
            <a:avLst/>
          </a:prstGeom>
          <a:noFill/>
          <a:ln w="9525">
            <a:noFill/>
            <a:miter lim="800000"/>
            <a:headEnd/>
            <a:tailEnd/>
          </a:ln>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03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035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0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hteck 2"/>
          <p:cNvSpPr>
            <a:spLocks noChangeArrowheads="1"/>
          </p:cNvSpPr>
          <p:nvPr/>
        </p:nvSpPr>
        <p:spPr bwMode="auto">
          <a:xfrm>
            <a:off x="-15875" y="1125538"/>
            <a:ext cx="8729663" cy="768350"/>
          </a:xfrm>
          <a:prstGeom prst="rect">
            <a:avLst/>
          </a:prstGeom>
          <a:noFill/>
          <a:ln w="9525">
            <a:noFill/>
            <a:miter lim="800000"/>
            <a:headEnd/>
            <a:tailEnd/>
          </a:ln>
        </p:spPr>
        <p:txBody>
          <a:bodyPr>
            <a:spAutoFit/>
          </a:bodyPr>
          <a:lstStyle/>
          <a:p>
            <a:pPr eaLnBrk="1" hangingPunct="1"/>
            <a:r>
              <a:rPr lang="de-DE" altLang="de-DE" sz="4400"/>
              <a:t> </a:t>
            </a:r>
            <a:r>
              <a:rPr lang="de-AT" altLang="de-DE" sz="4400"/>
              <a:t>Kasuistik 1</a:t>
            </a:r>
          </a:p>
        </p:txBody>
      </p:sp>
      <p:sp>
        <p:nvSpPr>
          <p:cNvPr id="26627" name="Textfeld 3"/>
          <p:cNvSpPr txBox="1">
            <a:spLocks noChangeArrowheads="1"/>
          </p:cNvSpPr>
          <p:nvPr/>
        </p:nvSpPr>
        <p:spPr bwMode="auto">
          <a:xfrm>
            <a:off x="3419475" y="2246313"/>
            <a:ext cx="5578475" cy="3416300"/>
          </a:xfrm>
          <a:prstGeom prst="rect">
            <a:avLst/>
          </a:prstGeom>
          <a:noFill/>
          <a:ln w="9525">
            <a:noFill/>
            <a:miter lim="800000"/>
            <a:headEnd/>
            <a:tailEnd/>
          </a:ln>
        </p:spPr>
        <p:txBody>
          <a:bodyPr>
            <a:spAutoFit/>
          </a:bodyPr>
          <a:lstStyle/>
          <a:p>
            <a:pPr eaLnBrk="1" hangingPunct="1"/>
            <a:r>
              <a:rPr lang="de-AT" altLang="de-DE"/>
              <a:t>Weitere Diagnostik </a:t>
            </a:r>
          </a:p>
          <a:p>
            <a:pPr eaLnBrk="1" hangingPunct="1"/>
            <a:r>
              <a:rPr lang="de-AT" altLang="de-DE"/>
              <a:t>MRT</a:t>
            </a:r>
          </a:p>
          <a:p>
            <a:pPr eaLnBrk="1" hangingPunct="1"/>
            <a:r>
              <a:rPr lang="de-AT" altLang="de-DE"/>
              <a:t>Befund:  - Spondylodiszitis TH11/12 und TH12/L1 mit 	- Destruktion TH12</a:t>
            </a:r>
          </a:p>
          <a:p>
            <a:pPr eaLnBrk="1" hangingPunct="1"/>
            <a:r>
              <a:rPr lang="de-AT" altLang="de-DE"/>
              <a:t>	- Kompression Konus medullaris durch HK</a:t>
            </a:r>
          </a:p>
          <a:p>
            <a:pPr eaLnBrk="1" hangingPunct="1"/>
            <a:endParaRPr lang="de-AT" altLang="de-DE"/>
          </a:p>
          <a:p>
            <a:pPr eaLnBrk="1" hangingPunct="1"/>
            <a:r>
              <a:rPr lang="de-AT" altLang="de-DE"/>
              <a:t>Klinisch: - beginnende Paresen und  </a:t>
            </a:r>
          </a:p>
          <a:p>
            <a:pPr eaLnBrk="1" hangingPunct="1"/>
            <a:r>
              <a:rPr lang="de-AT" altLang="de-DE"/>
              <a:t>                Sensibiliätsstörungen an UE</a:t>
            </a:r>
          </a:p>
          <a:p>
            <a:pPr eaLnBrk="1" hangingPunct="1"/>
            <a:r>
              <a:rPr lang="de-AT" altLang="de-DE"/>
              <a:t>	- CRP 29</a:t>
            </a:r>
          </a:p>
          <a:p>
            <a:pPr eaLnBrk="1" hangingPunct="1"/>
            <a:r>
              <a:rPr lang="de-AT" altLang="de-DE"/>
              <a:t>	- RR 100/60, HF 100</a:t>
            </a:r>
          </a:p>
          <a:p>
            <a:pPr eaLnBrk="1" hangingPunct="1"/>
            <a:endParaRPr lang="de-AT" altLang="de-DE"/>
          </a:p>
          <a:p>
            <a:pPr eaLnBrk="1" hangingPunct="1"/>
            <a:r>
              <a:rPr lang="de-AT" altLang="de-DE"/>
              <a:t>→ Verlegung auf Orthopädie</a:t>
            </a:r>
          </a:p>
        </p:txBody>
      </p:sp>
      <p:pic>
        <p:nvPicPr>
          <p:cNvPr id="26628" name="Grafik 5"/>
          <p:cNvPicPr>
            <a:picLocks noChangeAspect="1"/>
          </p:cNvPicPr>
          <p:nvPr/>
        </p:nvPicPr>
        <p:blipFill>
          <a:blip r:embed="rId2" cstate="print"/>
          <a:srcRect/>
          <a:stretch>
            <a:fillRect/>
          </a:stretch>
        </p:blipFill>
        <p:spPr bwMode="auto">
          <a:xfrm>
            <a:off x="468313" y="4187825"/>
            <a:ext cx="2303462" cy="2305050"/>
          </a:xfrm>
          <a:prstGeom prst="rect">
            <a:avLst/>
          </a:prstGeom>
          <a:noFill/>
          <a:ln w="9525">
            <a:noFill/>
            <a:miter lim="800000"/>
            <a:headEnd/>
            <a:tailEnd/>
          </a:ln>
        </p:spPr>
      </p:pic>
      <p:pic>
        <p:nvPicPr>
          <p:cNvPr id="26629" name="Picture 2"/>
          <p:cNvPicPr>
            <a:picLocks noChangeAspect="1" noChangeArrowheads="1"/>
          </p:cNvPicPr>
          <p:nvPr/>
        </p:nvPicPr>
        <p:blipFill>
          <a:blip r:embed="rId3" cstate="print"/>
          <a:srcRect/>
          <a:stretch>
            <a:fillRect/>
          </a:stretch>
        </p:blipFill>
        <p:spPr bwMode="auto">
          <a:xfrm>
            <a:off x="468313" y="1879600"/>
            <a:ext cx="2303462" cy="230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hteck 2"/>
          <p:cNvSpPr>
            <a:spLocks noChangeArrowheads="1"/>
          </p:cNvSpPr>
          <p:nvPr/>
        </p:nvSpPr>
        <p:spPr bwMode="auto">
          <a:xfrm>
            <a:off x="-15875" y="1125538"/>
            <a:ext cx="8729663" cy="768350"/>
          </a:xfrm>
          <a:prstGeom prst="rect">
            <a:avLst/>
          </a:prstGeom>
          <a:noFill/>
          <a:ln w="9525">
            <a:noFill/>
            <a:miter lim="800000"/>
            <a:headEnd/>
            <a:tailEnd/>
          </a:ln>
        </p:spPr>
        <p:txBody>
          <a:bodyPr>
            <a:spAutoFit/>
          </a:bodyPr>
          <a:lstStyle/>
          <a:p>
            <a:pPr eaLnBrk="1" hangingPunct="1"/>
            <a:r>
              <a:rPr lang="de-DE" altLang="de-DE" sz="4400"/>
              <a:t> </a:t>
            </a:r>
            <a:r>
              <a:rPr lang="de-AT" altLang="de-DE" sz="4400"/>
              <a:t>Kasuistik 1</a:t>
            </a:r>
          </a:p>
        </p:txBody>
      </p:sp>
      <p:sp>
        <p:nvSpPr>
          <p:cNvPr id="24579" name="Textfeld 3"/>
          <p:cNvSpPr txBox="1">
            <a:spLocks noChangeArrowheads="1"/>
          </p:cNvSpPr>
          <p:nvPr/>
        </p:nvSpPr>
        <p:spPr bwMode="auto">
          <a:xfrm>
            <a:off x="2987675" y="2060575"/>
            <a:ext cx="5578475" cy="369888"/>
          </a:xfrm>
          <a:prstGeom prst="rect">
            <a:avLst/>
          </a:prstGeom>
          <a:noFill/>
          <a:ln w="9525">
            <a:noFill/>
            <a:miter lim="800000"/>
            <a:headEnd/>
            <a:tailEnd/>
          </a:ln>
        </p:spPr>
        <p:txBody>
          <a:bodyPr>
            <a:spAutoFit/>
          </a:bodyPr>
          <a:lstStyle/>
          <a:p>
            <a:pPr eaLnBrk="1" hangingPunct="1"/>
            <a:r>
              <a:rPr lang="de-AT" altLang="de-DE" b="1"/>
              <a:t>OP Indikation?</a:t>
            </a:r>
          </a:p>
        </p:txBody>
      </p:sp>
      <p:pic>
        <p:nvPicPr>
          <p:cNvPr id="24580" name="Picture 3"/>
          <p:cNvPicPr>
            <a:picLocks noChangeAspect="1" noChangeArrowheads="1"/>
          </p:cNvPicPr>
          <p:nvPr/>
        </p:nvPicPr>
        <p:blipFill>
          <a:blip r:embed="rId2" cstate="print"/>
          <a:srcRect/>
          <a:stretch>
            <a:fillRect/>
          </a:stretch>
        </p:blipFill>
        <p:spPr bwMode="auto">
          <a:xfrm>
            <a:off x="3062288" y="2565400"/>
            <a:ext cx="5429250" cy="2971800"/>
          </a:xfrm>
          <a:prstGeom prst="rect">
            <a:avLst/>
          </a:prstGeom>
          <a:noFill/>
          <a:ln w="9525">
            <a:noFill/>
            <a:miter lim="800000"/>
            <a:headEnd/>
            <a:tailEnd/>
          </a:ln>
        </p:spPr>
      </p:pic>
      <p:pic>
        <p:nvPicPr>
          <p:cNvPr id="24581" name="Grafik 4"/>
          <p:cNvPicPr>
            <a:picLocks noChangeAspect="1"/>
          </p:cNvPicPr>
          <p:nvPr/>
        </p:nvPicPr>
        <p:blipFill>
          <a:blip r:embed="rId3" cstate="print"/>
          <a:srcRect/>
          <a:stretch>
            <a:fillRect/>
          </a:stretch>
        </p:blipFill>
        <p:spPr bwMode="auto">
          <a:xfrm>
            <a:off x="395288" y="1893888"/>
            <a:ext cx="2398712" cy="2398712"/>
          </a:xfrm>
          <a:prstGeom prst="rect">
            <a:avLst/>
          </a:prstGeom>
          <a:noFill/>
          <a:ln w="9525">
            <a:noFill/>
            <a:miter lim="800000"/>
            <a:headEnd/>
            <a:tailEnd/>
          </a:ln>
        </p:spPr>
      </p:pic>
      <p:pic>
        <p:nvPicPr>
          <p:cNvPr id="24582" name="Grafik 6"/>
          <p:cNvPicPr>
            <a:picLocks noChangeAspect="1"/>
          </p:cNvPicPr>
          <p:nvPr/>
        </p:nvPicPr>
        <p:blipFill>
          <a:blip r:embed="rId4" cstate="print"/>
          <a:srcRect/>
          <a:stretch>
            <a:fillRect/>
          </a:stretch>
        </p:blipFill>
        <p:spPr bwMode="auto">
          <a:xfrm>
            <a:off x="241300" y="3429000"/>
            <a:ext cx="2706688" cy="3355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5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hteck 2"/>
          <p:cNvSpPr>
            <a:spLocks noChangeArrowheads="1"/>
          </p:cNvSpPr>
          <p:nvPr/>
        </p:nvSpPr>
        <p:spPr bwMode="auto">
          <a:xfrm>
            <a:off x="-15875" y="1125538"/>
            <a:ext cx="8729663" cy="768350"/>
          </a:xfrm>
          <a:prstGeom prst="rect">
            <a:avLst/>
          </a:prstGeom>
          <a:noFill/>
          <a:ln w="9525">
            <a:noFill/>
            <a:miter lim="800000"/>
            <a:headEnd/>
            <a:tailEnd/>
          </a:ln>
        </p:spPr>
        <p:txBody>
          <a:bodyPr>
            <a:spAutoFit/>
          </a:bodyPr>
          <a:lstStyle/>
          <a:p>
            <a:pPr eaLnBrk="1" hangingPunct="1"/>
            <a:r>
              <a:rPr lang="de-DE" altLang="de-DE" sz="4400"/>
              <a:t> </a:t>
            </a:r>
            <a:r>
              <a:rPr lang="de-AT" altLang="de-DE" sz="4400"/>
              <a:t>Kasuistik 2</a:t>
            </a:r>
          </a:p>
        </p:txBody>
      </p:sp>
      <p:sp>
        <p:nvSpPr>
          <p:cNvPr id="7" name="Textfeld 6"/>
          <p:cNvSpPr txBox="1">
            <a:spLocks noChangeArrowheads="1"/>
          </p:cNvSpPr>
          <p:nvPr/>
        </p:nvSpPr>
        <p:spPr bwMode="auto">
          <a:xfrm>
            <a:off x="2843213" y="1924050"/>
            <a:ext cx="6084887" cy="4800600"/>
          </a:xfrm>
          <a:prstGeom prst="rect">
            <a:avLst/>
          </a:prstGeom>
          <a:noFill/>
          <a:ln w="9525">
            <a:noFill/>
            <a:miter lim="800000"/>
            <a:headEnd/>
            <a:tailEnd/>
          </a:ln>
        </p:spPr>
        <p:txBody>
          <a:bodyPr>
            <a:spAutoFit/>
          </a:bodyPr>
          <a:lstStyle/>
          <a:p>
            <a:pPr eaLnBrk="1" hangingPunct="1"/>
            <a:r>
              <a:rPr lang="de-AT" altLang="de-DE"/>
              <a:t>Männlicher Patient  71 Jahre</a:t>
            </a:r>
          </a:p>
          <a:p>
            <a:pPr eaLnBrk="1" hangingPunct="1"/>
            <a:r>
              <a:rPr lang="de-AT" altLang="de-DE"/>
              <a:t>Vorstellung Ambulanz: seit Monaten Nackenschmerzen		        seit 1 Woche Verschlechterung</a:t>
            </a:r>
          </a:p>
          <a:p>
            <a:pPr eaLnBrk="1" hangingPunct="1"/>
            <a:r>
              <a:rPr lang="de-AT" altLang="de-DE"/>
              <a:t>		        kein motorisches Defizit</a:t>
            </a:r>
          </a:p>
          <a:p>
            <a:pPr eaLnBrk="1" hangingPunct="1"/>
            <a:r>
              <a:rPr lang="de-AT" altLang="de-DE"/>
              <a:t>		        kein Fieber	</a:t>
            </a:r>
          </a:p>
          <a:p>
            <a:pPr eaLnBrk="1" hangingPunct="1"/>
            <a:r>
              <a:rPr lang="de-AT" altLang="de-DE"/>
              <a:t>	NDs: COPD IV°, Adipositas,  DM Typ II, KHK,</a:t>
            </a:r>
          </a:p>
          <a:p>
            <a:pPr eaLnBrk="1" hangingPunct="1"/>
            <a:r>
              <a:rPr lang="de-AT" altLang="de-DE"/>
              <a:t>		Zn MK Ersatz</a:t>
            </a:r>
          </a:p>
          <a:p>
            <a:pPr eaLnBrk="1" hangingPunct="1"/>
            <a:endParaRPr lang="de-AT" altLang="de-DE"/>
          </a:p>
          <a:p>
            <a:pPr eaLnBrk="1" hangingPunct="1"/>
            <a:r>
              <a:rPr lang="de-AT" altLang="de-DE"/>
              <a:t>Bei Aufnahme: 	- CRP 6, Leu 7.400, HB 128</a:t>
            </a:r>
          </a:p>
          <a:p>
            <a:pPr eaLnBrk="1" hangingPunct="1"/>
            <a:r>
              <a:rPr lang="de-AT" altLang="de-DE"/>
              <a:t>		- RÖ HWS: multisegmentale 				    Osteochondrosen</a:t>
            </a:r>
          </a:p>
          <a:p>
            <a:pPr eaLnBrk="1" hangingPunct="1"/>
            <a:endParaRPr lang="de-AT" altLang="de-DE"/>
          </a:p>
          <a:p>
            <a:pPr eaLnBrk="1" hangingPunct="1"/>
            <a:r>
              <a:rPr lang="de-AT" altLang="de-DE"/>
              <a:t>1. Tag:		- CRP 4, Leu 16.000</a:t>
            </a:r>
          </a:p>
          <a:p>
            <a:pPr eaLnBrk="1" hangingPunct="1"/>
            <a:r>
              <a:rPr lang="de-AT" altLang="de-DE"/>
              <a:t>		- Schmerz verschlechtert</a:t>
            </a:r>
          </a:p>
          <a:p>
            <a:pPr eaLnBrk="1" hangingPunct="1"/>
            <a:r>
              <a:rPr lang="de-AT" altLang="de-DE"/>
              <a:t>		- neorolog. Defizit C5 li KG 1/5, C6 3/5</a:t>
            </a:r>
          </a:p>
          <a:p>
            <a:pPr eaLnBrk="1" hangingPunct="1"/>
            <a:endParaRPr lang="de-AT" altLang="de-DE"/>
          </a:p>
          <a:p>
            <a:pPr eaLnBrk="1" hangingPunct="1"/>
            <a:r>
              <a:rPr lang="de-AT" altLang="de-DE"/>
              <a:t>→ MRT in Narkose da Platzangst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hteck 1"/>
          <p:cNvSpPr>
            <a:spLocks noChangeArrowheads="1"/>
          </p:cNvSpPr>
          <p:nvPr/>
        </p:nvSpPr>
        <p:spPr bwMode="auto">
          <a:xfrm>
            <a:off x="-15875" y="1125538"/>
            <a:ext cx="8729663" cy="768350"/>
          </a:xfrm>
          <a:prstGeom prst="rect">
            <a:avLst/>
          </a:prstGeom>
          <a:noFill/>
          <a:ln w="9525">
            <a:noFill/>
            <a:miter lim="800000"/>
            <a:headEnd/>
            <a:tailEnd/>
          </a:ln>
        </p:spPr>
        <p:txBody>
          <a:bodyPr>
            <a:spAutoFit/>
          </a:bodyPr>
          <a:lstStyle/>
          <a:p>
            <a:pPr eaLnBrk="1" hangingPunct="1"/>
            <a:r>
              <a:rPr lang="de-DE" altLang="de-DE" sz="4400"/>
              <a:t> </a:t>
            </a:r>
            <a:r>
              <a:rPr lang="de-AT" altLang="de-DE" sz="4400"/>
              <a:t>Kasuistik 2</a:t>
            </a:r>
          </a:p>
        </p:txBody>
      </p:sp>
      <p:sp>
        <p:nvSpPr>
          <p:cNvPr id="3" name="Textfeld 2"/>
          <p:cNvSpPr txBox="1">
            <a:spLocks noChangeArrowheads="1"/>
          </p:cNvSpPr>
          <p:nvPr/>
        </p:nvSpPr>
        <p:spPr bwMode="auto">
          <a:xfrm>
            <a:off x="3276600" y="1893888"/>
            <a:ext cx="5867400" cy="1477962"/>
          </a:xfrm>
          <a:prstGeom prst="rect">
            <a:avLst/>
          </a:prstGeom>
          <a:noFill/>
          <a:ln w="9525">
            <a:noFill/>
            <a:miter lim="800000"/>
            <a:headEnd/>
            <a:tailEnd/>
          </a:ln>
        </p:spPr>
        <p:txBody>
          <a:bodyPr>
            <a:spAutoFit/>
          </a:bodyPr>
          <a:lstStyle/>
          <a:p>
            <a:pPr eaLnBrk="1" hangingPunct="1"/>
            <a:r>
              <a:rPr lang="de-AT" altLang="de-DE"/>
              <a:t>MRT Befund: </a:t>
            </a:r>
          </a:p>
          <a:p>
            <a:pPr eaLnBrk="1" hangingPunct="1"/>
            <a:r>
              <a:rPr lang="de-AT" altLang="de-DE"/>
              <a:t>Spondyloarthritis C2/C3 re und C4/C5 li, Infiltration M. erector spinae li mit großer Abszedierung,</a:t>
            </a:r>
          </a:p>
          <a:p>
            <a:pPr eaLnBrk="1" hangingPunct="1"/>
            <a:r>
              <a:rPr lang="de-AT" altLang="de-DE"/>
              <a:t>Kompression des Duralsackes</a:t>
            </a:r>
          </a:p>
          <a:p>
            <a:pPr eaLnBrk="1" hangingPunct="1"/>
            <a:endParaRPr lang="de-AT" altLang="de-DE"/>
          </a:p>
        </p:txBody>
      </p:sp>
      <p:pic>
        <p:nvPicPr>
          <p:cNvPr id="29700" name="Picture 2"/>
          <p:cNvPicPr>
            <a:picLocks noChangeAspect="1" noChangeArrowheads="1"/>
          </p:cNvPicPr>
          <p:nvPr/>
        </p:nvPicPr>
        <p:blipFill>
          <a:blip r:embed="rId2" cstate="print"/>
          <a:srcRect/>
          <a:stretch>
            <a:fillRect/>
          </a:stretch>
        </p:blipFill>
        <p:spPr bwMode="auto">
          <a:xfrm>
            <a:off x="292100" y="1773238"/>
            <a:ext cx="2640013" cy="3140075"/>
          </a:xfrm>
          <a:prstGeom prst="rect">
            <a:avLst/>
          </a:prstGeom>
          <a:noFill/>
          <a:ln w="9525">
            <a:noFill/>
            <a:miter lim="800000"/>
            <a:headEnd/>
            <a:tailEnd/>
          </a:ln>
        </p:spPr>
      </p:pic>
      <p:pic>
        <p:nvPicPr>
          <p:cNvPr id="29701" name="Picture 3"/>
          <p:cNvPicPr>
            <a:picLocks noChangeAspect="1" noChangeArrowheads="1"/>
          </p:cNvPicPr>
          <p:nvPr/>
        </p:nvPicPr>
        <p:blipFill>
          <a:blip r:embed="rId3" cstate="print"/>
          <a:srcRect/>
          <a:stretch>
            <a:fillRect/>
          </a:stretch>
        </p:blipFill>
        <p:spPr bwMode="auto">
          <a:xfrm>
            <a:off x="3132138" y="3381375"/>
            <a:ext cx="2725737" cy="3290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hteck 2"/>
          <p:cNvSpPr>
            <a:spLocks noChangeArrowheads="1"/>
          </p:cNvSpPr>
          <p:nvPr/>
        </p:nvSpPr>
        <p:spPr bwMode="auto">
          <a:xfrm>
            <a:off x="-15875" y="1125538"/>
            <a:ext cx="8729663" cy="768350"/>
          </a:xfrm>
          <a:prstGeom prst="rect">
            <a:avLst/>
          </a:prstGeom>
          <a:noFill/>
          <a:ln w="9525">
            <a:noFill/>
            <a:miter lim="800000"/>
            <a:headEnd/>
            <a:tailEnd/>
          </a:ln>
        </p:spPr>
        <p:txBody>
          <a:bodyPr>
            <a:spAutoFit/>
          </a:bodyPr>
          <a:lstStyle/>
          <a:p>
            <a:pPr eaLnBrk="1" hangingPunct="1"/>
            <a:r>
              <a:rPr lang="de-DE" altLang="de-DE" sz="4400"/>
              <a:t> </a:t>
            </a:r>
            <a:r>
              <a:rPr lang="de-AT" altLang="de-DE" sz="4400"/>
              <a:t>Kasuistik 2 - OP</a:t>
            </a:r>
          </a:p>
        </p:txBody>
      </p:sp>
      <p:pic>
        <p:nvPicPr>
          <p:cNvPr id="27651" name="Picture 2"/>
          <p:cNvPicPr>
            <a:picLocks noChangeAspect="1" noChangeArrowheads="1"/>
          </p:cNvPicPr>
          <p:nvPr/>
        </p:nvPicPr>
        <p:blipFill>
          <a:blip r:embed="rId2" cstate="print"/>
          <a:srcRect/>
          <a:stretch>
            <a:fillRect/>
          </a:stretch>
        </p:blipFill>
        <p:spPr bwMode="auto">
          <a:xfrm>
            <a:off x="179388" y="1893888"/>
            <a:ext cx="2881312" cy="3890962"/>
          </a:xfrm>
          <a:prstGeom prst="rect">
            <a:avLst/>
          </a:prstGeom>
          <a:noFill/>
          <a:ln w="9525">
            <a:noFill/>
            <a:miter lim="800000"/>
            <a:headEnd/>
            <a:tailEnd/>
          </a:ln>
        </p:spPr>
      </p:pic>
      <p:pic>
        <p:nvPicPr>
          <p:cNvPr id="27652" name="Picture 3"/>
          <p:cNvPicPr>
            <a:picLocks noChangeAspect="1" noChangeArrowheads="1"/>
          </p:cNvPicPr>
          <p:nvPr/>
        </p:nvPicPr>
        <p:blipFill>
          <a:blip r:embed="rId3" cstate="print"/>
          <a:srcRect/>
          <a:stretch>
            <a:fillRect/>
          </a:stretch>
        </p:blipFill>
        <p:spPr bwMode="auto">
          <a:xfrm>
            <a:off x="2700338" y="2708275"/>
            <a:ext cx="2378075" cy="3602038"/>
          </a:xfrm>
          <a:prstGeom prst="rect">
            <a:avLst/>
          </a:prstGeom>
          <a:noFill/>
          <a:ln w="9525">
            <a:noFill/>
            <a:miter lim="800000"/>
            <a:headEnd/>
            <a:tailEnd/>
          </a:ln>
        </p:spPr>
      </p:pic>
      <p:graphicFrame>
        <p:nvGraphicFramePr>
          <p:cNvPr id="9" name="Tabelle 8">
            <a:extLst>
              <a:ext uri="{FF2B5EF4-FFF2-40B4-BE49-F238E27FC236}">
                <a16:creationId xmlns:a16="http://schemas.microsoft.com/office/drawing/2014/main" xmlns="" id="{F47F3E44-45B7-4A30-A082-8D7EFC3DDCC9}"/>
              </a:ext>
            </a:extLst>
          </p:cNvPr>
          <p:cNvGraphicFramePr>
            <a:graphicFrameLocks noGrp="1"/>
          </p:cNvGraphicFramePr>
          <p:nvPr/>
        </p:nvGraphicFramePr>
        <p:xfrm>
          <a:off x="5148263" y="1660525"/>
          <a:ext cx="3744912" cy="2122488"/>
        </p:xfrm>
        <a:graphic>
          <a:graphicData uri="http://schemas.openxmlformats.org/drawingml/2006/table">
            <a:tbl>
              <a:tblPr firstRow="1" bandRow="1">
                <a:tableStyleId>{5C22544A-7EE6-4342-B048-85BDC9FD1C3A}</a:tableStyleId>
              </a:tblPr>
              <a:tblGrid>
                <a:gridCol w="3744912">
                  <a:extLst>
                    <a:ext uri="{9D8B030D-6E8A-4147-A177-3AD203B41FA5}">
                      <a16:colId xmlns:a16="http://schemas.microsoft.com/office/drawing/2014/main" xmlns="" val="20000"/>
                    </a:ext>
                  </a:extLst>
                </a:gridCol>
              </a:tblGrid>
              <a:tr h="2937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AT" sz="1200" b="1" kern="1200" dirty="0">
                          <a:solidFill>
                            <a:schemeClr val="lt1"/>
                          </a:solidFill>
                          <a:effectLst/>
                          <a:latin typeface="+mn-lt"/>
                          <a:ea typeface="+mn-ea"/>
                          <a:cs typeface="+mn-cs"/>
                        </a:rPr>
                        <a:t>Drainage aller Abszesse</a:t>
                      </a:r>
                      <a:endParaRPr lang="de-DE" sz="1200" dirty="0">
                        <a:solidFill>
                          <a:schemeClr val="bg1"/>
                        </a:solidFill>
                      </a:endParaRPr>
                    </a:p>
                  </a:txBody>
                  <a:tcPr marL="91452" marR="91452" marT="45718" marB="45718">
                    <a:solidFill>
                      <a:srgbClr val="0070C0"/>
                    </a:solidFill>
                  </a:tcPr>
                </a:tc>
                <a:extLst>
                  <a:ext uri="{0D108BD9-81ED-4DB2-BD59-A6C34878D82A}">
                    <a16:rowId xmlns:a16="http://schemas.microsoft.com/office/drawing/2014/main" xmlns="" val="10000"/>
                  </a:ext>
                </a:extLst>
              </a:tr>
              <a:tr h="2743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dirty="0">
                          <a:solidFill>
                            <a:schemeClr val="accent6">
                              <a:lumMod val="60000"/>
                              <a:lumOff val="40000"/>
                            </a:schemeClr>
                          </a:solidFill>
                        </a:rPr>
                        <a:t>↓</a:t>
                      </a:r>
                    </a:p>
                  </a:txBody>
                  <a:tcPr marL="91452" marR="91452" marT="45718" marB="45718"/>
                </a:tc>
                <a:extLst>
                  <a:ext uri="{0D108BD9-81ED-4DB2-BD59-A6C34878D82A}">
                    <a16:rowId xmlns:a16="http://schemas.microsoft.com/office/drawing/2014/main" xmlns="" val="10001"/>
                  </a:ext>
                </a:extLst>
              </a:tr>
              <a:tr h="4571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AT" sz="1200" b="1" kern="1200" dirty="0" err="1">
                          <a:solidFill>
                            <a:schemeClr val="lt1"/>
                          </a:solidFill>
                          <a:effectLst/>
                          <a:latin typeface="+mn-lt"/>
                          <a:ea typeface="+mn-ea"/>
                          <a:cs typeface="+mn-cs"/>
                        </a:rPr>
                        <a:t>Nekrosektomie</a:t>
                      </a:r>
                      <a:r>
                        <a:rPr lang="de-AT" sz="1200" b="1" kern="1200" dirty="0">
                          <a:solidFill>
                            <a:schemeClr val="lt1"/>
                          </a:solidFill>
                          <a:effectLst/>
                          <a:latin typeface="+mn-lt"/>
                          <a:ea typeface="+mn-ea"/>
                          <a:cs typeface="+mn-cs"/>
                        </a:rPr>
                        <a:t> und Kürettage des entzündlichen Herdes</a:t>
                      </a:r>
                      <a:endParaRPr lang="de-DE" sz="1200" b="1" kern="1200" dirty="0">
                        <a:solidFill>
                          <a:schemeClr val="lt1"/>
                        </a:solidFill>
                        <a:effectLst/>
                        <a:latin typeface="+mn-lt"/>
                        <a:ea typeface="+mn-ea"/>
                        <a:cs typeface="+mn-cs"/>
                      </a:endParaRPr>
                    </a:p>
                  </a:txBody>
                  <a:tcPr marL="91452" marR="91452" marT="45718" marB="45718">
                    <a:solidFill>
                      <a:srgbClr val="0070C0"/>
                    </a:solidFill>
                  </a:tcPr>
                </a:tc>
                <a:extLst>
                  <a:ext uri="{0D108BD9-81ED-4DB2-BD59-A6C34878D82A}">
                    <a16:rowId xmlns:a16="http://schemas.microsoft.com/office/drawing/2014/main" xmlns="" val="10002"/>
                  </a:ext>
                </a:extLst>
              </a:tr>
              <a:tr h="2743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lt1"/>
                          </a:solidFill>
                          <a:effectLst/>
                          <a:latin typeface="+mn-lt"/>
                          <a:ea typeface="+mn-ea"/>
                          <a:cs typeface="+mn-cs"/>
                        </a:rPr>
                        <a:t>↓</a:t>
                      </a:r>
                      <a:r>
                        <a:rPr lang="de-DE" sz="1200" b="1" dirty="0">
                          <a:solidFill>
                            <a:schemeClr val="accent6">
                              <a:lumMod val="60000"/>
                              <a:lumOff val="40000"/>
                            </a:schemeClr>
                          </a:solidFill>
                        </a:rPr>
                        <a:t>↓</a:t>
                      </a:r>
                    </a:p>
                  </a:txBody>
                  <a:tcPr marL="91452" marR="91452" marT="45718" marB="45718"/>
                </a:tc>
                <a:extLst>
                  <a:ext uri="{0D108BD9-81ED-4DB2-BD59-A6C34878D82A}">
                    <a16:rowId xmlns:a16="http://schemas.microsoft.com/office/drawing/2014/main" xmlns="" val="10003"/>
                  </a:ext>
                </a:extLst>
              </a:tr>
              <a:tr h="274312">
                <a:tc>
                  <a:txBody>
                    <a:bodyPr/>
                    <a:lstStyle/>
                    <a:p>
                      <a:pPr algn="ctr" fontAlgn="base"/>
                      <a:r>
                        <a:rPr lang="de-AT" sz="1200" b="1" kern="1200" dirty="0">
                          <a:solidFill>
                            <a:schemeClr val="lt1"/>
                          </a:solidFill>
                          <a:effectLst/>
                          <a:latin typeface="+mn-lt"/>
                          <a:ea typeface="+mn-ea"/>
                          <a:cs typeface="+mn-cs"/>
                        </a:rPr>
                        <a:t>Dorsale Instrumentierung</a:t>
                      </a:r>
                    </a:p>
                  </a:txBody>
                  <a:tcPr marL="91452" marR="91452" marT="45718" marB="45718">
                    <a:solidFill>
                      <a:srgbClr val="0070C0"/>
                    </a:solidFill>
                  </a:tcPr>
                </a:tc>
                <a:extLst>
                  <a:ext uri="{0D108BD9-81ED-4DB2-BD59-A6C34878D82A}">
                    <a16:rowId xmlns:a16="http://schemas.microsoft.com/office/drawing/2014/main" xmlns="" val="10004"/>
                  </a:ext>
                </a:extLst>
              </a:tr>
              <a:tr h="2743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b="1" dirty="0">
                          <a:solidFill>
                            <a:schemeClr val="accent6">
                              <a:lumMod val="60000"/>
                              <a:lumOff val="40000"/>
                            </a:schemeClr>
                          </a:solidFill>
                        </a:rPr>
                        <a:t>↓</a:t>
                      </a:r>
                    </a:p>
                  </a:txBody>
                  <a:tcPr marL="91452" marR="91452" marT="45718" marB="45718"/>
                </a:tc>
                <a:extLst>
                  <a:ext uri="{0D108BD9-81ED-4DB2-BD59-A6C34878D82A}">
                    <a16:rowId xmlns:a16="http://schemas.microsoft.com/office/drawing/2014/main" xmlns="" val="10005"/>
                  </a:ext>
                </a:extLst>
              </a:tr>
              <a:tr h="2743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AT" sz="1200" b="1" kern="1200" dirty="0">
                          <a:solidFill>
                            <a:schemeClr val="bg1"/>
                          </a:solidFill>
                          <a:latin typeface="+mn-lt"/>
                          <a:ea typeface="+mn-ea"/>
                          <a:cs typeface="+mn-cs"/>
                        </a:rPr>
                        <a:t>Antibiose 12 Wochen</a:t>
                      </a:r>
                    </a:p>
                  </a:txBody>
                  <a:tcPr marL="91452" marR="91452" marT="45718" marB="45718">
                    <a:solidFill>
                      <a:srgbClr val="0070C0"/>
                    </a:solidFill>
                  </a:tcPr>
                </a:tc>
                <a:extLst>
                  <a:ext uri="{0D108BD9-81ED-4DB2-BD59-A6C34878D82A}">
                    <a16:rowId xmlns:a16="http://schemas.microsoft.com/office/drawing/2014/main" xmlns="" val="10006"/>
                  </a:ext>
                </a:extLst>
              </a:tr>
            </a:tbl>
          </a:graphicData>
        </a:graphic>
      </p:graphicFrame>
      <p:sp>
        <p:nvSpPr>
          <p:cNvPr id="27671" name="Textfeld 1"/>
          <p:cNvSpPr txBox="1">
            <a:spLocks noChangeArrowheads="1"/>
          </p:cNvSpPr>
          <p:nvPr/>
        </p:nvSpPr>
        <p:spPr bwMode="auto">
          <a:xfrm>
            <a:off x="5184775" y="4005263"/>
            <a:ext cx="3600450" cy="369887"/>
          </a:xfrm>
          <a:prstGeom prst="rect">
            <a:avLst/>
          </a:prstGeom>
          <a:noFill/>
          <a:ln w="9525">
            <a:noFill/>
            <a:miter lim="800000"/>
            <a:headEnd/>
            <a:tailEnd/>
          </a:ln>
        </p:spPr>
        <p:txBody>
          <a:bodyPr>
            <a:spAutoFit/>
          </a:bodyPr>
          <a:lstStyle/>
          <a:p>
            <a:pPr eaLnBrk="1" hangingPunct="1"/>
            <a:r>
              <a:rPr lang="de-AT" altLang="de-DE"/>
              <a:t>Mikrobiologie: kein Wachstum</a:t>
            </a:r>
          </a:p>
        </p:txBody>
      </p:sp>
      <p:sp>
        <p:nvSpPr>
          <p:cNvPr id="27672" name="Textfeld 10"/>
          <p:cNvSpPr txBox="1">
            <a:spLocks noChangeArrowheads="1"/>
          </p:cNvSpPr>
          <p:nvPr/>
        </p:nvSpPr>
        <p:spPr bwMode="auto">
          <a:xfrm>
            <a:off x="5184775" y="4783138"/>
            <a:ext cx="3959225" cy="646112"/>
          </a:xfrm>
          <a:prstGeom prst="rect">
            <a:avLst/>
          </a:prstGeom>
          <a:noFill/>
          <a:ln w="9525">
            <a:noFill/>
            <a:miter lim="800000"/>
            <a:headEnd/>
            <a:tailEnd/>
          </a:ln>
        </p:spPr>
        <p:txBody>
          <a:bodyPr>
            <a:spAutoFit/>
          </a:bodyPr>
          <a:lstStyle/>
          <a:p>
            <a:pPr eaLnBrk="1" hangingPunct="1"/>
            <a:r>
              <a:rPr lang="de-AT" altLang="de-DE"/>
              <a:t>Histologie: Blastäre Zellen, positiv 	    </a:t>
            </a:r>
          </a:p>
          <a:p>
            <a:pPr eaLnBrk="1" hangingPunct="1"/>
            <a:r>
              <a:rPr lang="de-AT" altLang="de-DE"/>
              <a:t>                  auf CD79a und CD 20 </a:t>
            </a:r>
          </a:p>
        </p:txBody>
      </p:sp>
      <p:sp>
        <p:nvSpPr>
          <p:cNvPr id="27673" name="Textfeld 11"/>
          <p:cNvSpPr txBox="1">
            <a:spLocks noChangeArrowheads="1"/>
          </p:cNvSpPr>
          <p:nvPr/>
        </p:nvSpPr>
        <p:spPr bwMode="auto">
          <a:xfrm>
            <a:off x="5651500" y="5668963"/>
            <a:ext cx="3062288" cy="461962"/>
          </a:xfrm>
          <a:prstGeom prst="rect">
            <a:avLst/>
          </a:prstGeom>
          <a:noFill/>
          <a:ln w="9525">
            <a:noFill/>
            <a:miter lim="800000"/>
            <a:headEnd/>
            <a:tailEnd/>
          </a:ln>
        </p:spPr>
        <p:txBody>
          <a:bodyPr>
            <a:spAutoFit/>
          </a:bodyPr>
          <a:lstStyle/>
          <a:p>
            <a:pPr eaLnBrk="1" hangingPunct="1"/>
            <a:r>
              <a:rPr lang="de-AT" altLang="de-DE" sz="2400" b="1"/>
              <a:t>B-ZELL Lymphom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67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67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6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1" grpId="0"/>
      <p:bldP spid="27672" grpId="0"/>
      <p:bldP spid="276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1"/>
          <p:cNvSpPr>
            <a:spLocks noChangeArrowheads="1"/>
          </p:cNvSpPr>
          <p:nvPr/>
        </p:nvSpPr>
        <p:spPr bwMode="auto">
          <a:xfrm>
            <a:off x="350838" y="1479550"/>
            <a:ext cx="7178675" cy="769938"/>
          </a:xfrm>
          <a:prstGeom prst="rect">
            <a:avLst/>
          </a:prstGeom>
          <a:noFill/>
          <a:ln w="9525">
            <a:noFill/>
            <a:miter lim="800000"/>
            <a:headEnd/>
            <a:tailEnd/>
          </a:ln>
        </p:spPr>
        <p:txBody>
          <a:bodyPr wrap="none">
            <a:spAutoFit/>
          </a:bodyPr>
          <a:lstStyle/>
          <a:p>
            <a:pPr eaLnBrk="1" hangingPunct="1"/>
            <a:r>
              <a:rPr lang="de-AT" altLang="de-DE" sz="4400"/>
              <a:t>Definition </a:t>
            </a:r>
            <a:r>
              <a:rPr lang="de-AT" altLang="de-DE" sz="4400" b="1"/>
              <a:t>Spondylodiszitis</a:t>
            </a:r>
          </a:p>
        </p:txBody>
      </p:sp>
      <p:sp>
        <p:nvSpPr>
          <p:cNvPr id="4100" name="Rechteck 2">
            <a:extLst>
              <a:ext uri="{FF2B5EF4-FFF2-40B4-BE49-F238E27FC236}">
                <a16:creationId xmlns:a16="http://schemas.microsoft.com/office/drawing/2014/main" xmlns="" id="{74A4D510-7CC1-427D-8102-06DE5ADC7FD1}"/>
              </a:ext>
            </a:extLst>
          </p:cNvPr>
          <p:cNvSpPr>
            <a:spLocks noChangeArrowheads="1"/>
          </p:cNvSpPr>
          <p:nvPr/>
        </p:nvSpPr>
        <p:spPr bwMode="auto">
          <a:xfrm>
            <a:off x="3203575" y="2349500"/>
            <a:ext cx="5616575" cy="3938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defRPr/>
            </a:pPr>
            <a:r>
              <a:rPr lang="de-AT" altLang="de-DE" sz="2000" b="1" dirty="0"/>
              <a:t>ICD-10</a:t>
            </a:r>
            <a:r>
              <a:rPr lang="de-AT" altLang="de-DE" sz="2000" dirty="0"/>
              <a:t>   </a:t>
            </a:r>
            <a:r>
              <a:rPr lang="de-AT" sz="2000" dirty="0"/>
              <a:t>M46.49</a:t>
            </a:r>
          </a:p>
          <a:p>
            <a:pPr eaLnBrk="1" hangingPunct="1">
              <a:spcBef>
                <a:spcPct val="0"/>
              </a:spcBef>
              <a:defRPr/>
            </a:pPr>
            <a:endParaRPr lang="de-AT" altLang="de-DE" sz="2000" dirty="0"/>
          </a:p>
          <a:p>
            <a:pPr eaLnBrk="1" hangingPunct="1">
              <a:spcBef>
                <a:spcPct val="0"/>
              </a:spcBef>
              <a:defRPr/>
            </a:pPr>
            <a:r>
              <a:rPr lang="de-AT" altLang="de-DE" sz="2000" dirty="0"/>
              <a:t>Infektiöse Entzündung der Bandscheibe und der angrenzenden Wirbelkörper</a:t>
            </a:r>
          </a:p>
          <a:p>
            <a:pPr eaLnBrk="1" hangingPunct="1">
              <a:spcBef>
                <a:spcPct val="0"/>
              </a:spcBef>
              <a:defRPr/>
            </a:pPr>
            <a:endParaRPr lang="de-AT" altLang="de-DE" sz="2000" dirty="0"/>
          </a:p>
          <a:p>
            <a:pPr eaLnBrk="1" hangingPunct="1">
              <a:spcBef>
                <a:spcPct val="0"/>
              </a:spcBef>
              <a:defRPr/>
            </a:pPr>
            <a:r>
              <a:rPr lang="de-AT" altLang="de-DE" sz="2000" dirty="0"/>
              <a:t>Führt zur Destruktion der betroffenen Bewegungssegmente</a:t>
            </a:r>
          </a:p>
          <a:p>
            <a:pPr eaLnBrk="1" hangingPunct="1">
              <a:spcBef>
                <a:spcPct val="0"/>
              </a:spcBef>
              <a:defRPr/>
            </a:pPr>
            <a:endParaRPr lang="de-AT" altLang="de-DE" sz="2000" dirty="0"/>
          </a:p>
          <a:p>
            <a:pPr eaLnBrk="1" hangingPunct="1">
              <a:lnSpc>
                <a:spcPct val="150000"/>
              </a:lnSpc>
              <a:spcBef>
                <a:spcPct val="0"/>
              </a:spcBef>
              <a:defRPr/>
            </a:pPr>
            <a:r>
              <a:rPr lang="de-AT" altLang="de-DE" sz="2000" dirty="0"/>
              <a:t>Betroffen	LWS (59%)</a:t>
            </a:r>
            <a:r>
              <a:rPr lang="de-AT" altLang="de-DE" sz="2000" baseline="30000" dirty="0"/>
              <a:t>1</a:t>
            </a:r>
          </a:p>
          <a:p>
            <a:pPr marL="0" indent="0" eaLnBrk="1" hangingPunct="1">
              <a:lnSpc>
                <a:spcPct val="150000"/>
              </a:lnSpc>
              <a:spcBef>
                <a:spcPct val="0"/>
              </a:spcBef>
              <a:buFontTx/>
              <a:buNone/>
              <a:defRPr/>
            </a:pPr>
            <a:r>
              <a:rPr lang="de-AT" altLang="de-DE" sz="2000" dirty="0"/>
              <a:t>		BWS (30%)</a:t>
            </a:r>
          </a:p>
          <a:p>
            <a:pPr marL="0" indent="0" eaLnBrk="1" hangingPunct="1">
              <a:lnSpc>
                <a:spcPct val="150000"/>
              </a:lnSpc>
              <a:spcBef>
                <a:spcPct val="0"/>
              </a:spcBef>
              <a:buFontTx/>
              <a:buNone/>
              <a:defRPr/>
            </a:pPr>
            <a:r>
              <a:rPr lang="de-AT" altLang="de-DE" sz="2000" dirty="0"/>
              <a:t>		HWS (11%)</a:t>
            </a:r>
          </a:p>
        </p:txBody>
      </p:sp>
      <p:pic>
        <p:nvPicPr>
          <p:cNvPr id="5124" name="Picture 6"/>
          <p:cNvPicPr>
            <a:picLocks noChangeAspect="1" noChangeArrowheads="1"/>
          </p:cNvPicPr>
          <p:nvPr/>
        </p:nvPicPr>
        <p:blipFill>
          <a:blip r:embed="rId3" cstate="print"/>
          <a:srcRect/>
          <a:stretch>
            <a:fillRect/>
          </a:stretch>
        </p:blipFill>
        <p:spPr bwMode="auto">
          <a:xfrm>
            <a:off x="539750" y="2349500"/>
            <a:ext cx="2519363" cy="3856038"/>
          </a:xfrm>
          <a:prstGeom prst="rect">
            <a:avLst/>
          </a:prstGeom>
          <a:noFill/>
          <a:ln w="9525">
            <a:noFill/>
            <a:miter lim="800000"/>
            <a:headEnd/>
            <a:tailEnd/>
          </a:ln>
        </p:spPr>
      </p:pic>
      <p:sp>
        <p:nvSpPr>
          <p:cNvPr id="5125" name="Rechteck 1"/>
          <p:cNvSpPr>
            <a:spLocks noChangeArrowheads="1"/>
          </p:cNvSpPr>
          <p:nvPr/>
        </p:nvSpPr>
        <p:spPr bwMode="auto">
          <a:xfrm>
            <a:off x="6804025" y="6221413"/>
            <a:ext cx="2108200" cy="369887"/>
          </a:xfrm>
          <a:prstGeom prst="rect">
            <a:avLst/>
          </a:prstGeom>
          <a:noFill/>
          <a:ln w="9525">
            <a:noFill/>
            <a:miter lim="800000"/>
            <a:headEnd/>
            <a:tailEnd/>
          </a:ln>
        </p:spPr>
        <p:txBody>
          <a:bodyPr wrap="none">
            <a:spAutoFit/>
          </a:bodyPr>
          <a:lstStyle/>
          <a:p>
            <a:pPr eaLnBrk="1" hangingPunct="1"/>
            <a:r>
              <a:rPr lang="de-DE" altLang="de-DE"/>
              <a:t>1. Lehner B (2008)</a:t>
            </a:r>
            <a:endParaRPr lang="de-AT" altLang="de-D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hteck 1"/>
          <p:cNvSpPr>
            <a:spLocks noChangeArrowheads="1"/>
          </p:cNvSpPr>
          <p:nvPr/>
        </p:nvSpPr>
        <p:spPr bwMode="auto">
          <a:xfrm>
            <a:off x="23813" y="1190625"/>
            <a:ext cx="4702175" cy="982663"/>
          </a:xfrm>
          <a:prstGeom prst="rect">
            <a:avLst/>
          </a:prstGeom>
          <a:noFill/>
          <a:ln w="9525">
            <a:noFill/>
            <a:miter lim="800000"/>
            <a:headEnd/>
            <a:tailEnd/>
          </a:ln>
        </p:spPr>
        <p:txBody>
          <a:bodyPr wrap="none">
            <a:spAutoFit/>
          </a:bodyPr>
          <a:lstStyle/>
          <a:p>
            <a:pPr eaLnBrk="1" hangingPunct="1">
              <a:lnSpc>
                <a:spcPct val="150000"/>
              </a:lnSpc>
              <a:spcBef>
                <a:spcPct val="20000"/>
              </a:spcBef>
            </a:pPr>
            <a:r>
              <a:rPr lang="de-AT" altLang="de-DE" sz="4400"/>
              <a:t>Definition </a:t>
            </a:r>
            <a:r>
              <a:rPr lang="de-AT" altLang="de-DE" sz="4400" b="1"/>
              <a:t>Abszeß</a:t>
            </a:r>
          </a:p>
        </p:txBody>
      </p:sp>
      <p:sp>
        <p:nvSpPr>
          <p:cNvPr id="4" name="Rechteck 3">
            <a:extLst>
              <a:ext uri="{FF2B5EF4-FFF2-40B4-BE49-F238E27FC236}">
                <a16:creationId xmlns:a16="http://schemas.microsoft.com/office/drawing/2014/main" xmlns="" id="{63F93431-147E-4D7A-B3C0-11D31255ABD6}"/>
              </a:ext>
            </a:extLst>
          </p:cNvPr>
          <p:cNvSpPr/>
          <p:nvPr/>
        </p:nvSpPr>
        <p:spPr>
          <a:xfrm>
            <a:off x="3511550" y="2517775"/>
            <a:ext cx="5545138" cy="4740275"/>
          </a:xfrm>
          <a:prstGeom prst="rect">
            <a:avLst/>
          </a:prstGeom>
        </p:spPr>
        <p:txBody>
          <a:bodyPr>
            <a:spAutoFit/>
          </a:bodyPr>
          <a:lstStyle/>
          <a:p>
            <a:pPr marL="342900" indent="-342900" eaLnBrk="1" hangingPunct="1">
              <a:buFont typeface="Arial" panose="020B0604020202020204" pitchFamily="34" charset="0"/>
              <a:buChar char="•"/>
              <a:defRPr/>
            </a:pPr>
            <a:r>
              <a:rPr lang="de-AT" sz="2000" dirty="0">
                <a:latin typeface="Arial" panose="020B0604020202020204" pitchFamily="34" charset="0"/>
                <a:cs typeface="Arial" panose="020B0604020202020204" pitchFamily="34" charset="0"/>
              </a:rPr>
              <a:t>Ansammlung von </a:t>
            </a:r>
            <a:r>
              <a:rPr lang="de-AT" sz="2000" dirty="0" err="1">
                <a:latin typeface="Arial" panose="020B0604020202020204" pitchFamily="34" charset="0"/>
                <a:cs typeface="Arial" panose="020B0604020202020204" pitchFamily="34" charset="0"/>
              </a:rPr>
              <a:t>Pus</a:t>
            </a:r>
            <a:r>
              <a:rPr lang="de-AT" sz="2000" dirty="0">
                <a:latin typeface="Arial" panose="020B0604020202020204" pitchFamily="34" charset="0"/>
                <a:cs typeface="Arial" panose="020B0604020202020204" pitchFamily="34" charset="0"/>
              </a:rPr>
              <a:t> in                            </a:t>
            </a:r>
          </a:p>
          <a:p>
            <a:pPr eaLnBrk="1" hangingPunct="1">
              <a:defRPr/>
            </a:pPr>
            <a:r>
              <a:rPr lang="de-AT" sz="2000" dirty="0">
                <a:latin typeface="Arial" panose="020B0604020202020204" pitchFamily="34" charset="0"/>
                <a:cs typeface="Arial" panose="020B0604020202020204" pitchFamily="34" charset="0"/>
              </a:rPr>
              <a:t>        nicht präformierter Körperhöhle</a:t>
            </a:r>
          </a:p>
          <a:p>
            <a:pPr eaLnBrk="1" hangingPunct="1">
              <a:defRPr/>
            </a:pPr>
            <a:endParaRPr lang="de-AT" sz="2000" dirty="0">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defRPr/>
            </a:pPr>
            <a:r>
              <a:rPr lang="de-AT" sz="2000" dirty="0" err="1"/>
              <a:t>Epidural</a:t>
            </a:r>
            <a:r>
              <a:rPr lang="de-AT" sz="2000" dirty="0"/>
              <a:t>  lokale abgekapselt im BS Niveau</a:t>
            </a:r>
          </a:p>
          <a:p>
            <a:pPr marL="342900" indent="-342900" eaLnBrk="1" hangingPunct="1">
              <a:lnSpc>
                <a:spcPct val="200000"/>
              </a:lnSpc>
              <a:buFont typeface="Arial" panose="020B0604020202020204" pitchFamily="34" charset="0"/>
              <a:buChar char="•"/>
              <a:defRPr/>
            </a:pPr>
            <a:r>
              <a:rPr lang="de-DE" sz="2000" dirty="0" err="1"/>
              <a:t>Epidurales</a:t>
            </a:r>
            <a:r>
              <a:rPr lang="de-DE" sz="2000" dirty="0"/>
              <a:t> Empyem: </a:t>
            </a:r>
          </a:p>
          <a:p>
            <a:pPr eaLnBrk="1" hangingPunct="1">
              <a:defRPr/>
            </a:pPr>
            <a:r>
              <a:rPr lang="de-DE" sz="2000" dirty="0"/>
              <a:t>      </a:t>
            </a:r>
            <a:r>
              <a:rPr lang="de-AT" sz="2000" dirty="0"/>
              <a:t>diffuse,  </a:t>
            </a:r>
            <a:r>
              <a:rPr lang="de-AT" sz="2000" dirty="0" err="1"/>
              <a:t>langstreckige</a:t>
            </a:r>
            <a:r>
              <a:rPr lang="de-AT" sz="2000" dirty="0"/>
              <a:t> Ausbreitung</a:t>
            </a:r>
          </a:p>
          <a:p>
            <a:pPr eaLnBrk="1" hangingPunct="1">
              <a:defRPr/>
            </a:pPr>
            <a:endParaRPr lang="de-AT" sz="2000" dirty="0"/>
          </a:p>
          <a:p>
            <a:pPr marL="342900" indent="-342900" eaLnBrk="1" hangingPunct="1">
              <a:lnSpc>
                <a:spcPct val="150000"/>
              </a:lnSpc>
              <a:buFont typeface="Arial" panose="020B0604020202020204" pitchFamily="34" charset="0"/>
              <a:buChar char="•"/>
              <a:defRPr/>
            </a:pPr>
            <a:r>
              <a:rPr lang="de-AT" altLang="de-DE" sz="2000" dirty="0"/>
              <a:t>Paravertebraler </a:t>
            </a:r>
            <a:r>
              <a:rPr lang="de-AT" altLang="de-DE" sz="2000" dirty="0" err="1"/>
              <a:t>Abszeß</a:t>
            </a:r>
            <a:endParaRPr lang="de-AT" sz="2000" dirty="0"/>
          </a:p>
          <a:p>
            <a:pPr marL="342900" indent="-342900" eaLnBrk="1" hangingPunct="1">
              <a:lnSpc>
                <a:spcPct val="200000"/>
              </a:lnSpc>
              <a:buFont typeface="Arial" panose="020B0604020202020204" pitchFamily="34" charset="0"/>
              <a:buChar char="•"/>
              <a:defRPr/>
            </a:pPr>
            <a:r>
              <a:rPr lang="de-DE" sz="2000" dirty="0"/>
              <a:t>Bei 17– 37%</a:t>
            </a:r>
            <a:r>
              <a:rPr lang="de-DE" sz="2000" baseline="30000" dirty="0"/>
              <a:t>2</a:t>
            </a:r>
            <a:r>
              <a:rPr lang="de-DE" sz="2000" dirty="0"/>
              <a:t> der Fälle</a:t>
            </a:r>
          </a:p>
          <a:p>
            <a:pPr marL="342900" indent="-342900" eaLnBrk="1" hangingPunct="1">
              <a:buFont typeface="Arial" panose="020B0604020202020204" pitchFamily="34" charset="0"/>
              <a:buChar char="•"/>
              <a:defRPr/>
            </a:pPr>
            <a:endParaRPr lang="de-DE" sz="2400" dirty="0"/>
          </a:p>
          <a:p>
            <a:pPr eaLnBrk="1" hangingPunct="1">
              <a:defRPr/>
            </a:pPr>
            <a:endParaRPr lang="de-DE" sz="2400" dirty="0">
              <a:latin typeface="Arial" panose="020B0604020202020204" pitchFamily="34" charset="0"/>
              <a:cs typeface="Arial" panose="020B0604020202020204" pitchFamily="34" charset="0"/>
            </a:endParaRPr>
          </a:p>
          <a:p>
            <a:pPr eaLnBrk="1" hangingPunct="1">
              <a:defRPr/>
            </a:pPr>
            <a:endParaRPr lang="de-DE" sz="2400" dirty="0">
              <a:latin typeface="Arial" panose="020B0604020202020204" pitchFamily="34" charset="0"/>
              <a:cs typeface="Arial" panose="020B0604020202020204" pitchFamily="34" charset="0"/>
            </a:endParaRPr>
          </a:p>
        </p:txBody>
      </p:sp>
      <p:pic>
        <p:nvPicPr>
          <p:cNvPr id="7172" name="Picture 5"/>
          <p:cNvPicPr>
            <a:picLocks noChangeAspect="1" noChangeArrowheads="1"/>
          </p:cNvPicPr>
          <p:nvPr/>
        </p:nvPicPr>
        <p:blipFill>
          <a:blip r:embed="rId3" cstate="print"/>
          <a:srcRect/>
          <a:stretch>
            <a:fillRect/>
          </a:stretch>
        </p:blipFill>
        <p:spPr bwMode="auto">
          <a:xfrm>
            <a:off x="250825" y="2517775"/>
            <a:ext cx="1368425" cy="1990725"/>
          </a:xfrm>
          <a:prstGeom prst="rect">
            <a:avLst/>
          </a:prstGeom>
          <a:noFill/>
          <a:ln w="9525">
            <a:noFill/>
            <a:miter lim="800000"/>
            <a:headEnd/>
            <a:tailEnd/>
          </a:ln>
        </p:spPr>
      </p:pic>
      <p:pic>
        <p:nvPicPr>
          <p:cNvPr id="7173" name="Grafik 2"/>
          <p:cNvPicPr>
            <a:picLocks noChangeAspect="1"/>
          </p:cNvPicPr>
          <p:nvPr/>
        </p:nvPicPr>
        <p:blipFill>
          <a:blip r:embed="rId4" cstate="print"/>
          <a:srcRect/>
          <a:stretch>
            <a:fillRect/>
          </a:stretch>
        </p:blipFill>
        <p:spPr bwMode="auto">
          <a:xfrm>
            <a:off x="250825" y="4508500"/>
            <a:ext cx="1343025" cy="1008063"/>
          </a:xfrm>
          <a:prstGeom prst="rect">
            <a:avLst/>
          </a:prstGeom>
          <a:noFill/>
          <a:ln w="9525">
            <a:noFill/>
            <a:miter lim="800000"/>
            <a:headEnd/>
            <a:tailEnd/>
          </a:ln>
        </p:spPr>
      </p:pic>
      <p:sp>
        <p:nvSpPr>
          <p:cNvPr id="7174" name="Textfeld 7"/>
          <p:cNvSpPr txBox="1">
            <a:spLocks noChangeArrowheads="1"/>
          </p:cNvSpPr>
          <p:nvPr/>
        </p:nvSpPr>
        <p:spPr bwMode="auto">
          <a:xfrm>
            <a:off x="5903913" y="6246813"/>
            <a:ext cx="3097212" cy="368300"/>
          </a:xfrm>
          <a:prstGeom prst="rect">
            <a:avLst/>
          </a:prstGeom>
          <a:noFill/>
          <a:ln w="9525">
            <a:noFill/>
            <a:miter lim="800000"/>
            <a:headEnd/>
            <a:tailEnd/>
          </a:ln>
        </p:spPr>
        <p:txBody>
          <a:bodyPr>
            <a:spAutoFit/>
          </a:bodyPr>
          <a:lstStyle/>
          <a:p>
            <a:pPr eaLnBrk="1" hangingPunct="1"/>
            <a:r>
              <a:rPr lang="de-DE" altLang="de-DE"/>
              <a:t>2.  Mc Henry MC (2002)</a:t>
            </a:r>
            <a:endParaRPr lang="de-AT" altLang="de-DE"/>
          </a:p>
        </p:txBody>
      </p:sp>
      <p:pic>
        <p:nvPicPr>
          <p:cNvPr id="7175" name="Picture 2"/>
          <p:cNvPicPr>
            <a:picLocks noChangeAspect="1" noChangeArrowheads="1"/>
          </p:cNvPicPr>
          <p:nvPr/>
        </p:nvPicPr>
        <p:blipFill>
          <a:blip r:embed="rId5" cstate="print"/>
          <a:srcRect/>
          <a:stretch>
            <a:fillRect/>
          </a:stretch>
        </p:blipFill>
        <p:spPr bwMode="auto">
          <a:xfrm>
            <a:off x="1619250" y="2520950"/>
            <a:ext cx="1673225" cy="1628775"/>
          </a:xfrm>
          <a:prstGeom prst="rect">
            <a:avLst/>
          </a:prstGeom>
          <a:noFill/>
          <a:ln w="9525">
            <a:noFill/>
            <a:miter lim="800000"/>
            <a:headEnd/>
            <a:tailEnd/>
          </a:ln>
        </p:spPr>
      </p:pic>
      <p:pic>
        <p:nvPicPr>
          <p:cNvPr id="7176" name="Picture 3"/>
          <p:cNvPicPr>
            <a:picLocks noChangeAspect="1" noChangeArrowheads="1"/>
          </p:cNvPicPr>
          <p:nvPr/>
        </p:nvPicPr>
        <p:blipFill>
          <a:blip r:embed="rId6" cstate="print"/>
          <a:srcRect/>
          <a:stretch>
            <a:fillRect/>
          </a:stretch>
        </p:blipFill>
        <p:spPr bwMode="auto">
          <a:xfrm>
            <a:off x="1619250" y="4149725"/>
            <a:ext cx="1697038" cy="1223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hteck 1"/>
          <p:cNvSpPr>
            <a:spLocks noChangeArrowheads="1"/>
          </p:cNvSpPr>
          <p:nvPr/>
        </p:nvSpPr>
        <p:spPr bwMode="auto">
          <a:xfrm>
            <a:off x="198438" y="1268413"/>
            <a:ext cx="8316912" cy="769937"/>
          </a:xfrm>
          <a:prstGeom prst="rect">
            <a:avLst/>
          </a:prstGeom>
          <a:noFill/>
          <a:ln w="9525">
            <a:noFill/>
            <a:miter lim="800000"/>
            <a:headEnd/>
            <a:tailEnd/>
          </a:ln>
        </p:spPr>
        <p:txBody>
          <a:bodyPr wrap="none">
            <a:spAutoFit/>
          </a:bodyPr>
          <a:lstStyle/>
          <a:p>
            <a:pPr eaLnBrk="1" hangingPunct="1"/>
            <a:r>
              <a:rPr lang="de-DE" altLang="de-DE" sz="4400"/>
              <a:t>Epidemiologie und Pathogenese</a:t>
            </a:r>
            <a:endParaRPr lang="de-AT" altLang="de-DE" sz="4400"/>
          </a:p>
        </p:txBody>
      </p:sp>
      <p:sp>
        <p:nvSpPr>
          <p:cNvPr id="4" name="Rechteck 3">
            <a:extLst>
              <a:ext uri="{FF2B5EF4-FFF2-40B4-BE49-F238E27FC236}">
                <a16:creationId xmlns:a16="http://schemas.microsoft.com/office/drawing/2014/main" xmlns="" id="{024967C4-5F18-4984-9FB9-C56FCCF43B78}"/>
              </a:ext>
            </a:extLst>
          </p:cNvPr>
          <p:cNvSpPr/>
          <p:nvPr/>
        </p:nvSpPr>
        <p:spPr>
          <a:xfrm>
            <a:off x="3494088" y="2205038"/>
            <a:ext cx="5651500" cy="2170112"/>
          </a:xfrm>
          <a:prstGeom prst="rect">
            <a:avLst/>
          </a:prstGeom>
        </p:spPr>
        <p:txBody>
          <a:bodyPr>
            <a:spAutoFit/>
          </a:bodyPr>
          <a:lstStyle/>
          <a:p>
            <a:pPr marL="285750" indent="-285750" eaLnBrk="1" hangingPunct="1">
              <a:lnSpc>
                <a:spcPct val="150000"/>
              </a:lnSpc>
              <a:buFont typeface="Arial" panose="020B0604020202020204" pitchFamily="34" charset="0"/>
              <a:buChar char="•"/>
              <a:defRPr/>
            </a:pPr>
            <a:r>
              <a:rPr lang="de-DE" sz="2400" b="1" dirty="0"/>
              <a:t>Inzidenz</a:t>
            </a:r>
            <a:r>
              <a:rPr lang="de-DE" sz="2400" dirty="0"/>
              <a:t> 2,4/100.000</a:t>
            </a:r>
            <a:r>
              <a:rPr lang="de-DE" sz="2400" baseline="30000" dirty="0"/>
              <a:t>3</a:t>
            </a:r>
          </a:p>
          <a:p>
            <a:pPr marL="285750" indent="-285750" eaLnBrk="1" hangingPunct="1">
              <a:lnSpc>
                <a:spcPct val="150000"/>
              </a:lnSpc>
              <a:buFont typeface="Arial" panose="020B0604020202020204" pitchFamily="34" charset="0"/>
              <a:buChar char="•"/>
              <a:defRPr/>
            </a:pPr>
            <a:r>
              <a:rPr lang="de-DE" sz="2400" dirty="0"/>
              <a:t>1,5 bis 2-mal </a:t>
            </a:r>
            <a:r>
              <a:rPr lang="de-DE" sz="2400" dirty="0" err="1"/>
              <a:t>häuﬁger</a:t>
            </a:r>
            <a:r>
              <a:rPr lang="de-DE" sz="2400" dirty="0"/>
              <a:t> bei Männern</a:t>
            </a:r>
          </a:p>
          <a:p>
            <a:pPr marL="285750" indent="-285750" eaLnBrk="1" hangingPunct="1">
              <a:lnSpc>
                <a:spcPct val="150000"/>
              </a:lnSpc>
              <a:buFont typeface="Arial" panose="020B0604020202020204" pitchFamily="34" charset="0"/>
              <a:buChar char="•"/>
              <a:defRPr/>
            </a:pPr>
            <a:r>
              <a:rPr lang="de-DE" sz="2400" dirty="0"/>
              <a:t>Durchschnittsalter 50 bis 64 Jahre</a:t>
            </a:r>
            <a:endParaRPr lang="de-AT" sz="2400" dirty="0"/>
          </a:p>
          <a:p>
            <a:pPr marL="285750" indent="-285750" eaLnBrk="1" hangingPunct="1">
              <a:lnSpc>
                <a:spcPct val="150000"/>
              </a:lnSpc>
              <a:buFont typeface="Arial" panose="020B0604020202020204" pitchFamily="34" charset="0"/>
              <a:buChar char="•"/>
              <a:defRPr/>
            </a:pPr>
            <a:endParaRPr lang="de-AT" dirty="0">
              <a:latin typeface="+mj-lt"/>
            </a:endParaRPr>
          </a:p>
        </p:txBody>
      </p:sp>
      <p:pic>
        <p:nvPicPr>
          <p:cNvPr id="9220" name="Grafik 4"/>
          <p:cNvPicPr>
            <a:picLocks noChangeAspect="1"/>
          </p:cNvPicPr>
          <p:nvPr/>
        </p:nvPicPr>
        <p:blipFill>
          <a:blip r:embed="rId3" cstate="print"/>
          <a:srcRect/>
          <a:stretch>
            <a:fillRect/>
          </a:stretch>
        </p:blipFill>
        <p:spPr bwMode="auto">
          <a:xfrm>
            <a:off x="198438" y="2205038"/>
            <a:ext cx="2940050" cy="3527425"/>
          </a:xfrm>
          <a:prstGeom prst="rect">
            <a:avLst/>
          </a:prstGeom>
          <a:noFill/>
          <a:ln w="9525">
            <a:noFill/>
            <a:miter lim="800000"/>
            <a:headEnd/>
            <a:tailEnd/>
          </a:ln>
        </p:spPr>
      </p:pic>
      <p:sp>
        <p:nvSpPr>
          <p:cNvPr id="9221" name="Rechteck 5"/>
          <p:cNvSpPr>
            <a:spLocks noChangeArrowheads="1"/>
          </p:cNvSpPr>
          <p:nvPr/>
        </p:nvSpPr>
        <p:spPr bwMode="auto">
          <a:xfrm>
            <a:off x="6286500" y="6278563"/>
            <a:ext cx="2593975" cy="369887"/>
          </a:xfrm>
          <a:prstGeom prst="rect">
            <a:avLst/>
          </a:prstGeom>
          <a:noFill/>
          <a:ln w="9525">
            <a:noFill/>
            <a:miter lim="800000"/>
            <a:headEnd/>
            <a:tailEnd/>
          </a:ln>
        </p:spPr>
        <p:txBody>
          <a:bodyPr wrap="none">
            <a:spAutoFit/>
          </a:bodyPr>
          <a:lstStyle/>
          <a:p>
            <a:pPr eaLnBrk="1" hangingPunct="1"/>
            <a:r>
              <a:rPr lang="de-DE" altLang="de-DE"/>
              <a:t>3. Grammatico L (2008)</a:t>
            </a:r>
            <a:endParaRPr lang="de-AT" altLang="de-DE"/>
          </a:p>
        </p:txBody>
      </p:sp>
      <p:sp>
        <p:nvSpPr>
          <p:cNvPr id="9222" name="Rechteck 1"/>
          <p:cNvSpPr>
            <a:spLocks noChangeArrowheads="1"/>
          </p:cNvSpPr>
          <p:nvPr/>
        </p:nvSpPr>
        <p:spPr bwMode="auto">
          <a:xfrm>
            <a:off x="3686175" y="3860800"/>
            <a:ext cx="5062538" cy="2862263"/>
          </a:xfrm>
          <a:prstGeom prst="rect">
            <a:avLst/>
          </a:prstGeom>
          <a:noFill/>
          <a:ln w="9525">
            <a:noFill/>
            <a:miter lim="800000"/>
            <a:headEnd/>
            <a:tailEnd/>
          </a:ln>
        </p:spPr>
        <p:txBody>
          <a:bodyPr>
            <a:spAutoFit/>
          </a:bodyPr>
          <a:lstStyle/>
          <a:p>
            <a:pPr marL="742950" lvl="1" indent="-285750" eaLnBrk="1" hangingPunct="1">
              <a:lnSpc>
                <a:spcPct val="150000"/>
              </a:lnSpc>
              <a:buFont typeface="Arial" charset="0"/>
              <a:buChar char="•"/>
            </a:pPr>
            <a:r>
              <a:rPr lang="de-AT" altLang="en-US" sz="2400" b="1"/>
              <a:t>Prädisposition</a:t>
            </a:r>
          </a:p>
          <a:p>
            <a:pPr marL="742950" lvl="1" indent="-285750" eaLnBrk="1" hangingPunct="1">
              <a:lnSpc>
                <a:spcPct val="150000"/>
              </a:lnSpc>
              <a:buFont typeface="Arial" charset="0"/>
              <a:buChar char="•"/>
            </a:pPr>
            <a:r>
              <a:rPr lang="de-AT" altLang="en-US" sz="2400" b="1"/>
              <a:t>Infektionswege</a:t>
            </a:r>
          </a:p>
          <a:p>
            <a:pPr marL="2114550" lvl="4" indent="-285750" eaLnBrk="1" hangingPunct="1">
              <a:lnSpc>
                <a:spcPct val="150000"/>
              </a:lnSpc>
              <a:buFont typeface="Arial" charset="0"/>
              <a:buChar char="•"/>
            </a:pPr>
            <a:r>
              <a:rPr lang="de-AT" altLang="en-US" sz="1600"/>
              <a:t>Endogen </a:t>
            </a:r>
          </a:p>
          <a:p>
            <a:pPr marL="2114550" lvl="4" indent="-285750" eaLnBrk="1" hangingPunct="1">
              <a:lnSpc>
                <a:spcPct val="150000"/>
              </a:lnSpc>
              <a:buFont typeface="Arial" charset="0"/>
              <a:buChar char="•"/>
            </a:pPr>
            <a:r>
              <a:rPr lang="de-AT" altLang="en-US" sz="1600"/>
              <a:t>Exogen</a:t>
            </a:r>
          </a:p>
          <a:p>
            <a:pPr marL="2114550" lvl="4" indent="-285750" eaLnBrk="1" hangingPunct="1">
              <a:lnSpc>
                <a:spcPct val="150000"/>
              </a:lnSpc>
              <a:buFont typeface="Arial" charset="0"/>
              <a:buChar char="•"/>
            </a:pPr>
            <a:r>
              <a:rPr lang="de-DE" altLang="en-US" sz="1600"/>
              <a:t>Per Continuitatem</a:t>
            </a:r>
            <a:endParaRPr lang="de-AT" altLang="en-US" sz="1600"/>
          </a:p>
          <a:p>
            <a:pPr eaLnBrk="1" hangingPunct="1">
              <a:lnSpc>
                <a:spcPct val="150000"/>
              </a:lnSpc>
            </a:pPr>
            <a:endParaRPr lang="de-AT" altLang="en-US" sz="2400" b="1"/>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hteck 1"/>
          <p:cNvSpPr>
            <a:spLocks noChangeArrowheads="1"/>
          </p:cNvSpPr>
          <p:nvPr/>
        </p:nvSpPr>
        <p:spPr bwMode="auto">
          <a:xfrm>
            <a:off x="198438" y="1425575"/>
            <a:ext cx="8729662" cy="769938"/>
          </a:xfrm>
          <a:prstGeom prst="rect">
            <a:avLst/>
          </a:prstGeom>
          <a:noFill/>
          <a:ln w="9525">
            <a:noFill/>
            <a:miter lim="800000"/>
            <a:headEnd/>
            <a:tailEnd/>
          </a:ln>
        </p:spPr>
        <p:txBody>
          <a:bodyPr>
            <a:spAutoFit/>
          </a:bodyPr>
          <a:lstStyle/>
          <a:p>
            <a:pPr eaLnBrk="1" hangingPunct="1"/>
            <a:r>
              <a:rPr lang="de-DE" altLang="en-US" sz="4400">
                <a:solidFill>
                  <a:srgbClr val="000000"/>
                </a:solidFill>
              </a:rPr>
              <a:t>  Symptomatik  </a:t>
            </a:r>
            <a:endParaRPr lang="de-AT" altLang="de-DE" sz="4400">
              <a:solidFill>
                <a:srgbClr val="000000"/>
              </a:solidFill>
            </a:endParaRPr>
          </a:p>
        </p:txBody>
      </p:sp>
      <p:pic>
        <p:nvPicPr>
          <p:cNvPr id="11267" name="Picture 2"/>
          <p:cNvPicPr>
            <a:picLocks noChangeAspect="1" noChangeArrowheads="1"/>
          </p:cNvPicPr>
          <p:nvPr/>
        </p:nvPicPr>
        <p:blipFill>
          <a:blip r:embed="rId3" cstate="print"/>
          <a:srcRect/>
          <a:stretch>
            <a:fillRect/>
          </a:stretch>
        </p:blipFill>
        <p:spPr bwMode="auto">
          <a:xfrm>
            <a:off x="539750" y="2420938"/>
            <a:ext cx="2495550" cy="3240087"/>
          </a:xfrm>
          <a:prstGeom prst="rect">
            <a:avLst/>
          </a:prstGeom>
          <a:noFill/>
          <a:ln w="9525">
            <a:noFill/>
            <a:miter lim="800000"/>
            <a:headEnd/>
            <a:tailEnd/>
          </a:ln>
        </p:spPr>
      </p:pic>
      <p:sp>
        <p:nvSpPr>
          <p:cNvPr id="11268" name="Rechteck 2"/>
          <p:cNvSpPr>
            <a:spLocks noChangeArrowheads="1"/>
          </p:cNvSpPr>
          <p:nvPr/>
        </p:nvSpPr>
        <p:spPr bwMode="auto">
          <a:xfrm>
            <a:off x="3290888" y="2465388"/>
            <a:ext cx="5608637" cy="2584450"/>
          </a:xfrm>
          <a:prstGeom prst="rect">
            <a:avLst/>
          </a:prstGeom>
          <a:noFill/>
          <a:ln w="9525">
            <a:noFill/>
            <a:miter lim="800000"/>
            <a:headEnd/>
            <a:tailEnd/>
          </a:ln>
        </p:spPr>
        <p:txBody>
          <a:bodyPr>
            <a:spAutoFit/>
          </a:bodyPr>
          <a:lstStyle/>
          <a:p>
            <a:pPr marL="285750" indent="-285750" eaLnBrk="1" hangingPunct="1">
              <a:lnSpc>
                <a:spcPct val="150000"/>
              </a:lnSpc>
              <a:buFontTx/>
              <a:buChar char="•"/>
            </a:pPr>
            <a:r>
              <a:rPr lang="de-DE" altLang="en-US">
                <a:solidFill>
                  <a:srgbClr val="000000"/>
                </a:solidFill>
              </a:rPr>
              <a:t>Symptomatik ist zunächst unspezifisch</a:t>
            </a:r>
          </a:p>
          <a:p>
            <a:pPr marL="285750" indent="-285750" eaLnBrk="1" hangingPunct="1">
              <a:lnSpc>
                <a:spcPct val="150000"/>
              </a:lnSpc>
              <a:buFontTx/>
              <a:buChar char="•"/>
            </a:pPr>
            <a:r>
              <a:rPr lang="de-DE" altLang="en-US">
                <a:solidFill>
                  <a:srgbClr val="000000"/>
                </a:solidFill>
              </a:rPr>
              <a:t>Diagnosestellung oft verzögert</a:t>
            </a:r>
          </a:p>
          <a:p>
            <a:pPr marL="285750" indent="-285750" eaLnBrk="1" hangingPunct="1">
              <a:lnSpc>
                <a:spcPct val="150000"/>
              </a:lnSpc>
              <a:buFontTx/>
              <a:buChar char="•"/>
            </a:pPr>
            <a:r>
              <a:rPr lang="de-DE" altLang="en-US">
                <a:solidFill>
                  <a:srgbClr val="000000"/>
                </a:solidFill>
              </a:rPr>
              <a:t>Häufigsten Beschwerden</a:t>
            </a:r>
            <a:r>
              <a:rPr lang="de-DE" altLang="en-US" baseline="30000">
                <a:solidFill>
                  <a:srgbClr val="000000"/>
                </a:solidFill>
              </a:rPr>
              <a:t>4</a:t>
            </a:r>
          </a:p>
          <a:p>
            <a:pPr marL="1657350" lvl="3" indent="-285750" eaLnBrk="1" hangingPunct="1">
              <a:lnSpc>
                <a:spcPct val="150000"/>
              </a:lnSpc>
              <a:buFont typeface="Arial" charset="0"/>
              <a:buChar char="•"/>
            </a:pPr>
            <a:r>
              <a:rPr lang="de-DE" altLang="en-US" b="1">
                <a:solidFill>
                  <a:srgbClr val="000000"/>
                </a:solidFill>
              </a:rPr>
              <a:t>Rückenschmerzen</a:t>
            </a:r>
            <a:r>
              <a:rPr lang="de-DE" altLang="en-US">
                <a:solidFill>
                  <a:srgbClr val="000000"/>
                </a:solidFill>
              </a:rPr>
              <a:t> (85%)</a:t>
            </a:r>
          </a:p>
          <a:p>
            <a:pPr marL="1657350" lvl="3" indent="-285750" eaLnBrk="1" hangingPunct="1">
              <a:lnSpc>
                <a:spcPct val="150000"/>
              </a:lnSpc>
              <a:buFont typeface="Arial" charset="0"/>
              <a:buChar char="•"/>
            </a:pPr>
            <a:r>
              <a:rPr lang="de-DE" altLang="en-US" b="1">
                <a:solidFill>
                  <a:srgbClr val="000000"/>
                </a:solidFill>
              </a:rPr>
              <a:t>Fieber</a:t>
            </a:r>
            <a:r>
              <a:rPr lang="de-DE" altLang="en-US">
                <a:solidFill>
                  <a:srgbClr val="000000"/>
                </a:solidFill>
              </a:rPr>
              <a:t> (35-60%)</a:t>
            </a:r>
          </a:p>
          <a:p>
            <a:pPr marL="1657350" lvl="3" indent="-285750" eaLnBrk="1" hangingPunct="1">
              <a:lnSpc>
                <a:spcPct val="150000"/>
              </a:lnSpc>
              <a:buFont typeface="Arial" charset="0"/>
              <a:buChar char="•"/>
            </a:pPr>
            <a:r>
              <a:rPr lang="de-DE" altLang="en-US" b="1">
                <a:solidFill>
                  <a:srgbClr val="000000"/>
                </a:solidFill>
              </a:rPr>
              <a:t>Neurologische Defizite </a:t>
            </a:r>
            <a:r>
              <a:rPr lang="de-DE" altLang="en-US">
                <a:solidFill>
                  <a:srgbClr val="000000"/>
                </a:solidFill>
              </a:rPr>
              <a:t>(30%) </a:t>
            </a:r>
            <a:endParaRPr lang="de-AT" altLang="en-US">
              <a:solidFill>
                <a:srgbClr val="000000"/>
              </a:solidFill>
            </a:endParaRPr>
          </a:p>
        </p:txBody>
      </p:sp>
      <p:sp>
        <p:nvSpPr>
          <p:cNvPr id="11269" name="Rechteck 3"/>
          <p:cNvSpPr>
            <a:spLocks noChangeArrowheads="1"/>
          </p:cNvSpPr>
          <p:nvPr/>
        </p:nvSpPr>
        <p:spPr bwMode="auto">
          <a:xfrm>
            <a:off x="6516688" y="6021388"/>
            <a:ext cx="2144712" cy="369887"/>
          </a:xfrm>
          <a:prstGeom prst="rect">
            <a:avLst/>
          </a:prstGeom>
          <a:noFill/>
          <a:ln w="9525">
            <a:noFill/>
            <a:miter lim="800000"/>
            <a:headEnd/>
            <a:tailEnd/>
          </a:ln>
        </p:spPr>
        <p:txBody>
          <a:bodyPr wrap="none">
            <a:spAutoFit/>
          </a:bodyPr>
          <a:lstStyle/>
          <a:p>
            <a:pPr eaLnBrk="1" hangingPunct="1"/>
            <a:r>
              <a:rPr lang="de-DE" altLang="en-US">
                <a:solidFill>
                  <a:srgbClr val="000000"/>
                </a:solidFill>
              </a:rPr>
              <a:t>4. Mylona E (2009) </a:t>
            </a:r>
            <a:endParaRPr lang="de-AT" altLang="en-US">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hteck 1"/>
          <p:cNvSpPr>
            <a:spLocks noChangeArrowheads="1"/>
          </p:cNvSpPr>
          <p:nvPr/>
        </p:nvSpPr>
        <p:spPr bwMode="auto">
          <a:xfrm>
            <a:off x="17463" y="1268413"/>
            <a:ext cx="8729662" cy="768350"/>
          </a:xfrm>
          <a:prstGeom prst="rect">
            <a:avLst/>
          </a:prstGeom>
          <a:noFill/>
          <a:ln w="9525">
            <a:noFill/>
            <a:miter lim="800000"/>
            <a:headEnd/>
            <a:tailEnd/>
          </a:ln>
        </p:spPr>
        <p:txBody>
          <a:bodyPr>
            <a:spAutoFit/>
          </a:bodyPr>
          <a:lstStyle/>
          <a:p>
            <a:pPr eaLnBrk="1" hangingPunct="1"/>
            <a:r>
              <a:rPr lang="de-DE" altLang="de-DE" sz="4400"/>
              <a:t>  Bilddiagnostik  </a:t>
            </a:r>
            <a:endParaRPr lang="de-AT" altLang="de-DE" sz="4400"/>
          </a:p>
        </p:txBody>
      </p:sp>
      <p:sp>
        <p:nvSpPr>
          <p:cNvPr id="13315" name="Textfeld 3"/>
          <p:cNvSpPr txBox="1">
            <a:spLocks noChangeArrowheads="1"/>
          </p:cNvSpPr>
          <p:nvPr/>
        </p:nvSpPr>
        <p:spPr bwMode="auto">
          <a:xfrm>
            <a:off x="533400" y="2070100"/>
            <a:ext cx="8213725" cy="738188"/>
          </a:xfrm>
          <a:prstGeom prst="rect">
            <a:avLst/>
          </a:prstGeom>
          <a:noFill/>
          <a:ln w="9525">
            <a:noFill/>
            <a:miter lim="800000"/>
            <a:headEnd/>
            <a:tailEnd/>
          </a:ln>
        </p:spPr>
        <p:txBody>
          <a:bodyPr>
            <a:spAutoFit/>
          </a:bodyPr>
          <a:lstStyle/>
          <a:p>
            <a:pPr eaLnBrk="1" hangingPunct="1">
              <a:lnSpc>
                <a:spcPct val="150000"/>
              </a:lnSpc>
            </a:pPr>
            <a:r>
              <a:rPr lang="de-AT" altLang="de-DE" sz="2800" b="1"/>
              <a:t>Röntgen		      MRT		       CT</a:t>
            </a:r>
          </a:p>
        </p:txBody>
      </p:sp>
      <p:pic>
        <p:nvPicPr>
          <p:cNvPr id="13316" name="Grafik 3"/>
          <p:cNvPicPr>
            <a:picLocks noChangeAspect="1"/>
          </p:cNvPicPr>
          <p:nvPr/>
        </p:nvPicPr>
        <p:blipFill>
          <a:blip r:embed="rId3" cstate="print"/>
          <a:srcRect/>
          <a:stretch>
            <a:fillRect/>
          </a:stretch>
        </p:blipFill>
        <p:spPr bwMode="auto">
          <a:xfrm>
            <a:off x="323850" y="2924175"/>
            <a:ext cx="2816225" cy="3168650"/>
          </a:xfrm>
          <a:prstGeom prst="rect">
            <a:avLst/>
          </a:prstGeom>
          <a:noFill/>
          <a:ln w="9525">
            <a:noFill/>
            <a:miter lim="800000"/>
            <a:headEnd/>
            <a:tailEnd/>
          </a:ln>
        </p:spPr>
      </p:pic>
      <p:pic>
        <p:nvPicPr>
          <p:cNvPr id="13317" name="Picture 3"/>
          <p:cNvPicPr>
            <a:picLocks noChangeAspect="1" noChangeArrowheads="1"/>
          </p:cNvPicPr>
          <p:nvPr/>
        </p:nvPicPr>
        <p:blipFill>
          <a:blip r:embed="rId4" cstate="print"/>
          <a:srcRect/>
          <a:stretch>
            <a:fillRect/>
          </a:stretch>
        </p:blipFill>
        <p:spPr bwMode="auto">
          <a:xfrm>
            <a:off x="3348038" y="2943225"/>
            <a:ext cx="2108200" cy="3149600"/>
          </a:xfrm>
          <a:prstGeom prst="rect">
            <a:avLst/>
          </a:prstGeom>
          <a:noFill/>
          <a:ln w="9525">
            <a:noFill/>
            <a:miter lim="800000"/>
            <a:headEnd/>
            <a:tailEnd/>
          </a:ln>
        </p:spPr>
      </p:pic>
      <p:pic>
        <p:nvPicPr>
          <p:cNvPr id="13318" name="Grafik 2"/>
          <p:cNvPicPr>
            <a:picLocks noChangeAspect="1"/>
          </p:cNvPicPr>
          <p:nvPr/>
        </p:nvPicPr>
        <p:blipFill>
          <a:blip r:embed="rId5" cstate="print"/>
          <a:srcRect/>
          <a:stretch>
            <a:fillRect/>
          </a:stretch>
        </p:blipFill>
        <p:spPr bwMode="auto">
          <a:xfrm>
            <a:off x="5940425" y="2960688"/>
            <a:ext cx="2217738" cy="314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hteck 1"/>
          <p:cNvSpPr>
            <a:spLocks noChangeArrowheads="1"/>
          </p:cNvSpPr>
          <p:nvPr/>
        </p:nvSpPr>
        <p:spPr bwMode="auto">
          <a:xfrm>
            <a:off x="12700" y="1268413"/>
            <a:ext cx="8729663" cy="769937"/>
          </a:xfrm>
          <a:prstGeom prst="rect">
            <a:avLst/>
          </a:prstGeom>
          <a:noFill/>
          <a:ln w="9525">
            <a:noFill/>
            <a:miter lim="800000"/>
            <a:headEnd/>
            <a:tailEnd/>
          </a:ln>
        </p:spPr>
        <p:txBody>
          <a:bodyPr>
            <a:spAutoFit/>
          </a:bodyPr>
          <a:lstStyle/>
          <a:p>
            <a:pPr eaLnBrk="1" hangingPunct="1"/>
            <a:r>
              <a:rPr lang="de-DE" altLang="de-DE" sz="4400"/>
              <a:t>  Erreger </a:t>
            </a:r>
            <a:r>
              <a:rPr lang="de-DE" altLang="de-DE" sz="4400" baseline="30000"/>
              <a:t>5</a:t>
            </a:r>
            <a:r>
              <a:rPr lang="de-DE" altLang="de-DE" sz="4400"/>
              <a:t> </a:t>
            </a:r>
            <a:endParaRPr lang="de-AT" altLang="de-DE" sz="4400"/>
          </a:p>
        </p:txBody>
      </p:sp>
      <p:graphicFrame>
        <p:nvGraphicFramePr>
          <p:cNvPr id="3" name="Tabelle 2">
            <a:extLst>
              <a:ext uri="{FF2B5EF4-FFF2-40B4-BE49-F238E27FC236}">
                <a16:creationId xmlns:a16="http://schemas.microsoft.com/office/drawing/2014/main" xmlns="" id="{79998127-0287-479E-BCD6-0847363E6C5A}"/>
              </a:ext>
            </a:extLst>
          </p:cNvPr>
          <p:cNvGraphicFramePr>
            <a:graphicFrameLocks noGrp="1"/>
          </p:cNvGraphicFramePr>
          <p:nvPr/>
        </p:nvGraphicFramePr>
        <p:xfrm>
          <a:off x="2771775" y="1838325"/>
          <a:ext cx="6121400" cy="4199103"/>
        </p:xfrm>
        <a:graphic>
          <a:graphicData uri="http://schemas.openxmlformats.org/drawingml/2006/table">
            <a:tbl>
              <a:tblPr firstRow="1" firstCol="1" bandRow="1">
                <a:tableStyleId>{5C22544A-7EE6-4342-B048-85BDC9FD1C3A}</a:tableStyleId>
              </a:tblPr>
              <a:tblGrid>
                <a:gridCol w="1949679">
                  <a:extLst>
                    <a:ext uri="{9D8B030D-6E8A-4147-A177-3AD203B41FA5}">
                      <a16:colId xmlns:a16="http://schemas.microsoft.com/office/drawing/2014/main" xmlns="" val="20000"/>
                    </a:ext>
                  </a:extLst>
                </a:gridCol>
                <a:gridCol w="2155259">
                  <a:extLst>
                    <a:ext uri="{9D8B030D-6E8A-4147-A177-3AD203B41FA5}">
                      <a16:colId xmlns:a16="http://schemas.microsoft.com/office/drawing/2014/main" xmlns="" val="20001"/>
                    </a:ext>
                  </a:extLst>
                </a:gridCol>
                <a:gridCol w="2016462">
                  <a:extLst>
                    <a:ext uri="{9D8B030D-6E8A-4147-A177-3AD203B41FA5}">
                      <a16:colId xmlns:a16="http://schemas.microsoft.com/office/drawing/2014/main" xmlns="" val="20002"/>
                    </a:ext>
                  </a:extLst>
                </a:gridCol>
              </a:tblGrid>
              <a:tr h="382724">
                <a:tc>
                  <a:txBody>
                    <a:bodyPr/>
                    <a:lstStyle/>
                    <a:p>
                      <a:pPr>
                        <a:lnSpc>
                          <a:spcPct val="115000"/>
                        </a:lnSpc>
                        <a:spcAft>
                          <a:spcPts val="0"/>
                        </a:spcAft>
                      </a:pPr>
                      <a:r>
                        <a:rPr lang="de-AT" sz="1100" b="1" dirty="0">
                          <a:effectLst/>
                        </a:rPr>
                        <a:t>Erreger </a:t>
                      </a:r>
                      <a:endParaRPr lang="de-AT" sz="1100" b="1" dirty="0">
                        <a:effectLst/>
                        <a:latin typeface="Calibri"/>
                        <a:ea typeface="Calibri"/>
                        <a:cs typeface="Times New Roman"/>
                      </a:endParaRPr>
                    </a:p>
                  </a:txBody>
                  <a:tcPr marL="68588" marR="68588" marT="0" marB="0">
                    <a:solidFill>
                      <a:srgbClr val="0070C0"/>
                    </a:solidFill>
                  </a:tcPr>
                </a:tc>
                <a:tc>
                  <a:txBody>
                    <a:bodyPr/>
                    <a:lstStyle/>
                    <a:p>
                      <a:pPr>
                        <a:lnSpc>
                          <a:spcPct val="115000"/>
                        </a:lnSpc>
                        <a:spcAft>
                          <a:spcPts val="0"/>
                        </a:spcAft>
                      </a:pPr>
                      <a:r>
                        <a:rPr lang="de-AT" sz="1100" b="1" dirty="0">
                          <a:effectLst/>
                        </a:rPr>
                        <a:t>Häufiger Fokus </a:t>
                      </a:r>
                      <a:endParaRPr lang="de-AT" sz="1100" b="1" dirty="0">
                        <a:effectLst/>
                        <a:latin typeface="Calibri"/>
                        <a:ea typeface="Calibri"/>
                        <a:cs typeface="Times New Roman"/>
                      </a:endParaRPr>
                    </a:p>
                  </a:txBody>
                  <a:tcPr marL="68588" marR="68588" marT="0" marB="0">
                    <a:solidFill>
                      <a:srgbClr val="0070C0"/>
                    </a:solidFill>
                  </a:tcPr>
                </a:tc>
                <a:tc>
                  <a:txBody>
                    <a:bodyPr/>
                    <a:lstStyle/>
                    <a:p>
                      <a:pPr>
                        <a:lnSpc>
                          <a:spcPct val="115000"/>
                        </a:lnSpc>
                        <a:spcAft>
                          <a:spcPts val="0"/>
                        </a:spcAft>
                      </a:pPr>
                      <a:r>
                        <a:rPr lang="de-AT" sz="1100" b="1" dirty="0" err="1">
                          <a:effectLst/>
                        </a:rPr>
                        <a:t>Präsdisponierende</a:t>
                      </a:r>
                      <a:r>
                        <a:rPr lang="de-AT" sz="1100" b="1" dirty="0">
                          <a:effectLst/>
                        </a:rPr>
                        <a:t> Faktoren </a:t>
                      </a:r>
                      <a:endParaRPr lang="de-AT" sz="1100" b="1" dirty="0">
                        <a:effectLst/>
                        <a:latin typeface="Calibri"/>
                        <a:ea typeface="Calibri"/>
                        <a:cs typeface="Times New Roman"/>
                      </a:endParaRPr>
                    </a:p>
                  </a:txBody>
                  <a:tcPr marL="68588" marR="68588" marT="0" marB="0">
                    <a:solidFill>
                      <a:srgbClr val="0070C0"/>
                    </a:solidFill>
                  </a:tcPr>
                </a:tc>
                <a:extLst>
                  <a:ext uri="{0D108BD9-81ED-4DB2-BD59-A6C34878D82A}">
                    <a16:rowId xmlns:a16="http://schemas.microsoft.com/office/drawing/2014/main" xmlns="" val="10000"/>
                  </a:ext>
                </a:extLst>
              </a:tr>
              <a:tr h="578302">
                <a:tc>
                  <a:txBody>
                    <a:bodyPr/>
                    <a:lstStyle/>
                    <a:p>
                      <a:pPr>
                        <a:lnSpc>
                          <a:spcPct val="115000"/>
                        </a:lnSpc>
                        <a:spcBef>
                          <a:spcPts val="600"/>
                        </a:spcBef>
                        <a:spcAft>
                          <a:spcPts val="600"/>
                        </a:spcAft>
                      </a:pPr>
                      <a:r>
                        <a:rPr lang="de-DE" sz="1100" dirty="0" err="1">
                          <a:effectLst/>
                        </a:rPr>
                        <a:t>Staphylococcus</a:t>
                      </a:r>
                      <a:r>
                        <a:rPr lang="de-DE" sz="1100" dirty="0">
                          <a:effectLst/>
                        </a:rPr>
                        <a:t> </a:t>
                      </a:r>
                      <a:r>
                        <a:rPr lang="de-DE" sz="1100" dirty="0" err="1">
                          <a:effectLst/>
                        </a:rPr>
                        <a:t>aureus</a:t>
                      </a:r>
                      <a:r>
                        <a:rPr lang="de-DE" sz="1100" dirty="0">
                          <a:effectLst/>
                        </a:rPr>
                        <a:t>   </a:t>
                      </a:r>
                      <a:r>
                        <a:rPr lang="de-AT" sz="1100" baseline="0" dirty="0">
                          <a:effectLst/>
                          <a:latin typeface="Calibri"/>
                          <a:cs typeface="Times New Roman"/>
                        </a:rPr>
                        <a:t> (20-80%)</a:t>
                      </a:r>
                      <a:endParaRPr lang="de-DE" sz="1100" dirty="0">
                        <a:effectLst/>
                      </a:endParaRPr>
                    </a:p>
                  </a:txBody>
                  <a:tcPr marL="68588" marR="68588" marT="0" marB="0">
                    <a:solidFill>
                      <a:srgbClr val="0070C0"/>
                    </a:solidFill>
                  </a:tcPr>
                </a:tc>
                <a:tc>
                  <a:txBody>
                    <a:bodyPr/>
                    <a:lstStyle/>
                    <a:p>
                      <a:pPr>
                        <a:lnSpc>
                          <a:spcPct val="115000"/>
                        </a:lnSpc>
                        <a:spcBef>
                          <a:spcPts val="600"/>
                        </a:spcBef>
                        <a:spcAft>
                          <a:spcPts val="600"/>
                        </a:spcAft>
                      </a:pPr>
                      <a:r>
                        <a:rPr lang="de-DE" sz="1100" dirty="0">
                          <a:effectLst/>
                        </a:rPr>
                        <a:t>Endokarditis, intravaskuläre Katheter </a:t>
                      </a:r>
                      <a:r>
                        <a:rPr lang="de-DE" sz="1100" dirty="0" err="1">
                          <a:effectLst/>
                        </a:rPr>
                        <a:t>Hautlsäionen</a:t>
                      </a:r>
                      <a:endParaRPr lang="de-DE" sz="1100" dirty="0">
                        <a:effectLst/>
                      </a:endParaRPr>
                    </a:p>
                  </a:txBody>
                  <a:tcPr marL="68588" marR="68588" marT="0" marB="0"/>
                </a:tc>
                <a:tc>
                  <a:txBody>
                    <a:bodyPr/>
                    <a:lstStyle/>
                    <a:p>
                      <a:pPr>
                        <a:lnSpc>
                          <a:spcPct val="115000"/>
                        </a:lnSpc>
                        <a:spcBef>
                          <a:spcPts val="600"/>
                        </a:spcBef>
                        <a:spcAft>
                          <a:spcPts val="600"/>
                        </a:spcAft>
                      </a:pPr>
                      <a:r>
                        <a:rPr lang="de-DE" sz="1100">
                          <a:effectLst/>
                        </a:rPr>
                        <a:t>Höheres Alter, i.v.-Drogenabusus</a:t>
                      </a:r>
                      <a:endParaRPr lang="de-AT" sz="1100">
                        <a:effectLst/>
                        <a:latin typeface="Calibri"/>
                        <a:ea typeface="Calibri"/>
                        <a:cs typeface="Times New Roman"/>
                      </a:endParaRPr>
                    </a:p>
                  </a:txBody>
                  <a:tcPr marL="68588" marR="68588" marT="0" marB="0"/>
                </a:tc>
                <a:extLst>
                  <a:ext uri="{0D108BD9-81ED-4DB2-BD59-A6C34878D82A}">
                    <a16:rowId xmlns:a16="http://schemas.microsoft.com/office/drawing/2014/main" xmlns="" val="10001"/>
                  </a:ext>
                </a:extLst>
              </a:tr>
              <a:tr h="507910">
                <a:tc>
                  <a:txBody>
                    <a:bodyPr/>
                    <a:lstStyle/>
                    <a:p>
                      <a:pPr>
                        <a:lnSpc>
                          <a:spcPct val="115000"/>
                        </a:lnSpc>
                        <a:spcBef>
                          <a:spcPts val="600"/>
                        </a:spcBef>
                        <a:spcAft>
                          <a:spcPts val="600"/>
                        </a:spcAft>
                      </a:pPr>
                      <a:r>
                        <a:rPr lang="de-DE" sz="1100" dirty="0" err="1">
                          <a:effectLst/>
                        </a:rPr>
                        <a:t>Koagulase</a:t>
                      </a:r>
                      <a:r>
                        <a:rPr lang="de-DE" sz="1100" dirty="0">
                          <a:effectLst/>
                        </a:rPr>
                        <a:t>-negative  Staphylokokken  (5-16%)</a:t>
                      </a:r>
                      <a:endParaRPr lang="de-AT" sz="1100" dirty="0">
                        <a:effectLst/>
                        <a:latin typeface="Calibri"/>
                        <a:ea typeface="Calibri"/>
                        <a:cs typeface="Times New Roman"/>
                      </a:endParaRPr>
                    </a:p>
                  </a:txBody>
                  <a:tcPr marL="68588" marR="68588" marT="0" marB="0">
                    <a:solidFill>
                      <a:srgbClr val="0070C0"/>
                    </a:solidFill>
                  </a:tcPr>
                </a:tc>
                <a:tc>
                  <a:txBody>
                    <a:bodyPr/>
                    <a:lstStyle/>
                    <a:p>
                      <a:pPr>
                        <a:lnSpc>
                          <a:spcPct val="115000"/>
                        </a:lnSpc>
                        <a:spcBef>
                          <a:spcPts val="600"/>
                        </a:spcBef>
                        <a:spcAft>
                          <a:spcPts val="600"/>
                        </a:spcAft>
                      </a:pPr>
                      <a:r>
                        <a:rPr lang="de-DE" sz="1100" dirty="0">
                          <a:effectLst/>
                        </a:rPr>
                        <a:t>Schrittmacher, Kunstklappen</a:t>
                      </a:r>
                      <a:endParaRPr lang="de-AT" sz="1100" dirty="0">
                        <a:effectLst/>
                        <a:latin typeface="Calibri"/>
                        <a:ea typeface="Calibri"/>
                        <a:cs typeface="Times New Roman"/>
                      </a:endParaRPr>
                    </a:p>
                  </a:txBody>
                  <a:tcPr marL="68588" marR="68588" marT="0" marB="0"/>
                </a:tc>
                <a:tc>
                  <a:txBody>
                    <a:bodyPr/>
                    <a:lstStyle/>
                    <a:p>
                      <a:pPr>
                        <a:lnSpc>
                          <a:spcPct val="115000"/>
                        </a:lnSpc>
                        <a:spcBef>
                          <a:spcPts val="600"/>
                        </a:spcBef>
                        <a:spcAft>
                          <a:spcPts val="600"/>
                        </a:spcAft>
                      </a:pPr>
                      <a:r>
                        <a:rPr lang="de-DE" sz="1100" dirty="0">
                          <a:effectLst/>
                        </a:rPr>
                        <a:t>postoperativ</a:t>
                      </a:r>
                      <a:endParaRPr lang="de-AT" sz="1100" dirty="0">
                        <a:effectLst/>
                        <a:latin typeface="Calibri"/>
                        <a:ea typeface="Calibri"/>
                        <a:cs typeface="Times New Roman"/>
                      </a:endParaRPr>
                    </a:p>
                  </a:txBody>
                  <a:tcPr marL="68588" marR="68588" marT="0" marB="0"/>
                </a:tc>
                <a:extLst>
                  <a:ext uri="{0D108BD9-81ED-4DB2-BD59-A6C34878D82A}">
                    <a16:rowId xmlns:a16="http://schemas.microsoft.com/office/drawing/2014/main" xmlns="" val="10002"/>
                  </a:ext>
                </a:extLst>
              </a:tr>
              <a:tr h="578302">
                <a:tc>
                  <a:txBody>
                    <a:bodyPr/>
                    <a:lstStyle/>
                    <a:p>
                      <a:pPr>
                        <a:lnSpc>
                          <a:spcPct val="115000"/>
                        </a:lnSpc>
                        <a:spcBef>
                          <a:spcPts val="600"/>
                        </a:spcBef>
                        <a:spcAft>
                          <a:spcPts val="600"/>
                        </a:spcAft>
                      </a:pPr>
                      <a:r>
                        <a:rPr lang="de-DE" sz="1100" dirty="0">
                          <a:effectLst/>
                        </a:rPr>
                        <a:t>Gramnegative Bakterien: </a:t>
                      </a:r>
                      <a:r>
                        <a:rPr lang="de-DE" sz="1100" dirty="0" err="1">
                          <a:effectLst/>
                        </a:rPr>
                        <a:t>E.Coli</a:t>
                      </a:r>
                      <a:r>
                        <a:rPr lang="de-DE" sz="1100" dirty="0">
                          <a:effectLst/>
                        </a:rPr>
                        <a:t>  (7-33%)</a:t>
                      </a:r>
                      <a:endParaRPr lang="de-AT" sz="1100" dirty="0">
                        <a:effectLst/>
                        <a:latin typeface="Calibri"/>
                        <a:ea typeface="Calibri"/>
                        <a:cs typeface="Times New Roman"/>
                      </a:endParaRPr>
                    </a:p>
                  </a:txBody>
                  <a:tcPr marL="68588" marR="68588" marT="0" marB="0">
                    <a:solidFill>
                      <a:srgbClr val="0070C0"/>
                    </a:solidFill>
                  </a:tcPr>
                </a:tc>
                <a:tc>
                  <a:txBody>
                    <a:bodyPr/>
                    <a:lstStyle/>
                    <a:p>
                      <a:pPr>
                        <a:lnSpc>
                          <a:spcPct val="115000"/>
                        </a:lnSpc>
                        <a:spcBef>
                          <a:spcPts val="600"/>
                        </a:spcBef>
                        <a:spcAft>
                          <a:spcPts val="600"/>
                        </a:spcAft>
                      </a:pPr>
                      <a:r>
                        <a:rPr lang="de-DE" sz="1100" dirty="0">
                          <a:effectLst/>
                        </a:rPr>
                        <a:t>Urogenitaltrakt, </a:t>
                      </a:r>
                      <a:r>
                        <a:rPr lang="de-DE" sz="1100" dirty="0" err="1">
                          <a:effectLst/>
                        </a:rPr>
                        <a:t>Gastrointestinaltrakt</a:t>
                      </a:r>
                      <a:endParaRPr lang="de-AT" sz="1100" dirty="0">
                        <a:effectLst/>
                        <a:latin typeface="Calibri"/>
                        <a:ea typeface="Calibri"/>
                        <a:cs typeface="Times New Roman"/>
                      </a:endParaRPr>
                    </a:p>
                  </a:txBody>
                  <a:tcPr marL="68588" marR="68588" marT="0" marB="0"/>
                </a:tc>
                <a:tc>
                  <a:txBody>
                    <a:bodyPr/>
                    <a:lstStyle/>
                    <a:p>
                      <a:pPr>
                        <a:lnSpc>
                          <a:spcPct val="115000"/>
                        </a:lnSpc>
                        <a:spcBef>
                          <a:spcPts val="600"/>
                        </a:spcBef>
                        <a:spcAft>
                          <a:spcPts val="600"/>
                        </a:spcAft>
                      </a:pPr>
                      <a:r>
                        <a:rPr lang="de-DE" sz="1100">
                          <a:effectLst/>
                        </a:rPr>
                        <a:t>Höheres Alter, Immunsuppression, Diabetes mellitus</a:t>
                      </a:r>
                      <a:endParaRPr lang="de-AT" sz="1100">
                        <a:effectLst/>
                        <a:latin typeface="Calibri"/>
                        <a:ea typeface="Calibri"/>
                        <a:cs typeface="Times New Roman"/>
                      </a:endParaRPr>
                    </a:p>
                  </a:txBody>
                  <a:tcPr marL="68588" marR="68588" marT="0" marB="0"/>
                </a:tc>
                <a:extLst>
                  <a:ext uri="{0D108BD9-81ED-4DB2-BD59-A6C34878D82A}">
                    <a16:rowId xmlns:a16="http://schemas.microsoft.com/office/drawing/2014/main" xmlns="" val="10003"/>
                  </a:ext>
                </a:extLst>
              </a:tr>
              <a:tr h="421437">
                <a:tc>
                  <a:txBody>
                    <a:bodyPr/>
                    <a:lstStyle/>
                    <a:p>
                      <a:pPr marL="0" marR="0" indent="449580" algn="l" defTabSz="914400" rtl="0" eaLnBrk="1" fontAlgn="auto" latinLnBrk="0" hangingPunct="1">
                        <a:lnSpc>
                          <a:spcPct val="115000"/>
                        </a:lnSpc>
                        <a:spcBef>
                          <a:spcPts val="600"/>
                        </a:spcBef>
                        <a:spcAft>
                          <a:spcPts val="600"/>
                        </a:spcAft>
                        <a:buClrTx/>
                        <a:buSzTx/>
                        <a:buFontTx/>
                        <a:buNone/>
                        <a:tabLst/>
                        <a:defRPr/>
                      </a:pPr>
                      <a:r>
                        <a:rPr lang="de-DE" sz="1100" dirty="0">
                          <a:effectLst/>
                        </a:rPr>
                        <a:t>Streptokokken</a:t>
                      </a:r>
                      <a:r>
                        <a:rPr lang="de-DE" sz="1100" baseline="0" dirty="0">
                          <a:effectLst/>
                        </a:rPr>
                        <a:t> </a:t>
                      </a:r>
                      <a:r>
                        <a:rPr lang="de-DE" sz="1100" dirty="0">
                          <a:effectLst/>
                        </a:rPr>
                        <a:t>Enterokokken (5-20%)</a:t>
                      </a:r>
                      <a:endParaRPr lang="de-AT" sz="1200" dirty="0">
                        <a:effectLst/>
                        <a:latin typeface="Calibri"/>
                        <a:ea typeface="Calibri"/>
                        <a:cs typeface="Times New Roman"/>
                      </a:endParaRPr>
                    </a:p>
                  </a:txBody>
                  <a:tcPr marL="68588" marR="68588" marT="0" marB="0">
                    <a:solidFill>
                      <a:srgbClr val="0070C0"/>
                    </a:solidFill>
                  </a:tcPr>
                </a:tc>
                <a:tc>
                  <a:txBody>
                    <a:bodyPr/>
                    <a:lstStyle/>
                    <a:p>
                      <a:pPr>
                        <a:lnSpc>
                          <a:spcPct val="115000"/>
                        </a:lnSpc>
                        <a:spcBef>
                          <a:spcPts val="600"/>
                        </a:spcBef>
                        <a:spcAft>
                          <a:spcPts val="600"/>
                        </a:spcAft>
                      </a:pPr>
                      <a:r>
                        <a:rPr lang="de-DE" sz="1100" dirty="0" err="1">
                          <a:effectLst/>
                        </a:rPr>
                        <a:t>Paradontitis</a:t>
                      </a:r>
                      <a:r>
                        <a:rPr lang="de-DE" sz="1100" dirty="0">
                          <a:effectLst/>
                        </a:rPr>
                        <a:t>, Gingivitis, Endokarditis</a:t>
                      </a:r>
                      <a:endParaRPr lang="de-AT" sz="1100" dirty="0">
                        <a:effectLst/>
                        <a:latin typeface="Calibri"/>
                        <a:ea typeface="Calibri"/>
                        <a:cs typeface="Times New Roman"/>
                      </a:endParaRPr>
                    </a:p>
                  </a:txBody>
                  <a:tcPr marL="68588" marR="68588" marT="0" marB="0"/>
                </a:tc>
                <a:tc>
                  <a:txBody>
                    <a:bodyPr/>
                    <a:lstStyle/>
                    <a:p>
                      <a:pPr>
                        <a:lnSpc>
                          <a:spcPct val="115000"/>
                        </a:lnSpc>
                        <a:spcBef>
                          <a:spcPts val="600"/>
                        </a:spcBef>
                        <a:spcAft>
                          <a:spcPts val="600"/>
                        </a:spcAft>
                      </a:pPr>
                      <a:r>
                        <a:rPr lang="de-DE" sz="1100" dirty="0">
                          <a:effectLst/>
                        </a:rPr>
                        <a:t> </a:t>
                      </a:r>
                      <a:endParaRPr lang="de-AT" sz="1100" dirty="0">
                        <a:effectLst/>
                        <a:latin typeface="Calibri"/>
                        <a:ea typeface="Calibri"/>
                        <a:cs typeface="Times New Roman"/>
                      </a:endParaRPr>
                    </a:p>
                  </a:txBody>
                  <a:tcPr marL="68588" marR="68588" marT="0" marB="0"/>
                </a:tc>
                <a:extLst>
                  <a:ext uri="{0D108BD9-81ED-4DB2-BD59-A6C34878D82A}">
                    <a16:rowId xmlns:a16="http://schemas.microsoft.com/office/drawing/2014/main" xmlns="" val="10004"/>
                  </a:ext>
                </a:extLst>
              </a:tr>
              <a:tr h="504104">
                <a:tc>
                  <a:txBody>
                    <a:bodyPr/>
                    <a:lstStyle/>
                    <a:p>
                      <a:pPr>
                        <a:lnSpc>
                          <a:spcPct val="115000"/>
                        </a:lnSpc>
                        <a:spcBef>
                          <a:spcPts val="600"/>
                        </a:spcBef>
                        <a:spcAft>
                          <a:spcPts val="600"/>
                        </a:spcAft>
                      </a:pPr>
                      <a:r>
                        <a:rPr lang="de-DE" sz="1100" dirty="0" err="1">
                          <a:effectLst/>
                        </a:rPr>
                        <a:t>Koagulase</a:t>
                      </a:r>
                      <a:r>
                        <a:rPr lang="de-DE" sz="1100" dirty="0">
                          <a:effectLst/>
                        </a:rPr>
                        <a:t>-negative  Staphylokokken  (5-16%)</a:t>
                      </a:r>
                      <a:endParaRPr lang="de-AT" sz="1100" dirty="0">
                        <a:effectLst/>
                        <a:latin typeface="Calibri"/>
                        <a:ea typeface="Calibri"/>
                        <a:cs typeface="Times New Roman"/>
                      </a:endParaRPr>
                    </a:p>
                  </a:txBody>
                  <a:tcPr marL="68588" marR="68588" marT="0" marB="0">
                    <a:solidFill>
                      <a:srgbClr val="0070C0"/>
                    </a:solidFill>
                  </a:tcPr>
                </a:tc>
                <a:tc>
                  <a:txBody>
                    <a:bodyPr/>
                    <a:lstStyle/>
                    <a:p>
                      <a:pPr>
                        <a:lnSpc>
                          <a:spcPct val="115000"/>
                        </a:lnSpc>
                        <a:spcBef>
                          <a:spcPts val="600"/>
                        </a:spcBef>
                        <a:spcAft>
                          <a:spcPts val="600"/>
                        </a:spcAft>
                      </a:pPr>
                      <a:r>
                        <a:rPr lang="de-DE" sz="1100" dirty="0">
                          <a:effectLst/>
                        </a:rPr>
                        <a:t>Schrittmacher, Kunstklappen</a:t>
                      </a:r>
                      <a:endParaRPr lang="de-AT" sz="1100" dirty="0">
                        <a:effectLst/>
                        <a:latin typeface="Calibri"/>
                        <a:ea typeface="Calibri"/>
                        <a:cs typeface="Times New Roman"/>
                      </a:endParaRPr>
                    </a:p>
                  </a:txBody>
                  <a:tcPr marL="68588" marR="68588" marT="0" marB="0"/>
                </a:tc>
                <a:tc>
                  <a:txBody>
                    <a:bodyPr/>
                    <a:lstStyle/>
                    <a:p>
                      <a:pPr>
                        <a:lnSpc>
                          <a:spcPct val="115000"/>
                        </a:lnSpc>
                        <a:spcBef>
                          <a:spcPts val="600"/>
                        </a:spcBef>
                        <a:spcAft>
                          <a:spcPts val="600"/>
                        </a:spcAft>
                      </a:pPr>
                      <a:r>
                        <a:rPr lang="de-DE" sz="1100" dirty="0">
                          <a:effectLst/>
                        </a:rPr>
                        <a:t>postoperativ</a:t>
                      </a:r>
                      <a:endParaRPr lang="de-AT" sz="1100" dirty="0">
                        <a:effectLst/>
                        <a:latin typeface="Calibri"/>
                        <a:ea typeface="Calibri"/>
                        <a:cs typeface="Times New Roman"/>
                      </a:endParaRPr>
                    </a:p>
                  </a:txBody>
                  <a:tcPr marL="68588" marR="68588" marT="0" marB="0"/>
                </a:tc>
                <a:extLst>
                  <a:ext uri="{0D108BD9-81ED-4DB2-BD59-A6C34878D82A}">
                    <a16:rowId xmlns:a16="http://schemas.microsoft.com/office/drawing/2014/main" xmlns="" val="10005"/>
                  </a:ext>
                </a:extLst>
              </a:tr>
              <a:tr h="288060">
                <a:tc>
                  <a:txBody>
                    <a:bodyPr/>
                    <a:lstStyle/>
                    <a:p>
                      <a:pPr>
                        <a:lnSpc>
                          <a:spcPct val="115000"/>
                        </a:lnSpc>
                        <a:spcBef>
                          <a:spcPts val="600"/>
                        </a:spcBef>
                        <a:spcAft>
                          <a:spcPts val="600"/>
                        </a:spcAft>
                      </a:pPr>
                      <a:r>
                        <a:rPr lang="de-DE" sz="1100" dirty="0" err="1">
                          <a:effectLst/>
                        </a:rPr>
                        <a:t>Propionibacterium</a:t>
                      </a:r>
                      <a:r>
                        <a:rPr lang="de-DE" sz="1100" dirty="0">
                          <a:effectLst/>
                        </a:rPr>
                        <a:t> </a:t>
                      </a:r>
                      <a:r>
                        <a:rPr lang="de-DE" sz="1100" dirty="0" err="1">
                          <a:effectLst/>
                        </a:rPr>
                        <a:t>acnes</a:t>
                      </a:r>
                      <a:r>
                        <a:rPr lang="de-DE" sz="1100" dirty="0">
                          <a:effectLst/>
                        </a:rPr>
                        <a:t> </a:t>
                      </a:r>
                      <a:endParaRPr lang="de-AT" sz="1100" dirty="0">
                        <a:effectLst/>
                        <a:latin typeface="Calibri"/>
                        <a:ea typeface="Calibri"/>
                        <a:cs typeface="Times New Roman"/>
                      </a:endParaRPr>
                    </a:p>
                  </a:txBody>
                  <a:tcPr marL="68588" marR="68588" marT="0" marB="0">
                    <a:solidFill>
                      <a:srgbClr val="0070C0"/>
                    </a:solidFill>
                  </a:tcPr>
                </a:tc>
                <a:tc>
                  <a:txBody>
                    <a:bodyPr/>
                    <a:lstStyle/>
                    <a:p>
                      <a:pPr>
                        <a:lnSpc>
                          <a:spcPct val="115000"/>
                        </a:lnSpc>
                        <a:spcBef>
                          <a:spcPts val="600"/>
                        </a:spcBef>
                        <a:spcAft>
                          <a:spcPts val="600"/>
                        </a:spcAft>
                      </a:pPr>
                      <a:r>
                        <a:rPr lang="de-DE" sz="1100">
                          <a:effectLst/>
                        </a:rPr>
                        <a:t>Implantate </a:t>
                      </a:r>
                      <a:endParaRPr lang="de-AT" sz="1100">
                        <a:effectLst/>
                        <a:latin typeface="Calibri"/>
                        <a:ea typeface="Calibri"/>
                        <a:cs typeface="Times New Roman"/>
                      </a:endParaRPr>
                    </a:p>
                  </a:txBody>
                  <a:tcPr marL="68588" marR="68588" marT="0" marB="0"/>
                </a:tc>
                <a:tc>
                  <a:txBody>
                    <a:bodyPr/>
                    <a:lstStyle/>
                    <a:p>
                      <a:pPr>
                        <a:lnSpc>
                          <a:spcPct val="115000"/>
                        </a:lnSpc>
                        <a:spcBef>
                          <a:spcPts val="600"/>
                        </a:spcBef>
                        <a:spcAft>
                          <a:spcPts val="600"/>
                        </a:spcAft>
                      </a:pPr>
                      <a:r>
                        <a:rPr lang="de-DE" sz="1100" dirty="0">
                          <a:effectLst/>
                        </a:rPr>
                        <a:t>Postoperativ</a:t>
                      </a:r>
                      <a:endParaRPr lang="de-AT" sz="1100" dirty="0">
                        <a:effectLst/>
                        <a:latin typeface="Calibri"/>
                        <a:ea typeface="Calibri"/>
                        <a:cs typeface="Times New Roman"/>
                      </a:endParaRPr>
                    </a:p>
                  </a:txBody>
                  <a:tcPr marL="68588" marR="68588" marT="0" marB="0"/>
                </a:tc>
                <a:extLst>
                  <a:ext uri="{0D108BD9-81ED-4DB2-BD59-A6C34878D82A}">
                    <a16:rowId xmlns:a16="http://schemas.microsoft.com/office/drawing/2014/main" xmlns="" val="10006"/>
                  </a:ext>
                </a:extLst>
              </a:tr>
              <a:tr h="537920">
                <a:tc>
                  <a:txBody>
                    <a:bodyPr/>
                    <a:lstStyle/>
                    <a:p>
                      <a:pPr algn="ctr">
                        <a:lnSpc>
                          <a:spcPct val="115000"/>
                        </a:lnSpc>
                        <a:spcBef>
                          <a:spcPts val="600"/>
                        </a:spcBef>
                        <a:spcAft>
                          <a:spcPts val="600"/>
                        </a:spcAft>
                      </a:pPr>
                      <a:r>
                        <a:rPr lang="de-DE" sz="1100" dirty="0" err="1">
                          <a:effectLst/>
                        </a:rPr>
                        <a:t>Bacteroides</a:t>
                      </a:r>
                      <a:r>
                        <a:rPr lang="de-DE" sz="1100" dirty="0">
                          <a:effectLst/>
                        </a:rPr>
                        <a:t> </a:t>
                      </a:r>
                      <a:r>
                        <a:rPr lang="de-DE" sz="1100" dirty="0" err="1">
                          <a:effectLst/>
                        </a:rPr>
                        <a:t>fragilis</a:t>
                      </a:r>
                      <a:r>
                        <a:rPr lang="de-DE" sz="1100" dirty="0">
                          <a:effectLst/>
                        </a:rPr>
                        <a:t> </a:t>
                      </a:r>
                      <a:endParaRPr lang="de-AT" sz="1100" dirty="0">
                        <a:effectLst/>
                      </a:endParaRPr>
                    </a:p>
                    <a:p>
                      <a:pPr algn="ctr">
                        <a:lnSpc>
                          <a:spcPct val="115000"/>
                        </a:lnSpc>
                        <a:spcBef>
                          <a:spcPts val="600"/>
                        </a:spcBef>
                        <a:spcAft>
                          <a:spcPts val="600"/>
                        </a:spcAft>
                      </a:pPr>
                      <a:r>
                        <a:rPr lang="de-DE" sz="1100" dirty="0">
                          <a:effectLst/>
                        </a:rPr>
                        <a:t> </a:t>
                      </a:r>
                      <a:endParaRPr lang="de-AT" sz="1100" dirty="0">
                        <a:effectLst/>
                        <a:latin typeface="Calibri"/>
                        <a:ea typeface="Calibri"/>
                        <a:cs typeface="Times New Roman"/>
                      </a:endParaRPr>
                    </a:p>
                  </a:txBody>
                  <a:tcPr marL="68588" marR="68588" marT="0" marB="0">
                    <a:solidFill>
                      <a:srgbClr val="0070C0"/>
                    </a:solidFill>
                  </a:tcPr>
                </a:tc>
                <a:tc>
                  <a:txBody>
                    <a:bodyPr/>
                    <a:lstStyle/>
                    <a:p>
                      <a:pPr>
                        <a:lnSpc>
                          <a:spcPct val="115000"/>
                        </a:lnSpc>
                        <a:spcBef>
                          <a:spcPts val="600"/>
                        </a:spcBef>
                        <a:spcAft>
                          <a:spcPts val="600"/>
                        </a:spcAft>
                      </a:pPr>
                      <a:r>
                        <a:rPr lang="de-DE" sz="1100">
                          <a:effectLst/>
                        </a:rPr>
                        <a:t>Abdomen, Infektionen des kleinen Beckens</a:t>
                      </a:r>
                      <a:endParaRPr lang="de-AT" sz="1100">
                        <a:effectLst/>
                        <a:latin typeface="Calibri"/>
                        <a:ea typeface="Calibri"/>
                        <a:cs typeface="Times New Roman"/>
                      </a:endParaRPr>
                    </a:p>
                  </a:txBody>
                  <a:tcPr marL="68588" marR="68588" marT="0" marB="0"/>
                </a:tc>
                <a:tc>
                  <a:txBody>
                    <a:bodyPr/>
                    <a:lstStyle/>
                    <a:p>
                      <a:pPr>
                        <a:lnSpc>
                          <a:spcPct val="115000"/>
                        </a:lnSpc>
                        <a:spcBef>
                          <a:spcPts val="600"/>
                        </a:spcBef>
                        <a:spcAft>
                          <a:spcPts val="600"/>
                        </a:spcAft>
                      </a:pPr>
                      <a:r>
                        <a:rPr lang="de-DE" sz="1100">
                          <a:effectLst/>
                        </a:rPr>
                        <a:t>Diabetes mellitus</a:t>
                      </a:r>
                      <a:endParaRPr lang="de-AT" sz="1100">
                        <a:effectLst/>
                        <a:latin typeface="Calibri"/>
                        <a:ea typeface="Calibri"/>
                        <a:cs typeface="Times New Roman"/>
                      </a:endParaRPr>
                    </a:p>
                  </a:txBody>
                  <a:tcPr marL="68588" marR="68588" marT="0" marB="0"/>
                </a:tc>
                <a:extLst>
                  <a:ext uri="{0D108BD9-81ED-4DB2-BD59-A6C34878D82A}">
                    <a16:rowId xmlns:a16="http://schemas.microsoft.com/office/drawing/2014/main" xmlns="" val="10007"/>
                  </a:ext>
                </a:extLst>
              </a:tr>
              <a:tr h="400180">
                <a:tc>
                  <a:txBody>
                    <a:bodyPr/>
                    <a:lstStyle/>
                    <a:p>
                      <a:pPr algn="ctr">
                        <a:lnSpc>
                          <a:spcPct val="115000"/>
                        </a:lnSpc>
                        <a:spcBef>
                          <a:spcPts val="600"/>
                        </a:spcBef>
                        <a:spcAft>
                          <a:spcPts val="600"/>
                        </a:spcAft>
                      </a:pPr>
                      <a:r>
                        <a:rPr lang="de-DE" sz="1100" dirty="0">
                          <a:effectLst/>
                        </a:rPr>
                        <a:t>Candida albicans  (</a:t>
                      </a:r>
                      <a:r>
                        <a:rPr lang="de-AT" sz="1100" dirty="0">
                          <a:effectLst/>
                          <a:latin typeface="Calibri"/>
                          <a:cs typeface="Times New Roman"/>
                        </a:rPr>
                        <a:t>1-2%)</a:t>
                      </a:r>
                      <a:endParaRPr lang="de-DE" sz="1100" dirty="0">
                        <a:effectLst/>
                      </a:endParaRPr>
                    </a:p>
                  </a:txBody>
                  <a:tcPr marL="68588" marR="68588" marT="0" marB="0">
                    <a:solidFill>
                      <a:srgbClr val="0070C0"/>
                    </a:solidFill>
                  </a:tcPr>
                </a:tc>
                <a:tc>
                  <a:txBody>
                    <a:bodyPr/>
                    <a:lstStyle/>
                    <a:p>
                      <a:pPr>
                        <a:lnSpc>
                          <a:spcPct val="115000"/>
                        </a:lnSpc>
                        <a:spcBef>
                          <a:spcPts val="600"/>
                        </a:spcBef>
                        <a:spcAft>
                          <a:spcPts val="600"/>
                        </a:spcAft>
                      </a:pPr>
                      <a:r>
                        <a:rPr lang="de-DE" sz="1100" dirty="0">
                          <a:effectLst/>
                        </a:rPr>
                        <a:t>Intravaskuläre Katheter </a:t>
                      </a:r>
                      <a:endParaRPr lang="de-AT" sz="1100" dirty="0">
                        <a:effectLst/>
                        <a:latin typeface="Calibri"/>
                        <a:ea typeface="Calibri"/>
                        <a:cs typeface="Times New Roman"/>
                      </a:endParaRPr>
                    </a:p>
                  </a:txBody>
                  <a:tcPr marL="68588" marR="68588" marT="0" marB="0"/>
                </a:tc>
                <a:tc>
                  <a:txBody>
                    <a:bodyPr/>
                    <a:lstStyle/>
                    <a:p>
                      <a:pPr>
                        <a:lnSpc>
                          <a:spcPct val="115000"/>
                        </a:lnSpc>
                        <a:spcBef>
                          <a:spcPts val="600"/>
                        </a:spcBef>
                        <a:spcAft>
                          <a:spcPts val="600"/>
                        </a:spcAft>
                      </a:pPr>
                      <a:r>
                        <a:rPr lang="de-DE" sz="1100" dirty="0">
                          <a:effectLst/>
                        </a:rPr>
                        <a:t>Immunsuppression, Diabetes mellitus, </a:t>
                      </a:r>
                      <a:endParaRPr lang="de-AT" sz="1100" dirty="0">
                        <a:effectLst/>
                        <a:latin typeface="Calibri"/>
                        <a:ea typeface="Calibri"/>
                        <a:cs typeface="Times New Roman"/>
                      </a:endParaRPr>
                    </a:p>
                  </a:txBody>
                  <a:tcPr marL="68588" marR="68588" marT="0" marB="0"/>
                </a:tc>
                <a:extLst>
                  <a:ext uri="{0D108BD9-81ED-4DB2-BD59-A6C34878D82A}">
                    <a16:rowId xmlns:a16="http://schemas.microsoft.com/office/drawing/2014/main" xmlns="" val="10008"/>
                  </a:ext>
                </a:extLst>
              </a:tr>
            </a:tbl>
          </a:graphicData>
        </a:graphic>
      </p:graphicFrame>
      <p:pic>
        <p:nvPicPr>
          <p:cNvPr id="10285" name="Grafik 3"/>
          <p:cNvPicPr>
            <a:picLocks noChangeAspect="1"/>
          </p:cNvPicPr>
          <p:nvPr/>
        </p:nvPicPr>
        <p:blipFill>
          <a:blip r:embed="rId3" cstate="print"/>
          <a:srcRect/>
          <a:stretch>
            <a:fillRect/>
          </a:stretch>
        </p:blipFill>
        <p:spPr bwMode="auto">
          <a:xfrm>
            <a:off x="468313" y="2038350"/>
            <a:ext cx="2095500" cy="1689100"/>
          </a:xfrm>
          <a:prstGeom prst="rect">
            <a:avLst/>
          </a:prstGeom>
          <a:noFill/>
          <a:ln w="9525">
            <a:noFill/>
            <a:miter lim="800000"/>
            <a:headEnd/>
            <a:tailEnd/>
          </a:ln>
        </p:spPr>
      </p:pic>
      <p:pic>
        <p:nvPicPr>
          <p:cNvPr id="10286" name="Grafik 4"/>
          <p:cNvPicPr>
            <a:picLocks noChangeAspect="1"/>
          </p:cNvPicPr>
          <p:nvPr/>
        </p:nvPicPr>
        <p:blipFill>
          <a:blip r:embed="rId4" cstate="print"/>
          <a:srcRect/>
          <a:stretch>
            <a:fillRect/>
          </a:stretch>
        </p:blipFill>
        <p:spPr bwMode="auto">
          <a:xfrm>
            <a:off x="468313" y="3727450"/>
            <a:ext cx="2138362" cy="2055813"/>
          </a:xfrm>
          <a:prstGeom prst="rect">
            <a:avLst/>
          </a:prstGeom>
          <a:noFill/>
          <a:ln w="9525">
            <a:noFill/>
            <a:miter lim="800000"/>
            <a:headEnd/>
            <a:tailEnd/>
          </a:ln>
        </p:spPr>
      </p:pic>
      <p:sp>
        <p:nvSpPr>
          <p:cNvPr id="15407" name="Rechteck 5"/>
          <p:cNvSpPr>
            <a:spLocks noChangeArrowheads="1"/>
          </p:cNvSpPr>
          <p:nvPr/>
        </p:nvSpPr>
        <p:spPr bwMode="auto">
          <a:xfrm>
            <a:off x="7096125" y="6350000"/>
            <a:ext cx="1903413" cy="369888"/>
          </a:xfrm>
          <a:prstGeom prst="rect">
            <a:avLst/>
          </a:prstGeom>
          <a:noFill/>
          <a:ln w="9525">
            <a:noFill/>
            <a:miter lim="800000"/>
            <a:headEnd/>
            <a:tailEnd/>
          </a:ln>
        </p:spPr>
        <p:txBody>
          <a:bodyPr wrap="none">
            <a:spAutoFit/>
          </a:bodyPr>
          <a:lstStyle/>
          <a:p>
            <a:pPr eaLnBrk="1" hangingPunct="1"/>
            <a:r>
              <a:rPr lang="de-DE" altLang="de-DE"/>
              <a:t>5. Jung N (2012)</a:t>
            </a:r>
            <a:endParaRPr lang="de-AT" altLang="de-DE"/>
          </a:p>
        </p:txBody>
      </p:sp>
      <p:sp>
        <p:nvSpPr>
          <p:cNvPr id="2" name="Rechteck 1"/>
          <p:cNvSpPr>
            <a:spLocks noChangeArrowheads="1"/>
          </p:cNvSpPr>
          <p:nvPr/>
        </p:nvSpPr>
        <p:spPr bwMode="auto">
          <a:xfrm>
            <a:off x="1692275" y="1471613"/>
            <a:ext cx="6294438" cy="2801937"/>
          </a:xfrm>
          <a:prstGeom prst="rect">
            <a:avLst/>
          </a:prstGeom>
          <a:solidFill>
            <a:schemeClr val="accent1"/>
          </a:solidFill>
          <a:ln w="9525">
            <a:noFill/>
            <a:miter lim="800000"/>
            <a:headEnd/>
            <a:tailEnd/>
          </a:ln>
        </p:spPr>
        <p:txBody>
          <a:bodyPr>
            <a:spAutoFit/>
          </a:bodyPr>
          <a:lstStyle/>
          <a:p>
            <a:pPr algn="ctr" eaLnBrk="1" hangingPunct="1"/>
            <a:r>
              <a:rPr lang="de-AT" altLang="de-DE" sz="4400" b="1"/>
              <a:t>Erregernachweis</a:t>
            </a:r>
            <a:r>
              <a:rPr lang="de-DE" altLang="en-US" sz="4400" b="1"/>
              <a:t> ist Grundpfeiler der Therapie</a:t>
            </a:r>
          </a:p>
          <a:p>
            <a:pPr algn="ctr" eaLnBrk="1" hangingPunct="1"/>
            <a:endParaRPr lang="de-AT" altLang="en-US" sz="4400" b="1"/>
          </a:p>
        </p:txBody>
      </p:sp>
      <p:pic>
        <p:nvPicPr>
          <p:cNvPr id="8" name="Grafik 3"/>
          <p:cNvPicPr>
            <a:picLocks noChangeAspect="1" noChangeArrowheads="1"/>
          </p:cNvPicPr>
          <p:nvPr/>
        </p:nvPicPr>
        <p:blipFill>
          <a:blip r:embed="rId5" cstate="print"/>
          <a:srcRect/>
          <a:stretch>
            <a:fillRect/>
          </a:stretch>
        </p:blipFill>
        <p:spPr bwMode="auto">
          <a:xfrm>
            <a:off x="3276600" y="3563938"/>
            <a:ext cx="3667125" cy="2992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hteck 2"/>
          <p:cNvSpPr>
            <a:spLocks noChangeArrowheads="1"/>
          </p:cNvSpPr>
          <p:nvPr/>
        </p:nvSpPr>
        <p:spPr bwMode="auto">
          <a:xfrm>
            <a:off x="-22225" y="1430338"/>
            <a:ext cx="8729663" cy="768350"/>
          </a:xfrm>
          <a:prstGeom prst="rect">
            <a:avLst/>
          </a:prstGeom>
          <a:noFill/>
          <a:ln w="9525">
            <a:noFill/>
            <a:miter lim="800000"/>
            <a:headEnd/>
            <a:tailEnd/>
          </a:ln>
        </p:spPr>
        <p:txBody>
          <a:bodyPr>
            <a:spAutoFit/>
          </a:bodyPr>
          <a:lstStyle/>
          <a:p>
            <a:pPr eaLnBrk="1" hangingPunct="1"/>
            <a:r>
              <a:rPr lang="de-DE" altLang="de-DE" sz="4400"/>
              <a:t>  </a:t>
            </a:r>
            <a:r>
              <a:rPr lang="de-AT" altLang="de-DE" sz="4400"/>
              <a:t>Therapie - Konservativ</a:t>
            </a:r>
          </a:p>
        </p:txBody>
      </p:sp>
      <p:pic>
        <p:nvPicPr>
          <p:cNvPr id="17411" name="Picture 4"/>
          <p:cNvPicPr>
            <a:picLocks noChangeAspect="1" noChangeArrowheads="1"/>
          </p:cNvPicPr>
          <p:nvPr/>
        </p:nvPicPr>
        <p:blipFill>
          <a:blip r:embed="rId3" cstate="print"/>
          <a:srcRect/>
          <a:stretch>
            <a:fillRect/>
          </a:stretch>
        </p:blipFill>
        <p:spPr bwMode="auto">
          <a:xfrm>
            <a:off x="395288" y="2198688"/>
            <a:ext cx="2305050" cy="4033837"/>
          </a:xfrm>
          <a:prstGeom prst="rect">
            <a:avLst/>
          </a:prstGeom>
          <a:noFill/>
          <a:ln w="9525">
            <a:noFill/>
            <a:miter lim="800000"/>
            <a:headEnd/>
            <a:tailEnd/>
          </a:ln>
        </p:spPr>
      </p:pic>
      <p:graphicFrame>
        <p:nvGraphicFramePr>
          <p:cNvPr id="6" name="Tabelle 5">
            <a:extLst>
              <a:ext uri="{FF2B5EF4-FFF2-40B4-BE49-F238E27FC236}">
                <a16:creationId xmlns:a16="http://schemas.microsoft.com/office/drawing/2014/main" xmlns="" id="{597AA373-6064-44FB-B0A7-095D8CBEF56D}"/>
              </a:ext>
            </a:extLst>
          </p:cNvPr>
          <p:cNvGraphicFramePr>
            <a:graphicFrameLocks noGrp="1"/>
          </p:cNvGraphicFramePr>
          <p:nvPr/>
        </p:nvGraphicFramePr>
        <p:xfrm>
          <a:off x="3203575" y="2398713"/>
          <a:ext cx="5400675" cy="3632201"/>
        </p:xfrm>
        <a:graphic>
          <a:graphicData uri="http://schemas.openxmlformats.org/drawingml/2006/table">
            <a:tbl>
              <a:tblPr firstRow="1" bandRow="1">
                <a:tableStyleId>{5C22544A-7EE6-4342-B048-85BDC9FD1C3A}</a:tableStyleId>
              </a:tblPr>
              <a:tblGrid>
                <a:gridCol w="5400675">
                  <a:extLst>
                    <a:ext uri="{9D8B030D-6E8A-4147-A177-3AD203B41FA5}">
                      <a16:colId xmlns:a16="http://schemas.microsoft.com/office/drawing/2014/main" xmlns="" val="20000"/>
                    </a:ext>
                  </a:extLst>
                </a:gridCol>
              </a:tblGrid>
              <a:tr h="4317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dirty="0">
                          <a:solidFill>
                            <a:schemeClr val="bg1"/>
                          </a:solidFill>
                        </a:rPr>
                        <a:t>Keimbestimmung (Blutkulturen, Punktion)</a:t>
                      </a:r>
                    </a:p>
                  </a:txBody>
                  <a:tcPr marL="91441" marR="91441" marT="45721" marB="45721">
                    <a:solidFill>
                      <a:srgbClr val="0070C0"/>
                    </a:solidFill>
                  </a:tcPr>
                </a:tc>
                <a:extLst>
                  <a:ext uri="{0D108BD9-81ED-4DB2-BD59-A6C34878D82A}">
                    <a16:rowId xmlns:a16="http://schemas.microsoft.com/office/drawing/2014/main" xmlns="" val="10000"/>
                  </a:ext>
                </a:extLst>
              </a:tr>
              <a:tr h="3657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dirty="0">
                          <a:solidFill>
                            <a:schemeClr val="accent6">
                              <a:lumMod val="60000"/>
                              <a:lumOff val="40000"/>
                            </a:schemeClr>
                          </a:solidFill>
                        </a:rPr>
                        <a:t>↓</a:t>
                      </a:r>
                    </a:p>
                  </a:txBody>
                  <a:tcPr marL="91441" marR="91441" marT="45721" marB="45721"/>
                </a:tc>
                <a:extLst>
                  <a:ext uri="{0D108BD9-81ED-4DB2-BD59-A6C34878D82A}">
                    <a16:rowId xmlns:a16="http://schemas.microsoft.com/office/drawing/2014/main" xmlns="" val="10001"/>
                  </a:ext>
                </a:extLst>
              </a:tr>
              <a:tr h="3657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b="1" kern="1200" dirty="0">
                          <a:solidFill>
                            <a:schemeClr val="bg1"/>
                          </a:solidFill>
                          <a:latin typeface="+mn-lt"/>
                          <a:ea typeface="+mn-ea"/>
                          <a:cs typeface="+mn-cs"/>
                        </a:rPr>
                        <a:t>Intravenöse Antibiotikatherapie (2 Wochen)</a:t>
                      </a:r>
                    </a:p>
                  </a:txBody>
                  <a:tcPr marL="91441" marR="91441" marT="45721" marB="45721">
                    <a:solidFill>
                      <a:srgbClr val="0070C0"/>
                    </a:solidFill>
                  </a:tcPr>
                </a:tc>
                <a:extLst>
                  <a:ext uri="{0D108BD9-81ED-4DB2-BD59-A6C34878D82A}">
                    <a16:rowId xmlns:a16="http://schemas.microsoft.com/office/drawing/2014/main" xmlns="" val="10002"/>
                  </a:ext>
                </a:extLst>
              </a:tr>
              <a:tr h="3657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b="1" dirty="0">
                          <a:solidFill>
                            <a:schemeClr val="accent6">
                              <a:lumMod val="60000"/>
                              <a:lumOff val="40000"/>
                            </a:schemeClr>
                          </a:solidFill>
                        </a:rPr>
                        <a:t>↓</a:t>
                      </a:r>
                    </a:p>
                  </a:txBody>
                  <a:tcPr marL="91441" marR="91441" marT="45721" marB="45721"/>
                </a:tc>
                <a:extLst>
                  <a:ext uri="{0D108BD9-81ED-4DB2-BD59-A6C34878D82A}">
                    <a16:rowId xmlns:a16="http://schemas.microsoft.com/office/drawing/2014/main" xmlns="" val="10003"/>
                  </a:ext>
                </a:extLst>
              </a:tr>
              <a:tr h="640097">
                <a:tc>
                  <a:txBody>
                    <a:bodyPr/>
                    <a:lstStyle/>
                    <a:p>
                      <a:pPr algn="ctr"/>
                      <a:r>
                        <a:rPr lang="de-DE" sz="1800" b="1" kern="1200" dirty="0">
                          <a:solidFill>
                            <a:schemeClr val="bg1"/>
                          </a:solidFill>
                          <a:latin typeface="+mn-lt"/>
                          <a:ea typeface="+mn-ea"/>
                          <a:cs typeface="+mn-cs"/>
                        </a:rPr>
                        <a:t>Immobilisierung </a:t>
                      </a:r>
                    </a:p>
                    <a:p>
                      <a:pPr algn="ctr"/>
                      <a:r>
                        <a:rPr lang="de-DE" sz="1800" b="1" kern="1200" dirty="0">
                          <a:solidFill>
                            <a:schemeClr val="bg1"/>
                          </a:solidFill>
                          <a:latin typeface="+mn-lt"/>
                          <a:ea typeface="+mn-ea"/>
                          <a:cs typeface="+mn-cs"/>
                        </a:rPr>
                        <a:t>bis Laborchemische und klinische Besserung</a:t>
                      </a:r>
                    </a:p>
                  </a:txBody>
                  <a:tcPr marL="91441" marR="91441" marT="45721" marB="45721">
                    <a:solidFill>
                      <a:srgbClr val="0070C0"/>
                    </a:solidFill>
                  </a:tcPr>
                </a:tc>
                <a:extLst>
                  <a:ext uri="{0D108BD9-81ED-4DB2-BD59-A6C34878D82A}">
                    <a16:rowId xmlns:a16="http://schemas.microsoft.com/office/drawing/2014/main" xmlns="" val="10004"/>
                  </a:ext>
                </a:extLst>
              </a:tr>
              <a:tr h="3657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b="1" dirty="0">
                          <a:solidFill>
                            <a:schemeClr val="accent6">
                              <a:lumMod val="60000"/>
                              <a:lumOff val="40000"/>
                            </a:schemeClr>
                          </a:solidFill>
                        </a:rPr>
                        <a:t>↓</a:t>
                      </a:r>
                    </a:p>
                  </a:txBody>
                  <a:tcPr marL="91441" marR="91441" marT="45721" marB="45721"/>
                </a:tc>
                <a:extLst>
                  <a:ext uri="{0D108BD9-81ED-4DB2-BD59-A6C34878D82A}">
                    <a16:rowId xmlns:a16="http://schemas.microsoft.com/office/drawing/2014/main" xmlns="" val="10005"/>
                  </a:ext>
                </a:extLst>
              </a:tr>
              <a:tr h="3657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b="1" kern="1200" dirty="0">
                          <a:solidFill>
                            <a:schemeClr val="bg1"/>
                          </a:solidFill>
                          <a:latin typeface="+mn-lt"/>
                          <a:ea typeface="+mn-ea"/>
                          <a:cs typeface="+mn-cs"/>
                        </a:rPr>
                        <a:t>Mobilisierung im Mieder</a:t>
                      </a:r>
                    </a:p>
                  </a:txBody>
                  <a:tcPr marL="91441" marR="91441" marT="45721" marB="45721">
                    <a:solidFill>
                      <a:srgbClr val="0070C0"/>
                    </a:solidFill>
                  </a:tcPr>
                </a:tc>
                <a:extLst>
                  <a:ext uri="{0D108BD9-81ED-4DB2-BD59-A6C34878D82A}">
                    <a16:rowId xmlns:a16="http://schemas.microsoft.com/office/drawing/2014/main" xmlns="" val="10006"/>
                  </a:ext>
                </a:extLst>
              </a:tr>
              <a:tr h="3657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b="1" dirty="0">
                          <a:solidFill>
                            <a:schemeClr val="accent6">
                              <a:lumMod val="60000"/>
                              <a:lumOff val="40000"/>
                            </a:schemeClr>
                          </a:solidFill>
                        </a:rPr>
                        <a:t>↓</a:t>
                      </a:r>
                    </a:p>
                  </a:txBody>
                  <a:tcPr marL="91441" marR="91441" marT="45721" marB="45721"/>
                </a:tc>
                <a:extLst>
                  <a:ext uri="{0D108BD9-81ED-4DB2-BD59-A6C34878D82A}">
                    <a16:rowId xmlns:a16="http://schemas.microsoft.com/office/drawing/2014/main" xmlns="" val="10007"/>
                  </a:ext>
                </a:extLst>
              </a:tr>
              <a:tr h="3657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b="1" kern="1200" dirty="0" err="1">
                          <a:solidFill>
                            <a:schemeClr val="bg1"/>
                          </a:solidFill>
                          <a:latin typeface="+mn-lt"/>
                          <a:ea typeface="+mn-ea"/>
                          <a:cs typeface="+mn-cs"/>
                        </a:rPr>
                        <a:t>Oralisierung</a:t>
                      </a:r>
                      <a:r>
                        <a:rPr lang="de-DE" sz="1800" b="1" kern="1200" dirty="0">
                          <a:solidFill>
                            <a:schemeClr val="bg1"/>
                          </a:solidFill>
                          <a:latin typeface="+mn-lt"/>
                          <a:ea typeface="+mn-ea"/>
                          <a:cs typeface="+mn-cs"/>
                        </a:rPr>
                        <a:t> der Antibiose (10 Wochen)</a:t>
                      </a:r>
                      <a:endParaRPr lang="de-AT" sz="1800" b="1" kern="1200" dirty="0">
                        <a:solidFill>
                          <a:schemeClr val="bg1"/>
                        </a:solidFill>
                        <a:latin typeface="+mn-lt"/>
                        <a:ea typeface="+mn-ea"/>
                        <a:cs typeface="+mn-cs"/>
                      </a:endParaRPr>
                    </a:p>
                  </a:txBody>
                  <a:tcPr marL="91441" marR="91441" marT="45721" marB="45721">
                    <a:solidFill>
                      <a:srgbClr val="0070C0"/>
                    </a:solidFill>
                  </a:tcPr>
                </a:tc>
                <a:extLst>
                  <a:ext uri="{0D108BD9-81ED-4DB2-BD59-A6C34878D82A}">
                    <a16:rowId xmlns:a16="http://schemas.microsoft.com/office/drawing/2014/main" xmlns="" val="10008"/>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hteck 1"/>
          <p:cNvSpPr>
            <a:spLocks noChangeArrowheads="1"/>
          </p:cNvSpPr>
          <p:nvPr/>
        </p:nvSpPr>
        <p:spPr bwMode="auto">
          <a:xfrm>
            <a:off x="-22225" y="1430338"/>
            <a:ext cx="8729663" cy="768350"/>
          </a:xfrm>
          <a:prstGeom prst="rect">
            <a:avLst/>
          </a:prstGeom>
          <a:noFill/>
          <a:ln w="9525">
            <a:noFill/>
            <a:miter lim="800000"/>
            <a:headEnd/>
            <a:tailEnd/>
          </a:ln>
        </p:spPr>
        <p:txBody>
          <a:bodyPr>
            <a:spAutoFit/>
          </a:bodyPr>
          <a:lstStyle/>
          <a:p>
            <a:pPr eaLnBrk="1" hangingPunct="1"/>
            <a:r>
              <a:rPr lang="de-DE" altLang="de-DE" sz="4400"/>
              <a:t>  </a:t>
            </a:r>
            <a:r>
              <a:rPr lang="de-AT" altLang="de-DE" sz="4400"/>
              <a:t>Therapie - Operativ</a:t>
            </a:r>
          </a:p>
        </p:txBody>
      </p:sp>
      <p:pic>
        <p:nvPicPr>
          <p:cNvPr id="19459" name="Picture 2"/>
          <p:cNvPicPr>
            <a:picLocks noChangeAspect="1" noChangeArrowheads="1"/>
          </p:cNvPicPr>
          <p:nvPr/>
        </p:nvPicPr>
        <p:blipFill>
          <a:blip r:embed="rId3" cstate="print"/>
          <a:srcRect/>
          <a:stretch>
            <a:fillRect/>
          </a:stretch>
        </p:blipFill>
        <p:spPr bwMode="auto">
          <a:xfrm>
            <a:off x="465138" y="2492375"/>
            <a:ext cx="2782887" cy="2952750"/>
          </a:xfrm>
          <a:prstGeom prst="rect">
            <a:avLst/>
          </a:prstGeom>
          <a:noFill/>
          <a:ln w="9525">
            <a:noFill/>
            <a:miter lim="800000"/>
            <a:headEnd/>
            <a:tailEnd/>
          </a:ln>
        </p:spPr>
      </p:pic>
      <p:graphicFrame>
        <p:nvGraphicFramePr>
          <p:cNvPr id="4" name="Tabelle 3">
            <a:extLst>
              <a:ext uri="{FF2B5EF4-FFF2-40B4-BE49-F238E27FC236}">
                <a16:creationId xmlns:a16="http://schemas.microsoft.com/office/drawing/2014/main" xmlns="" id="{A02E56CA-4F31-419F-BD87-34F907984C99}"/>
              </a:ext>
            </a:extLst>
          </p:cNvPr>
          <p:cNvGraphicFramePr>
            <a:graphicFrameLocks noGrp="1"/>
          </p:cNvGraphicFramePr>
          <p:nvPr/>
        </p:nvGraphicFramePr>
        <p:xfrm>
          <a:off x="3398838" y="2492375"/>
          <a:ext cx="5308600" cy="2736850"/>
        </p:xfrm>
        <a:graphic>
          <a:graphicData uri="http://schemas.openxmlformats.org/drawingml/2006/table">
            <a:tbl>
              <a:tblPr firstRow="1" bandRow="1">
                <a:tableStyleId>{5C22544A-7EE6-4342-B048-85BDC9FD1C3A}</a:tableStyleId>
              </a:tblPr>
              <a:tblGrid>
                <a:gridCol w="1707636">
                  <a:extLst>
                    <a:ext uri="{9D8B030D-6E8A-4147-A177-3AD203B41FA5}">
                      <a16:colId xmlns:a16="http://schemas.microsoft.com/office/drawing/2014/main" xmlns="" val="20000"/>
                    </a:ext>
                  </a:extLst>
                </a:gridCol>
                <a:gridCol w="720193">
                  <a:extLst>
                    <a:ext uri="{9D8B030D-6E8A-4147-A177-3AD203B41FA5}">
                      <a16:colId xmlns:a16="http://schemas.microsoft.com/office/drawing/2014/main" xmlns="" val="20001"/>
                    </a:ext>
                  </a:extLst>
                </a:gridCol>
                <a:gridCol w="2880771">
                  <a:extLst>
                    <a:ext uri="{9D8B030D-6E8A-4147-A177-3AD203B41FA5}">
                      <a16:colId xmlns:a16="http://schemas.microsoft.com/office/drawing/2014/main" xmlns="" val="20002"/>
                    </a:ext>
                  </a:extLst>
                </a:gridCol>
              </a:tblGrid>
              <a:tr h="399731">
                <a:tc gridSpan="3">
                  <a:txBody>
                    <a:bodyPr/>
                    <a:lstStyle/>
                    <a:p>
                      <a:r>
                        <a:rPr lang="de-AT" sz="1800" dirty="0"/>
                        <a:t>Indikation zur operativen Therapie</a:t>
                      </a:r>
                    </a:p>
                  </a:txBody>
                  <a:tcPr marL="91454" marR="91454" marT="45729" marB="45729">
                    <a:solidFill>
                      <a:srgbClr val="0070C0"/>
                    </a:solidFill>
                  </a:tcPr>
                </a:tc>
                <a:tc hMerge="1">
                  <a:txBody>
                    <a:bodyPr/>
                    <a:lstStyle/>
                    <a:p>
                      <a:endParaRPr lang="de-AT" dirty="0"/>
                    </a:p>
                  </a:txBody>
                  <a:tcPr/>
                </a:tc>
                <a:tc hMerge="1">
                  <a:txBody>
                    <a:bodyPr/>
                    <a:lstStyle/>
                    <a:p>
                      <a:endParaRPr lang="de-AT"/>
                    </a:p>
                  </a:txBody>
                  <a:tcPr/>
                </a:tc>
                <a:extLst>
                  <a:ext uri="{0D108BD9-81ED-4DB2-BD59-A6C34878D82A}">
                    <a16:rowId xmlns:a16="http://schemas.microsoft.com/office/drawing/2014/main" xmlns="" val="10000"/>
                  </a:ext>
                </a:extLst>
              </a:tr>
              <a:tr h="699530">
                <a:tc>
                  <a:txBody>
                    <a:bodyPr/>
                    <a:lstStyle/>
                    <a:p>
                      <a:r>
                        <a:rPr lang="de-AT" sz="1200" dirty="0"/>
                        <a:t>Absolute</a:t>
                      </a:r>
                      <a:r>
                        <a:rPr lang="de-AT" sz="1200" baseline="0" dirty="0"/>
                        <a:t> Operationsindikation</a:t>
                      </a:r>
                      <a:endParaRPr lang="de-AT" sz="1200" dirty="0"/>
                    </a:p>
                  </a:txBody>
                  <a:tcPr marL="91454" marR="91454" marT="45729" marB="45729"/>
                </a:tc>
                <a:tc>
                  <a:txBody>
                    <a:bodyPr/>
                    <a:lstStyle/>
                    <a:p>
                      <a:r>
                        <a:rPr lang="de-AT" sz="1200" dirty="0"/>
                        <a:t>Notfall</a:t>
                      </a:r>
                    </a:p>
                  </a:txBody>
                  <a:tcPr marL="91454" marR="91454" marT="45729" marB="45729"/>
                </a:tc>
                <a:tc>
                  <a:txBody>
                    <a:bodyPr/>
                    <a:lstStyle/>
                    <a:p>
                      <a:r>
                        <a:rPr lang="de-AT" sz="1200" dirty="0"/>
                        <a:t>-   Neurologische Defizite</a:t>
                      </a:r>
                    </a:p>
                    <a:p>
                      <a:pPr marL="171450" indent="-171450">
                        <a:buFontTx/>
                        <a:buChar char="-"/>
                      </a:pPr>
                      <a:r>
                        <a:rPr lang="de-AT" sz="1200" dirty="0" err="1"/>
                        <a:t>Epidurale</a:t>
                      </a:r>
                      <a:r>
                        <a:rPr lang="de-AT" sz="1200" dirty="0"/>
                        <a:t> Abszesse</a:t>
                      </a:r>
                    </a:p>
                    <a:p>
                      <a:pPr marL="171450" indent="-171450">
                        <a:buFontTx/>
                        <a:buChar char="-"/>
                      </a:pPr>
                      <a:r>
                        <a:rPr lang="de-AT" sz="1200" dirty="0"/>
                        <a:t>Sepsis</a:t>
                      </a:r>
                    </a:p>
                  </a:txBody>
                  <a:tcPr marL="91454" marR="91454" marT="45729" marB="45729"/>
                </a:tc>
                <a:extLst>
                  <a:ext uri="{0D108BD9-81ED-4DB2-BD59-A6C34878D82A}">
                    <a16:rowId xmlns:a16="http://schemas.microsoft.com/office/drawing/2014/main" xmlns="" val="10001"/>
                  </a:ext>
                </a:extLst>
              </a:tr>
              <a:tr h="1099260">
                <a:tc>
                  <a:txBody>
                    <a:bodyPr/>
                    <a:lstStyle/>
                    <a:p>
                      <a:endParaRPr lang="de-AT" sz="1200" dirty="0"/>
                    </a:p>
                  </a:txBody>
                  <a:tcPr marL="91454" marR="91454" marT="45729" marB="45729"/>
                </a:tc>
                <a:tc>
                  <a:txBody>
                    <a:bodyPr/>
                    <a:lstStyle/>
                    <a:p>
                      <a:r>
                        <a:rPr lang="de-AT" sz="1200" dirty="0"/>
                        <a:t>Elektiv</a:t>
                      </a:r>
                    </a:p>
                  </a:txBody>
                  <a:tcPr marL="91454" marR="91454" marT="45729" marB="45729"/>
                </a:tc>
                <a:tc>
                  <a:txBody>
                    <a:bodyPr/>
                    <a:lstStyle/>
                    <a:p>
                      <a:pPr marL="285750" indent="-285750">
                        <a:buFontTx/>
                        <a:buChar char="-"/>
                      </a:pPr>
                      <a:r>
                        <a:rPr lang="de-AT" sz="1200" baseline="0" dirty="0" err="1"/>
                        <a:t>Perivertebrale</a:t>
                      </a:r>
                      <a:r>
                        <a:rPr lang="de-AT" sz="1200" baseline="0" dirty="0"/>
                        <a:t> Abszesse</a:t>
                      </a:r>
                    </a:p>
                    <a:p>
                      <a:pPr marL="285750" indent="-285750">
                        <a:buFontTx/>
                        <a:buChar char="-"/>
                      </a:pPr>
                      <a:r>
                        <a:rPr lang="de-AT" sz="1200" baseline="0" dirty="0"/>
                        <a:t>Destruktion der ventralen Säule mit größeren Defekten</a:t>
                      </a:r>
                    </a:p>
                    <a:p>
                      <a:pPr marL="285750" indent="-285750">
                        <a:buFontTx/>
                        <a:buChar char="-"/>
                      </a:pPr>
                      <a:r>
                        <a:rPr lang="de-AT" sz="1200" baseline="0" dirty="0"/>
                        <a:t>Fehlschlag der konservativen Therapie</a:t>
                      </a:r>
                      <a:endParaRPr lang="de-AT" sz="1200" dirty="0"/>
                    </a:p>
                  </a:txBody>
                  <a:tcPr marL="91454" marR="91454" marT="45729" marB="45729"/>
                </a:tc>
                <a:extLst>
                  <a:ext uri="{0D108BD9-81ED-4DB2-BD59-A6C34878D82A}">
                    <a16:rowId xmlns:a16="http://schemas.microsoft.com/office/drawing/2014/main" xmlns="" val="10002"/>
                  </a:ext>
                </a:extLst>
              </a:tr>
              <a:tr h="538329">
                <a:tc>
                  <a:txBody>
                    <a:bodyPr/>
                    <a:lstStyle/>
                    <a:p>
                      <a:r>
                        <a:rPr lang="de-AT" sz="1200" dirty="0"/>
                        <a:t>Relative Operationsindikation</a:t>
                      </a:r>
                    </a:p>
                  </a:txBody>
                  <a:tcPr marL="91454" marR="91454" marT="45729" marB="45729"/>
                </a:tc>
                <a:tc>
                  <a:txBody>
                    <a:bodyPr/>
                    <a:lstStyle/>
                    <a:p>
                      <a:endParaRPr lang="de-AT" sz="1200" dirty="0"/>
                    </a:p>
                  </a:txBody>
                  <a:tcPr marL="91454" marR="91454" marT="45729" marB="45729"/>
                </a:tc>
                <a:tc>
                  <a:txBody>
                    <a:bodyPr/>
                    <a:lstStyle/>
                    <a:p>
                      <a:pPr marL="285750" indent="-285750">
                        <a:buFontTx/>
                        <a:buChar char="-"/>
                      </a:pPr>
                      <a:r>
                        <a:rPr lang="de-AT" sz="1200" dirty="0"/>
                        <a:t>Unkontrollierbarer</a:t>
                      </a:r>
                      <a:r>
                        <a:rPr lang="de-AT" sz="1200" baseline="0" dirty="0"/>
                        <a:t> Schmerz</a:t>
                      </a:r>
                    </a:p>
                    <a:p>
                      <a:pPr marL="285750" indent="-285750">
                        <a:buFontTx/>
                        <a:buChar char="-"/>
                      </a:pPr>
                      <a:r>
                        <a:rPr lang="de-AT" sz="1200" baseline="0" dirty="0" err="1"/>
                        <a:t>Spondylodiszitis</a:t>
                      </a:r>
                      <a:r>
                        <a:rPr lang="de-AT" sz="1200" baseline="0" dirty="0"/>
                        <a:t> L5/S1</a:t>
                      </a:r>
                      <a:endParaRPr lang="de-AT" sz="1200" dirty="0"/>
                    </a:p>
                  </a:txBody>
                  <a:tcPr marL="91454" marR="91454" marT="45729" marB="45729"/>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933</Words>
  <Application>Microsoft Office PowerPoint</Application>
  <PresentationFormat>Bildschirmpräsentation (4:3)</PresentationFormat>
  <Paragraphs>408</Paragraphs>
  <Slides>17</Slides>
  <Notes>11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17</vt:i4>
      </vt:variant>
    </vt:vector>
  </HeadingPairs>
  <TitlesOfParts>
    <vt:vector size="21" baseType="lpstr">
      <vt:lpstr>Arial</vt:lpstr>
      <vt:lpstr>Calibri</vt:lpstr>
      <vt:lpstr>Times New Roman</vt:lpstr>
      <vt:lpstr>Standarddesign</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vector>
  </TitlesOfParts>
  <Company>lkh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kdelacheru</dc:creator>
  <cp:lastModifiedBy>Rosenkranz</cp:lastModifiedBy>
  <cp:revision>231</cp:revision>
  <dcterms:created xsi:type="dcterms:W3CDTF">2005-05-25T11:02:23Z</dcterms:created>
  <dcterms:modified xsi:type="dcterms:W3CDTF">2018-01-31T08:07:27Z</dcterms:modified>
</cp:coreProperties>
</file>